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329" r:id="rId5"/>
    <p:sldId id="317" r:id="rId6"/>
    <p:sldId id="318" r:id="rId7"/>
    <p:sldId id="323" r:id="rId8"/>
    <p:sldId id="319" r:id="rId9"/>
    <p:sldId id="320" r:id="rId10"/>
    <p:sldId id="322" r:id="rId11"/>
    <p:sldId id="324" r:id="rId12"/>
    <p:sldId id="331"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177DAD-9131-4BD5-8787-BED3B86AD0EC}" v="5" dt="2020-03-31T17:52:37.4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9" autoAdjust="0"/>
    <p:restoredTop sz="94249" autoAdjust="0"/>
  </p:normalViewPr>
  <p:slideViewPr>
    <p:cSldViewPr snapToGrid="0">
      <p:cViewPr varScale="1">
        <p:scale>
          <a:sx n="68" d="100"/>
          <a:sy n="68" d="100"/>
        </p:scale>
        <p:origin x="1092"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ña Ramos Alfredo" userId="af9581ff-5037-4b81-ba43-cbb098bf8cfe" providerId="ADAL" clId="{F77EF0D7-5642-4570-A65D-60ECA7449975}"/>
    <pc:docChg chg="custSel modSld">
      <pc:chgData name="Peña Ramos Alfredo" userId="af9581ff-5037-4b81-ba43-cbb098bf8cfe" providerId="ADAL" clId="{F77EF0D7-5642-4570-A65D-60ECA7449975}" dt="2020-03-02T17:35:02.074" v="72" actId="20577"/>
      <pc:docMkLst>
        <pc:docMk/>
      </pc:docMkLst>
      <pc:sldChg chg="modSp mod">
        <pc:chgData name="Peña Ramos Alfredo" userId="af9581ff-5037-4b81-ba43-cbb098bf8cfe" providerId="ADAL" clId="{F77EF0D7-5642-4570-A65D-60ECA7449975}" dt="2020-03-02T17:34:37.329" v="49" actId="1036"/>
        <pc:sldMkLst>
          <pc:docMk/>
          <pc:sldMk cId="2962157968" sldId="317"/>
        </pc:sldMkLst>
        <pc:spChg chg="mod">
          <ac:chgData name="Peña Ramos Alfredo" userId="af9581ff-5037-4b81-ba43-cbb098bf8cfe" providerId="ADAL" clId="{F77EF0D7-5642-4570-A65D-60ECA7449975}" dt="2020-03-02T17:34:30.232" v="36" actId="20577"/>
          <ac:spMkLst>
            <pc:docMk/>
            <pc:sldMk cId="2962157968" sldId="317"/>
            <ac:spMk id="2" creationId="{00000000-0000-0000-0000-000000000000}"/>
          </ac:spMkLst>
        </pc:spChg>
        <pc:spChg chg="mod">
          <ac:chgData name="Peña Ramos Alfredo" userId="af9581ff-5037-4b81-ba43-cbb098bf8cfe" providerId="ADAL" clId="{F77EF0D7-5642-4570-A65D-60ECA7449975}" dt="2020-03-02T17:34:37.329" v="49" actId="1036"/>
          <ac:spMkLst>
            <pc:docMk/>
            <pc:sldMk cId="2962157968" sldId="317"/>
            <ac:spMk id="3" creationId="{00000000-0000-0000-0000-000000000000}"/>
          </ac:spMkLst>
        </pc:spChg>
        <pc:spChg chg="mod">
          <ac:chgData name="Peña Ramos Alfredo" userId="af9581ff-5037-4b81-ba43-cbb098bf8cfe" providerId="ADAL" clId="{F77EF0D7-5642-4570-A65D-60ECA7449975}" dt="2020-03-02T17:34:37.329" v="49" actId="1036"/>
          <ac:spMkLst>
            <pc:docMk/>
            <pc:sldMk cId="2962157968" sldId="317"/>
            <ac:spMk id="15" creationId="{00000000-0000-0000-0000-000000000000}"/>
          </ac:spMkLst>
        </pc:spChg>
        <pc:graphicFrameChg chg="mod">
          <ac:chgData name="Peña Ramos Alfredo" userId="af9581ff-5037-4b81-ba43-cbb098bf8cfe" providerId="ADAL" clId="{F77EF0D7-5642-4570-A65D-60ECA7449975}" dt="2020-03-02T17:34:37.329" v="49" actId="1036"/>
          <ac:graphicFrameMkLst>
            <pc:docMk/>
            <pc:sldMk cId="2962157968" sldId="317"/>
            <ac:graphicFrameMk id="10" creationId="{00000000-0000-0000-0000-000000000000}"/>
          </ac:graphicFrameMkLst>
        </pc:graphicFrameChg>
      </pc:sldChg>
      <pc:sldChg chg="modSp mod">
        <pc:chgData name="Peña Ramos Alfredo" userId="af9581ff-5037-4b81-ba43-cbb098bf8cfe" providerId="ADAL" clId="{F77EF0D7-5642-4570-A65D-60ECA7449975}" dt="2020-03-02T17:35:02.074" v="72" actId="20577"/>
        <pc:sldMkLst>
          <pc:docMk/>
          <pc:sldMk cId="3829844127" sldId="329"/>
        </pc:sldMkLst>
        <pc:spChg chg="mod">
          <ac:chgData name="Peña Ramos Alfredo" userId="af9581ff-5037-4b81-ba43-cbb098bf8cfe" providerId="ADAL" clId="{F77EF0D7-5642-4570-A65D-60ECA7449975}" dt="2020-03-02T17:35:02.074" v="72" actId="20577"/>
          <ac:spMkLst>
            <pc:docMk/>
            <pc:sldMk cId="3829844127" sldId="329"/>
            <ac:spMk id="2" creationId="{00000000-0000-0000-0000-000000000000}"/>
          </ac:spMkLst>
        </pc:spChg>
      </pc:sldChg>
    </pc:docChg>
  </pc:docChgLst>
  <pc:docChgLst>
    <pc:chgData name="Peña Ramos Alfredo" userId="af9581ff-5037-4b81-ba43-cbb098bf8cfe" providerId="ADAL" clId="{5C177DAD-9131-4BD5-8787-BED3B86AD0EC}"/>
    <pc:docChg chg="custSel addSld delSld modSld">
      <pc:chgData name="Peña Ramos Alfredo" userId="af9581ff-5037-4b81-ba43-cbb098bf8cfe" providerId="ADAL" clId="{5C177DAD-9131-4BD5-8787-BED3B86AD0EC}" dt="2020-03-31T17:52:44.206" v="690" actId="47"/>
      <pc:docMkLst>
        <pc:docMk/>
      </pc:docMkLst>
      <pc:sldChg chg="del">
        <pc:chgData name="Peña Ramos Alfredo" userId="af9581ff-5037-4b81-ba43-cbb098bf8cfe" providerId="ADAL" clId="{5C177DAD-9131-4BD5-8787-BED3B86AD0EC}" dt="2020-03-31T17:52:44.206" v="690" actId="47"/>
        <pc:sldMkLst>
          <pc:docMk/>
          <pc:sldMk cId="3664030330" sldId="292"/>
        </pc:sldMkLst>
      </pc:sldChg>
      <pc:sldChg chg="del modTransition">
        <pc:chgData name="Peña Ramos Alfredo" userId="af9581ff-5037-4b81-ba43-cbb098bf8cfe" providerId="ADAL" clId="{5C177DAD-9131-4BD5-8787-BED3B86AD0EC}" dt="2020-03-31T17:52:29.177" v="686" actId="47"/>
        <pc:sldMkLst>
          <pc:docMk/>
          <pc:sldMk cId="2042043458" sldId="325"/>
        </pc:sldMkLst>
      </pc:sldChg>
      <pc:sldChg chg="del">
        <pc:chgData name="Peña Ramos Alfredo" userId="af9581ff-5037-4b81-ba43-cbb098bf8cfe" providerId="ADAL" clId="{5C177DAD-9131-4BD5-8787-BED3B86AD0EC}" dt="2020-03-31T17:52:26.462" v="685" actId="47"/>
        <pc:sldMkLst>
          <pc:docMk/>
          <pc:sldMk cId="1050731026" sldId="326"/>
        </pc:sldMkLst>
      </pc:sldChg>
      <pc:sldChg chg="add del">
        <pc:chgData name="Peña Ramos Alfredo" userId="af9581ff-5037-4b81-ba43-cbb098bf8cfe" providerId="ADAL" clId="{5C177DAD-9131-4BD5-8787-BED3B86AD0EC}" dt="2020-03-25T17:44:23.501" v="3" actId="47"/>
        <pc:sldMkLst>
          <pc:docMk/>
          <pc:sldMk cId="1335138861" sldId="330"/>
        </pc:sldMkLst>
      </pc:sldChg>
      <pc:sldChg chg="modSp add mod">
        <pc:chgData name="Peña Ramos Alfredo" userId="af9581ff-5037-4b81-ba43-cbb098bf8cfe" providerId="ADAL" clId="{5C177DAD-9131-4BD5-8787-BED3B86AD0EC}" dt="2020-03-31T17:52:37.472" v="689" actId="207"/>
        <pc:sldMkLst>
          <pc:docMk/>
          <pc:sldMk cId="2523283350" sldId="331"/>
        </pc:sldMkLst>
        <pc:spChg chg="mod">
          <ac:chgData name="Peña Ramos Alfredo" userId="af9581ff-5037-4b81-ba43-cbb098bf8cfe" providerId="ADAL" clId="{5C177DAD-9131-4BD5-8787-BED3B86AD0EC}" dt="2020-03-31T17:52:37.472" v="689" actId="207"/>
          <ac:spMkLst>
            <pc:docMk/>
            <pc:sldMk cId="2523283350" sldId="331"/>
            <ac:spMk id="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8756F-4416-4279-9DBC-E77D27300E4A}" type="datetimeFigureOut">
              <a:rPr lang="es-MX" smtClean="0"/>
              <a:t>31/03/2020</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CBD335-8105-40E5-9672-F5B4F4B479F5}" type="slidenum">
              <a:rPr lang="es-MX" smtClean="0"/>
              <a:t>‹Nº›</a:t>
            </a:fld>
            <a:endParaRPr lang="es-MX"/>
          </a:p>
        </p:txBody>
      </p:sp>
    </p:spTree>
    <p:extLst>
      <p:ext uri="{BB962C8B-B14F-4D97-AF65-F5344CB8AC3E}">
        <p14:creationId xmlns:p14="http://schemas.microsoft.com/office/powerpoint/2010/main" val="3796696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indent="0" algn="just">
              <a:buNone/>
            </a:pPr>
            <a:r>
              <a:rPr lang="es-MX" sz="1200" dirty="0"/>
              <a:t>Los programas son más fáciles de entender, pueden ser leídos de forma secuencial para entender la lógica.</a:t>
            </a:r>
          </a:p>
          <a:p>
            <a:pPr marL="0" indent="0" algn="just">
              <a:buNone/>
            </a:pPr>
            <a:endParaRPr lang="es-MX" sz="1200" dirty="0"/>
          </a:p>
          <a:p>
            <a:pPr marL="0" indent="0" algn="just">
              <a:buNone/>
            </a:pPr>
            <a:r>
              <a:rPr lang="es-MX" sz="1200" dirty="0"/>
              <a:t>La estructura de los programas es clara, puesto que las instrucciones están más ligadas o relacionadas entre sí.</a:t>
            </a:r>
          </a:p>
          <a:p>
            <a:pPr marL="0" indent="0" algn="just">
              <a:buNone/>
            </a:pPr>
            <a:endParaRPr lang="es-MX" sz="1200" dirty="0"/>
          </a:p>
          <a:p>
            <a:pPr marL="0" indent="0" algn="just">
              <a:buNone/>
            </a:pPr>
            <a:r>
              <a:rPr lang="es-MX" sz="1200" dirty="0"/>
              <a:t>Reducción del esfuerzo en las pruebas y depuración. El seguimiento de los errores del programa se facilita debido a su estructura más sencilla y comprensible, por lo que los errores se pueden detectar y corregir más fácilmente.</a:t>
            </a:r>
          </a:p>
          <a:p>
            <a:pPr marL="0" indent="0" algn="just">
              <a:buNone/>
            </a:pPr>
            <a:endParaRPr lang="es-MX" sz="1200" dirty="0"/>
          </a:p>
          <a:p>
            <a:pPr marL="0" indent="0" algn="just">
              <a:buNone/>
            </a:pPr>
            <a:r>
              <a:rPr lang="es-MX" sz="1200" dirty="0"/>
              <a:t>Reducción de los costos de mantenimiento. Análogamente a la depuración, durante la fase de mantenimiento, modificar o extender los programas resulta más fácil.</a:t>
            </a:r>
          </a:p>
          <a:p>
            <a:pPr marL="0" indent="0" algn="just">
              <a:buNone/>
            </a:pPr>
            <a:endParaRPr lang="es-MX" sz="1200" dirty="0"/>
          </a:p>
          <a:p>
            <a:pPr marL="0" indent="0" algn="just">
              <a:buNone/>
            </a:pPr>
            <a:r>
              <a:rPr lang="es-MX" sz="1200" kern="1200" dirty="0">
                <a:solidFill>
                  <a:schemeClr val="tx1"/>
                </a:solidFill>
                <a:effectLst/>
                <a:latin typeface="+mn-lt"/>
                <a:ea typeface="+mn-ea"/>
                <a:cs typeface="+mn-cs"/>
              </a:rPr>
              <a:t>Los bloques de código son casi auto-explicativos, lo que reduce y facilita la documentación.</a:t>
            </a:r>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1</a:t>
            </a:fld>
            <a:endParaRPr lang="es-MX"/>
          </a:p>
        </p:txBody>
      </p:sp>
    </p:spTree>
    <p:extLst>
      <p:ext uri="{BB962C8B-B14F-4D97-AF65-F5344CB8AC3E}">
        <p14:creationId xmlns:p14="http://schemas.microsoft.com/office/powerpoint/2010/main" val="565892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indent="0" algn="just">
              <a:buNone/>
            </a:pPr>
            <a:r>
              <a:rPr lang="es-MX" sz="1200" dirty="0"/>
              <a:t>Los programas son más fáciles de entender, pueden ser leídos de forma secuencial para entender la lógica.</a:t>
            </a:r>
          </a:p>
          <a:p>
            <a:pPr marL="0" indent="0" algn="just">
              <a:buNone/>
            </a:pPr>
            <a:endParaRPr lang="es-MX" sz="1200" dirty="0"/>
          </a:p>
          <a:p>
            <a:pPr marL="0" indent="0" algn="just">
              <a:buNone/>
            </a:pPr>
            <a:r>
              <a:rPr lang="es-MX" sz="1200" dirty="0"/>
              <a:t>La estructura de los programas es clara, puesto que las instrucciones están más ligadas o relacionadas entre sí.</a:t>
            </a:r>
          </a:p>
          <a:p>
            <a:pPr marL="0" indent="0" algn="just">
              <a:buNone/>
            </a:pPr>
            <a:endParaRPr lang="es-MX" sz="1200" dirty="0"/>
          </a:p>
          <a:p>
            <a:pPr marL="0" indent="0" algn="just">
              <a:buNone/>
            </a:pPr>
            <a:r>
              <a:rPr lang="es-MX" sz="1200" dirty="0"/>
              <a:t>Reducción del esfuerzo en las pruebas y depuración. El seguimiento de los errores del programa se facilita debido a su estructura más sencilla y comprensible, por lo que los errores se pueden detectar y corregir más fácilmente.</a:t>
            </a:r>
          </a:p>
          <a:p>
            <a:pPr marL="0" indent="0" algn="just">
              <a:buNone/>
            </a:pPr>
            <a:endParaRPr lang="es-MX" sz="1200" dirty="0"/>
          </a:p>
          <a:p>
            <a:pPr marL="0" indent="0" algn="just">
              <a:buNone/>
            </a:pPr>
            <a:r>
              <a:rPr lang="es-MX" sz="1200" dirty="0"/>
              <a:t>Reducción de los costos de mantenimiento. Análogamente a la depuración, durante la fase de mantenimiento, modificar o extender los programas resulta más fácil.</a:t>
            </a:r>
          </a:p>
          <a:p>
            <a:pPr marL="0" indent="0" algn="just">
              <a:buNone/>
            </a:pPr>
            <a:endParaRPr lang="es-MX" sz="1200" dirty="0"/>
          </a:p>
          <a:p>
            <a:pPr marL="0" indent="0" algn="just">
              <a:buNone/>
            </a:pPr>
            <a:r>
              <a:rPr lang="es-MX" sz="1200" kern="1200" dirty="0">
                <a:solidFill>
                  <a:schemeClr val="tx1"/>
                </a:solidFill>
                <a:effectLst/>
                <a:latin typeface="+mn-lt"/>
                <a:ea typeface="+mn-ea"/>
                <a:cs typeface="+mn-cs"/>
              </a:rPr>
              <a:t>Los bloques de código son casi auto-explicativos, lo que reduce y facilita la documentación.</a:t>
            </a:r>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2</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a:solidFill>
                  <a:schemeClr val="tx1"/>
                </a:solidFill>
                <a:effectLst/>
                <a:latin typeface="+mn-lt"/>
                <a:ea typeface="+mn-ea"/>
                <a:cs typeface="+mn-cs"/>
              </a:rPr>
              <a:t>i-</a:t>
            </a:r>
            <a:r>
              <a:rPr lang="es-MX" sz="1200" b="0" i="0" kern="1200" dirty="0" err="1">
                <a:solidFill>
                  <a:schemeClr val="tx1"/>
                </a:solidFill>
                <a:effectLst/>
                <a:latin typeface="+mn-lt"/>
                <a:ea typeface="+mn-ea"/>
                <a:cs typeface="+mn-cs"/>
              </a:rPr>
              <a:t>TRiLOGI</a:t>
            </a:r>
            <a:r>
              <a:rPr lang="es-MX" sz="1200" b="0" i="0" kern="1200" dirty="0">
                <a:solidFill>
                  <a:schemeClr val="tx1"/>
                </a:solidFill>
                <a:effectLst/>
                <a:latin typeface="+mn-lt"/>
                <a:ea typeface="+mn-ea"/>
                <a:cs typeface="+mn-cs"/>
              </a:rPr>
              <a:t> admite ocho secuenciadores de 32 pasos cada uno. Cada secuenciador usa uno de los primeros ocho contadores (Contador # 1 al Contador # 8) como su contador de pasos. Cualquiera o todos los primeros ocho contadores se pueden usar como secuenciadores "Seq1" a "Seq8".</a:t>
            </a:r>
          </a:p>
          <a:p>
            <a:endParaRPr lang="es-MX" sz="1200" b="0" i="0" kern="1200" dirty="0">
              <a:solidFill>
                <a:schemeClr val="tx1"/>
              </a:solidFill>
              <a:effectLst/>
              <a:latin typeface="+mn-lt"/>
              <a:ea typeface="+mn-ea"/>
              <a:cs typeface="+mn-cs"/>
            </a:endParaRPr>
          </a:p>
          <a:p>
            <a:r>
              <a:rPr lang="es-MX" sz="1200" b="0" i="0" kern="1200" dirty="0">
                <a:solidFill>
                  <a:schemeClr val="tx1"/>
                </a:solidFill>
                <a:effectLst/>
                <a:latin typeface="+mn-lt"/>
                <a:ea typeface="+mn-ea"/>
                <a:cs typeface="+mn-cs"/>
              </a:rPr>
              <a:t>El límite superior del contador de pasos está determinado por el "Valor de ajuste" (SV) definido en la tabla de Contadores. Cuando se alcanza el SV, el siguiente avance del secuenciador hará que se desborde al paso 0. En este momento, el contacto del secuenciador se pondrá en ON hasta el siguiente incremento del secuenciador. Este contacto puede utilizarse para indicar que un programa ha completado un ciclo y está listo para un nuevo ciclo.</a:t>
            </a:r>
          </a:p>
          <a:p>
            <a:br>
              <a:rPr lang="es-MX" dirty="0"/>
            </a:br>
            <a:endParaRPr lang="es-MX" sz="1200" b="0" i="0" kern="1200" dirty="0">
              <a:solidFill>
                <a:schemeClr val="tx1"/>
              </a:solidFill>
              <a:effectLst/>
              <a:latin typeface="+mn-lt"/>
              <a:ea typeface="+mn-ea"/>
              <a:cs typeface="+mn-cs"/>
            </a:endParaRPr>
          </a:p>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3</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4</a:t>
            </a:fld>
            <a:endParaRPr lang="es-MX"/>
          </a:p>
        </p:txBody>
      </p:sp>
    </p:spTree>
    <p:extLst>
      <p:ext uri="{BB962C8B-B14F-4D97-AF65-F5344CB8AC3E}">
        <p14:creationId xmlns:p14="http://schemas.microsoft.com/office/powerpoint/2010/main" val="2283042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kern="1200" dirty="0">
                <a:solidFill>
                  <a:schemeClr val="tx1"/>
                </a:solidFill>
                <a:effectLst/>
                <a:latin typeface="+mn-lt"/>
                <a:ea typeface="+mn-ea"/>
                <a:cs typeface="+mn-cs"/>
              </a:rPr>
              <a:t>i-</a:t>
            </a:r>
            <a:r>
              <a:rPr lang="es-MX" sz="1200" b="0" i="0" kern="1200" dirty="0" err="1">
                <a:solidFill>
                  <a:schemeClr val="tx1"/>
                </a:solidFill>
                <a:effectLst/>
                <a:latin typeface="+mn-lt"/>
                <a:ea typeface="+mn-ea"/>
                <a:cs typeface="+mn-cs"/>
              </a:rPr>
              <a:t>TRiLOGI</a:t>
            </a:r>
            <a:r>
              <a:rPr lang="es-MX" sz="1200" b="0" i="0" kern="1200" dirty="0">
                <a:solidFill>
                  <a:schemeClr val="tx1"/>
                </a:solidFill>
                <a:effectLst/>
                <a:latin typeface="+mn-lt"/>
                <a:ea typeface="+mn-ea"/>
                <a:cs typeface="+mn-cs"/>
              </a:rPr>
              <a:t> admite ocho secuenciadores de 32 pasos cada uno. Cada secuenciador usa uno de los primeros ocho contadores (Contador # 1 al Contador # 8) como su contador de pasos. Cualquiera o todos los primeros ocho contadores se pueden usar como secuenciadores "Seq1" a "Seq8".</a:t>
            </a:r>
          </a:p>
          <a:p>
            <a:endParaRPr lang="es-MX" sz="1200" b="0" i="0" kern="1200" dirty="0">
              <a:solidFill>
                <a:schemeClr val="tx1"/>
              </a:solidFill>
              <a:effectLst/>
              <a:latin typeface="+mn-lt"/>
              <a:ea typeface="+mn-ea"/>
              <a:cs typeface="+mn-cs"/>
            </a:endParaRPr>
          </a:p>
          <a:p>
            <a:r>
              <a:rPr lang="es-MX" sz="1200" b="0" i="0" kern="1200" dirty="0">
                <a:solidFill>
                  <a:schemeClr val="tx1"/>
                </a:solidFill>
                <a:effectLst/>
                <a:latin typeface="+mn-lt"/>
                <a:ea typeface="+mn-ea"/>
                <a:cs typeface="+mn-cs"/>
              </a:rPr>
              <a:t>El límite superior del contador de pasos está determinado por el "Valor de ajuste" (SV) definido en la tabla de Contadores. Cuando se alcanza el SV, el siguiente avance del secuenciador hará que se desborde al paso 0. </a:t>
            </a:r>
            <a:r>
              <a:rPr lang="es-MX" sz="1200" b="0" i="0" kern="1200">
                <a:solidFill>
                  <a:schemeClr val="tx1"/>
                </a:solidFill>
                <a:effectLst/>
                <a:latin typeface="+mn-lt"/>
                <a:ea typeface="+mn-ea"/>
                <a:cs typeface="+mn-cs"/>
              </a:rPr>
              <a:t>En este momento, el contacto del secuenciador se pondrá en ON hasta el siguiente incremento del secuenciador. </a:t>
            </a:r>
            <a:r>
              <a:rPr lang="es-MX" sz="1200" b="0" i="0" kern="1200" dirty="0">
                <a:solidFill>
                  <a:schemeClr val="tx1"/>
                </a:solidFill>
                <a:effectLst/>
                <a:latin typeface="+mn-lt"/>
                <a:ea typeface="+mn-ea"/>
                <a:cs typeface="+mn-cs"/>
              </a:rPr>
              <a:t>Este contacto puede utilizarse para indicar que un programa ha completado un ciclo y está listo para un nuevo ciclo.</a:t>
            </a:r>
          </a:p>
          <a:p>
            <a:br>
              <a:rPr lang="es-MX" dirty="0"/>
            </a:br>
            <a:endParaRPr lang="es-MX" sz="1200" b="0" i="0" kern="1200" dirty="0">
              <a:solidFill>
                <a:schemeClr val="tx1"/>
              </a:solidFill>
              <a:effectLst/>
              <a:latin typeface="+mn-lt"/>
              <a:ea typeface="+mn-ea"/>
              <a:cs typeface="+mn-cs"/>
            </a:endParaRPr>
          </a:p>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5</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6</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7</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8</a:t>
            </a:fld>
            <a:endParaRPr lang="es-MX"/>
          </a:p>
        </p:txBody>
      </p:sp>
    </p:spTree>
    <p:extLst>
      <p:ext uri="{BB962C8B-B14F-4D97-AF65-F5344CB8AC3E}">
        <p14:creationId xmlns:p14="http://schemas.microsoft.com/office/powerpoint/2010/main" val="1743158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dirty="0"/>
          </a:p>
        </p:txBody>
      </p:sp>
      <p:sp>
        <p:nvSpPr>
          <p:cNvPr id="4" name="3 Marcador de número de diapositiva"/>
          <p:cNvSpPr>
            <a:spLocks noGrp="1"/>
          </p:cNvSpPr>
          <p:nvPr>
            <p:ph type="sldNum" sz="quarter" idx="10"/>
          </p:nvPr>
        </p:nvSpPr>
        <p:spPr/>
        <p:txBody>
          <a:bodyPr/>
          <a:lstStyle/>
          <a:p>
            <a:fld id="{B55C249B-2F34-4969-B968-8DB59AAC94F3}" type="slidenum">
              <a:rPr lang="es-MX" smtClean="0"/>
              <a:t>9</a:t>
            </a:fld>
            <a:endParaRPr lang="es-MX"/>
          </a:p>
        </p:txBody>
      </p:sp>
    </p:spTree>
    <p:extLst>
      <p:ext uri="{BB962C8B-B14F-4D97-AF65-F5344CB8AC3E}">
        <p14:creationId xmlns:p14="http://schemas.microsoft.com/office/powerpoint/2010/main" val="192309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67691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322730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3210169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291386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5333"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31522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27932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317281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2110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2738801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49"/>
            <a:ext cx="4011084" cy="1162051"/>
          </a:xfrm>
        </p:spPr>
        <p:txBody>
          <a:bodyPr anchor="b"/>
          <a:lstStyle>
            <a:lvl1pPr algn="l">
              <a:defRPr sz="2667"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100530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9"/>
          </a:xfrm>
        </p:spPr>
        <p:txBody>
          <a:bodyPr anchor="b"/>
          <a:lstStyle>
            <a:lvl1pPr algn="l">
              <a:defRPr sz="2667"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s-MX"/>
          </a:p>
        </p:txBody>
      </p:sp>
      <p:sp>
        <p:nvSpPr>
          <p:cNvPr id="4" name="3 Marcador de texto"/>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8AF4691-7796-41DD-9EB5-81F9A6D68D24}" type="datetimeFigureOut">
              <a:rPr lang="es-MX" smtClean="0"/>
              <a:t>31/03/2020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AD23C83-D0CD-4AC7-A32C-3ABB37E8F121}" type="slidenum">
              <a:rPr lang="es-MX" smtClean="0"/>
              <a:t>‹Nº›</a:t>
            </a:fld>
            <a:endParaRPr lang="es-MX"/>
          </a:p>
        </p:txBody>
      </p:sp>
    </p:spTree>
    <p:extLst>
      <p:ext uri="{BB962C8B-B14F-4D97-AF65-F5344CB8AC3E}">
        <p14:creationId xmlns:p14="http://schemas.microsoft.com/office/powerpoint/2010/main" val="47155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Narrow" pitchFamily="34" charset="0"/>
              </a:defRPr>
            </a:lvl1pPr>
          </a:lstStyle>
          <a:p>
            <a:fld id="{58AF4691-7796-41DD-9EB5-81F9A6D68D24}" type="datetimeFigureOut">
              <a:rPr lang="es-MX" smtClean="0"/>
              <a:pPr/>
              <a:t>31/03/2020</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Narrow" pitchFamily="34" charset="0"/>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Narrow" pitchFamily="34" charset="0"/>
              </a:defRPr>
            </a:lvl1pPr>
          </a:lstStyle>
          <a:p>
            <a:fld id="{EAD23C83-D0CD-4AC7-A32C-3ABB37E8F121}" type="slidenum">
              <a:rPr lang="es-MX" smtClean="0"/>
              <a:pPr/>
              <a:t>‹Nº›</a:t>
            </a:fld>
            <a:endParaRPr lang="es-MX"/>
          </a:p>
        </p:txBody>
      </p:sp>
    </p:spTree>
    <p:extLst>
      <p:ext uri="{BB962C8B-B14F-4D97-AF65-F5344CB8AC3E}">
        <p14:creationId xmlns:p14="http://schemas.microsoft.com/office/powerpoint/2010/main" val="833477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19170" rtl="0" eaLnBrk="1" latinLnBrk="0" hangingPunct="1">
        <a:spcBef>
          <a:spcPct val="0"/>
        </a:spcBef>
        <a:buNone/>
        <a:defRPr sz="5867" kern="1200">
          <a:solidFill>
            <a:schemeClr val="tx1"/>
          </a:solidFill>
          <a:latin typeface="Arial Narrow" pitchFamily="34" charset="0"/>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Arial Narrow" pitchFamily="34" charset="0"/>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Arial Narrow" pitchFamily="34" charset="0"/>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Arial Narrow" pitchFamily="34" charset="0"/>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Arial Narrow" pitchFamily="34" charset="0"/>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Arial Narrow"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s-MX"/>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Unidad 4.</a:t>
            </a:r>
            <a:br>
              <a:rPr lang="es-MX" sz="3733" b="1" dirty="0"/>
            </a:br>
            <a:r>
              <a:rPr lang="es-MX" sz="3733" b="1" dirty="0"/>
              <a:t>1. Secuenciadores Síncronos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239799" y="1700809"/>
            <a:ext cx="4736439" cy="2882777"/>
          </a:xfrm>
          <a:prstGeom prst="rect">
            <a:avLst/>
          </a:prstGeom>
          <a:noFill/>
        </p:spPr>
        <p:txBody>
          <a:bodyPr wrap="square" rtlCol="0">
            <a:spAutoFit/>
          </a:bodyPr>
          <a:lstStyle/>
          <a:p>
            <a:pPr algn="just"/>
            <a:r>
              <a:rPr lang="es-MX" sz="2400" b="1" dirty="0">
                <a:latin typeface="Arial Narrow" pitchFamily="34" charset="0"/>
              </a:rPr>
              <a:t>Objetivo General</a:t>
            </a:r>
          </a:p>
          <a:p>
            <a:pPr algn="just"/>
            <a:endParaRPr lang="es-MX" sz="1333" dirty="0">
              <a:latin typeface="Arial Narrow" pitchFamily="34" charset="0"/>
            </a:endParaRPr>
          </a:p>
          <a:p>
            <a:pPr algn="just"/>
            <a:r>
              <a:rPr lang="es-ES" sz="2400" dirty="0">
                <a:latin typeface="Arial Narrow" pitchFamily="34" charset="0"/>
              </a:rPr>
              <a:t>Entiende y aplica los métodos de secuenciadores en la programación Ladder para definir el orden de ejecución de instrucciones de acuerdo a una lógica determinada de manera síncrona.</a:t>
            </a:r>
            <a:endParaRPr lang="es-MX" sz="2400" dirty="0">
              <a:latin typeface="Arial Narrow" pitchFamily="34" charset="0"/>
            </a:endParaRP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pic>
        <p:nvPicPr>
          <p:cNvPr id="1026" name="Picture 2" descr="Resultado de imagen para secuenciadores lenguaje ladder">
            <a:extLst>
              <a:ext uri="{FF2B5EF4-FFF2-40B4-BE49-F238E27FC236}">
                <a16:creationId xmlns:a16="http://schemas.microsoft.com/office/drawing/2014/main" id="{25EB3A05-C955-4D08-BFF5-943E3AE338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0901" y="1784097"/>
            <a:ext cx="5641288" cy="3236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84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175005"/>
            <a:ext cx="10972800" cy="1143000"/>
          </a:xfrm>
        </p:spPr>
        <p:txBody>
          <a:bodyPr anchor="t">
            <a:noAutofit/>
          </a:bodyPr>
          <a:lstStyle/>
          <a:p>
            <a:pPr algn="r"/>
            <a:r>
              <a:rPr lang="es-MX" sz="3733" b="1" dirty="0"/>
              <a:t>Unidad 4 </a:t>
            </a:r>
            <a:br>
              <a:rPr lang="es-MX" sz="3733" b="1" dirty="0"/>
            </a:br>
            <a:r>
              <a:rPr lang="es-MX" sz="3733" b="1" dirty="0"/>
              <a:t>1. Secuenciadores Síncronos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47328" y="927586"/>
            <a:ext cx="6144683" cy="5837432"/>
          </a:xfrm>
          <a:prstGeom prst="rect">
            <a:avLst/>
          </a:prstGeom>
          <a:noFill/>
        </p:spPr>
        <p:txBody>
          <a:bodyPr wrap="square" rtlCol="0">
            <a:spAutoFit/>
          </a:bodyPr>
          <a:lstStyle/>
          <a:p>
            <a:pPr algn="just"/>
            <a:r>
              <a:rPr lang="es-MX" sz="2400" b="1" dirty="0">
                <a:latin typeface="Arial Narrow" pitchFamily="34" charset="0"/>
              </a:rPr>
              <a:t>Características</a:t>
            </a:r>
          </a:p>
          <a:p>
            <a:pPr algn="just"/>
            <a:endParaRPr lang="es-MX" sz="1333" dirty="0">
              <a:latin typeface="Arial Narrow" pitchFamily="34" charset="0"/>
            </a:endParaRPr>
          </a:p>
          <a:p>
            <a:pPr algn="just"/>
            <a:r>
              <a:rPr lang="es-MX" sz="2400" dirty="0">
                <a:latin typeface="Arial Narrow" pitchFamily="34" charset="0"/>
              </a:rPr>
              <a:t>Un secuenciador es una característica muy conveniente para programar máquinas o procesos que operan en secuencias fijas. Estas máquinas operan en un orden paso a paso fijo, claramente distinguible, comenzando desde un paso inicial y avanzando hasta el paso final y luego reinician nuevamente desde el paso inicial. En cualquier momento, debe haber un </a:t>
            </a:r>
            <a:r>
              <a:rPr lang="es-MX" sz="2400" u="sng" dirty="0">
                <a:latin typeface="Arial Narrow" pitchFamily="34" charset="0"/>
              </a:rPr>
              <a:t>"contador de pasos" </a:t>
            </a:r>
            <a:r>
              <a:rPr lang="es-MX" sz="2400" dirty="0">
                <a:latin typeface="Arial Narrow" pitchFamily="34" charset="0"/>
              </a:rPr>
              <a:t>para realizar un seguimiento del número de paso actual. </a:t>
            </a:r>
          </a:p>
          <a:p>
            <a:pPr algn="just"/>
            <a:endParaRPr lang="es-MX" sz="2400" dirty="0">
              <a:latin typeface="Arial Narrow" pitchFamily="34" charset="0"/>
            </a:endParaRPr>
          </a:p>
          <a:p>
            <a:pPr algn="just"/>
            <a:r>
              <a:rPr lang="es-MX" sz="2400" dirty="0">
                <a:latin typeface="Arial Narrow" pitchFamily="34" charset="0"/>
              </a:rPr>
              <a:t>Cada paso de la secuencia debe ser accesible y puede utilizarse para desencadenar alguna acción, como encender un motor o una válvula de solenoide, etc.</a:t>
            </a: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3" name="Rectangle 1"/>
          <p:cNvSpPr>
            <a:spLocks noChangeArrowheads="1"/>
          </p:cNvSpPr>
          <p:nvPr/>
        </p:nvSpPr>
        <p:spPr bwMode="auto">
          <a:xfrm>
            <a:off x="6384032" y="1536469"/>
            <a:ext cx="5615947" cy="985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algn="just" defTabSz="1219170" fontAlgn="base">
              <a:spcBef>
                <a:spcPct val="0"/>
              </a:spcBef>
              <a:spcAft>
                <a:spcPct val="0"/>
              </a:spcAft>
            </a:pPr>
            <a:r>
              <a:rPr lang="es-MX" sz="1867" dirty="0">
                <a:solidFill>
                  <a:srgbClr val="000000"/>
                </a:solidFill>
                <a:latin typeface="Arial Narrow" pitchFamily="34" charset="0"/>
                <a:cs typeface="Arial" pitchFamily="34" charset="0"/>
              </a:rPr>
              <a:t>A modo de ejemplo, una máquina de Pick-and-Place simple que puede recoger un componente desde el punto 'A' al punto 'B' puede funcionar de la siguiente manera:</a:t>
            </a:r>
            <a:endParaRPr lang="es-MX" sz="1467" dirty="0">
              <a:latin typeface="Arial Narrow" pitchFamily="34" charset="0"/>
              <a:cs typeface="Arial" pitchFamily="34" charset="0"/>
            </a:endParaRPr>
          </a:p>
        </p:txBody>
      </p:sp>
      <p:graphicFrame>
        <p:nvGraphicFramePr>
          <p:cNvPr id="10" name="9 Tabla"/>
          <p:cNvGraphicFramePr>
            <a:graphicFrameLocks noGrp="1"/>
          </p:cNvGraphicFramePr>
          <p:nvPr>
            <p:extLst>
              <p:ext uri="{D42A27DB-BD31-4B8C-83A1-F6EECF244321}">
                <p14:modId xmlns:p14="http://schemas.microsoft.com/office/powerpoint/2010/main" val="2281600759"/>
              </p:ext>
            </p:extLst>
          </p:nvPr>
        </p:nvGraphicFramePr>
        <p:xfrm>
          <a:off x="6672064" y="2518063"/>
          <a:ext cx="4784277" cy="3524160"/>
        </p:xfrm>
        <a:graphic>
          <a:graphicData uri="http://schemas.openxmlformats.org/drawingml/2006/table">
            <a:tbl>
              <a:tblPr firstRow="1" bandRow="1">
                <a:tableStyleId>{5A111915-BE36-4E01-A7E5-04B1672EAD32}</a:tableStyleId>
              </a:tblPr>
              <a:tblGrid>
                <a:gridCol w="765484">
                  <a:extLst>
                    <a:ext uri="{9D8B030D-6E8A-4147-A177-3AD203B41FA5}">
                      <a16:colId xmlns:a16="http://schemas.microsoft.com/office/drawing/2014/main" val="20000"/>
                    </a:ext>
                  </a:extLst>
                </a:gridCol>
                <a:gridCol w="4018793">
                  <a:extLst>
                    <a:ext uri="{9D8B030D-6E8A-4147-A177-3AD203B41FA5}">
                      <a16:colId xmlns:a16="http://schemas.microsoft.com/office/drawing/2014/main" val="20001"/>
                    </a:ext>
                  </a:extLst>
                </a:gridCol>
              </a:tblGrid>
              <a:tr h="352416">
                <a:tc>
                  <a:txBody>
                    <a:bodyPr/>
                    <a:lstStyle/>
                    <a:p>
                      <a:pPr algn="ctr"/>
                      <a:r>
                        <a:rPr lang="es-MX" sz="1600" dirty="0">
                          <a:effectLst/>
                          <a:latin typeface="Arial Narrow" pitchFamily="34" charset="0"/>
                        </a:rPr>
                        <a:t>Paso #</a:t>
                      </a:r>
                      <a:endParaRPr lang="es-MX" sz="1600" dirty="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Acción</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0"/>
                  </a:ext>
                </a:extLst>
              </a:tr>
              <a:tr h="352416">
                <a:tc>
                  <a:txBody>
                    <a:bodyPr/>
                    <a:lstStyle/>
                    <a:p>
                      <a:pPr algn="ctr"/>
                      <a:r>
                        <a:rPr lang="es-MX" sz="1600">
                          <a:effectLst/>
                          <a:latin typeface="Arial Narrow" pitchFamily="34" charset="0"/>
                        </a:rPr>
                        <a:t>0</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Espera la señal de "inicio"</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1"/>
                  </a:ext>
                </a:extLst>
              </a:tr>
              <a:tr h="352416">
                <a:tc>
                  <a:txBody>
                    <a:bodyPr/>
                    <a:lstStyle/>
                    <a:p>
                      <a:pPr algn="ctr"/>
                      <a:r>
                        <a:rPr lang="es-MX" sz="1600">
                          <a:effectLst/>
                          <a:latin typeface="Arial Narrow" pitchFamily="34" charset="0"/>
                        </a:rPr>
                        <a:t>1</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dirty="0">
                          <a:effectLst/>
                          <a:latin typeface="Arial Narrow" pitchFamily="34" charset="0"/>
                        </a:rPr>
                        <a:t>Brazo delantero en el punto A</a:t>
                      </a:r>
                      <a:endParaRPr lang="es-MX" sz="1600" dirty="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2"/>
                  </a:ext>
                </a:extLst>
              </a:tr>
              <a:tr h="352416">
                <a:tc>
                  <a:txBody>
                    <a:bodyPr/>
                    <a:lstStyle/>
                    <a:p>
                      <a:pPr algn="ctr"/>
                      <a:r>
                        <a:rPr lang="es-MX" sz="1600">
                          <a:effectLst/>
                          <a:latin typeface="Arial Narrow" pitchFamily="34" charset="0"/>
                        </a:rPr>
                        <a:t>2</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Cerrar pinza</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3"/>
                  </a:ext>
                </a:extLst>
              </a:tr>
              <a:tr h="352416">
                <a:tc>
                  <a:txBody>
                    <a:bodyPr/>
                    <a:lstStyle/>
                    <a:p>
                      <a:pPr algn="ctr"/>
                      <a:r>
                        <a:rPr lang="es-MX" sz="1600">
                          <a:effectLst/>
                          <a:latin typeface="Arial Narrow" pitchFamily="34" charset="0"/>
                        </a:rPr>
                        <a:t>3</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Retrae el brazo en el punto A</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4"/>
                  </a:ext>
                </a:extLst>
              </a:tr>
              <a:tr h="352416">
                <a:tc>
                  <a:txBody>
                    <a:bodyPr/>
                    <a:lstStyle/>
                    <a:p>
                      <a:pPr algn="ctr"/>
                      <a:r>
                        <a:rPr lang="es-MX" sz="1600">
                          <a:effectLst/>
                          <a:latin typeface="Arial Narrow" pitchFamily="34" charset="0"/>
                        </a:rPr>
                        <a:t>4</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Mueve el brazo al punto B</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5"/>
                  </a:ext>
                </a:extLst>
              </a:tr>
              <a:tr h="352416">
                <a:tc>
                  <a:txBody>
                    <a:bodyPr/>
                    <a:lstStyle/>
                    <a:p>
                      <a:pPr algn="ctr"/>
                      <a:r>
                        <a:rPr lang="es-MX" sz="1600">
                          <a:effectLst/>
                          <a:latin typeface="Arial Narrow" pitchFamily="34" charset="0"/>
                        </a:rPr>
                        <a:t>5</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Brazo delantero en el punto B</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6"/>
                  </a:ext>
                </a:extLst>
              </a:tr>
              <a:tr h="352416">
                <a:tc>
                  <a:txBody>
                    <a:bodyPr/>
                    <a:lstStyle/>
                    <a:p>
                      <a:pPr algn="ctr"/>
                      <a:r>
                        <a:rPr lang="es-MX" sz="1600">
                          <a:effectLst/>
                          <a:latin typeface="Arial Narrow" pitchFamily="34" charset="0"/>
                        </a:rPr>
                        <a:t>6</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Pinza abierta</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7"/>
                  </a:ext>
                </a:extLst>
              </a:tr>
              <a:tr h="352416">
                <a:tc>
                  <a:txBody>
                    <a:bodyPr/>
                    <a:lstStyle/>
                    <a:p>
                      <a:pPr algn="ctr"/>
                      <a:r>
                        <a:rPr lang="es-MX" sz="1600">
                          <a:effectLst/>
                          <a:latin typeface="Arial Narrow" pitchFamily="34" charset="0"/>
                        </a:rPr>
                        <a:t>7</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a:effectLst/>
                          <a:latin typeface="Arial Narrow" pitchFamily="34" charset="0"/>
                        </a:rPr>
                        <a:t>Retrae el brazo en el punto B</a:t>
                      </a:r>
                      <a:endParaRPr lang="es-MX" sz="160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8"/>
                  </a:ext>
                </a:extLst>
              </a:tr>
              <a:tr h="352416">
                <a:tc>
                  <a:txBody>
                    <a:bodyPr/>
                    <a:lstStyle/>
                    <a:p>
                      <a:pPr algn="ctr"/>
                      <a:r>
                        <a:rPr lang="es-MX" sz="1600">
                          <a:effectLst/>
                          <a:latin typeface="Arial Narrow" pitchFamily="34" charset="0"/>
                        </a:rPr>
                        <a:t>8</a:t>
                      </a:r>
                      <a:endParaRPr lang="es-MX" sz="1600">
                        <a:solidFill>
                          <a:srgbClr val="000000"/>
                        </a:solidFill>
                        <a:effectLst/>
                        <a:latin typeface="Arial Narrow" pitchFamily="34" charset="0"/>
                      </a:endParaRPr>
                    </a:p>
                  </a:txBody>
                  <a:tcPr marL="54288" marR="54288" marT="54288" marB="54288" anchor="ctr"/>
                </a:tc>
                <a:tc>
                  <a:txBody>
                    <a:bodyPr/>
                    <a:lstStyle/>
                    <a:p>
                      <a:pPr algn="ctr"/>
                      <a:r>
                        <a:rPr lang="es-MX" sz="1600" dirty="0">
                          <a:effectLst/>
                          <a:latin typeface="Arial Narrow" pitchFamily="34" charset="0"/>
                        </a:rPr>
                        <a:t>Mueve el brazo al punto A</a:t>
                      </a:r>
                      <a:endParaRPr lang="es-MX" sz="1600" dirty="0">
                        <a:solidFill>
                          <a:srgbClr val="000000"/>
                        </a:solidFill>
                        <a:effectLst/>
                        <a:latin typeface="Arial Narrow" pitchFamily="34" charset="0"/>
                      </a:endParaRPr>
                    </a:p>
                  </a:txBody>
                  <a:tcPr marL="54288" marR="54288" marT="54288" marB="54288"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6215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47328" y="928848"/>
            <a:ext cx="11713301" cy="5468100"/>
          </a:xfrm>
          <a:prstGeom prst="rect">
            <a:avLst/>
          </a:prstGeom>
          <a:noFill/>
        </p:spPr>
        <p:txBody>
          <a:bodyPr wrap="square" rtlCol="0">
            <a:spAutoFit/>
          </a:bodyPr>
          <a:lstStyle/>
          <a:p>
            <a:pPr algn="just"/>
            <a:r>
              <a:rPr lang="es-MX" sz="2400" b="1" dirty="0">
                <a:latin typeface="Arial Narrow" pitchFamily="34" charset="0"/>
              </a:rPr>
              <a:t>Características</a:t>
            </a:r>
          </a:p>
          <a:p>
            <a:pPr algn="just"/>
            <a:endParaRPr lang="es-MX" sz="1333" dirty="0">
              <a:latin typeface="Arial Narrow" pitchFamily="34" charset="0"/>
            </a:endParaRPr>
          </a:p>
          <a:p>
            <a:pPr marL="457189" indent="-457189" algn="just">
              <a:buFont typeface="+mj-lt"/>
              <a:buAutoNum type="arabicPeriod"/>
            </a:pPr>
            <a:r>
              <a:rPr lang="es-MX" sz="2400" dirty="0">
                <a:latin typeface="Arial Narrow" pitchFamily="34" charset="0"/>
              </a:rPr>
              <a:t>Para usar un secuenciador, </a:t>
            </a:r>
            <a:r>
              <a:rPr lang="es-MX" sz="2400" u="sng" dirty="0">
                <a:latin typeface="Arial Narrow" pitchFamily="34" charset="0"/>
              </a:rPr>
              <a:t>primero defina el nombre del secuenciador </a:t>
            </a:r>
            <a:r>
              <a:rPr lang="es-MX" sz="2400" dirty="0">
                <a:latin typeface="Arial Narrow" pitchFamily="34" charset="0"/>
              </a:rPr>
              <a:t>en la tabla de contador presionando la tecla &lt;F2&gt; y desplácese hasta la </a:t>
            </a:r>
            <a:r>
              <a:rPr lang="es-MX" sz="2400" u="sng" dirty="0">
                <a:latin typeface="Arial Narrow" pitchFamily="34" charset="0"/>
              </a:rPr>
              <a:t>tabla de contador</a:t>
            </a:r>
            <a:r>
              <a:rPr lang="es-MX" sz="2400" dirty="0">
                <a:latin typeface="Arial Narrow" pitchFamily="34" charset="0"/>
              </a:rPr>
              <a:t>. Cualquier contador que se use como secuenciador solo puede asumir nombres de etiquetas "</a:t>
            </a:r>
            <a:r>
              <a:rPr lang="es-MX" sz="2400" b="1" dirty="0">
                <a:latin typeface="Arial Narrow" pitchFamily="34" charset="0"/>
              </a:rPr>
              <a:t>Seq1</a:t>
            </a:r>
            <a:r>
              <a:rPr lang="es-MX" sz="2400" dirty="0">
                <a:latin typeface="Arial Narrow" pitchFamily="34" charset="0"/>
              </a:rPr>
              <a:t>" a "</a:t>
            </a:r>
            <a:r>
              <a:rPr lang="es-MX" sz="2400" b="1" dirty="0">
                <a:latin typeface="Arial Narrow" pitchFamily="34" charset="0"/>
              </a:rPr>
              <a:t>Seq8</a:t>
            </a:r>
            <a:r>
              <a:rPr lang="es-MX" sz="2400" dirty="0">
                <a:latin typeface="Arial Narrow" pitchFamily="34" charset="0"/>
              </a:rPr>
              <a:t>" correspondientes a los números de contador. Por ejemplo, si se va a utilizar el </a:t>
            </a:r>
            <a:r>
              <a:rPr lang="es-MX" sz="2400" u="sng" dirty="0">
                <a:latin typeface="Arial Narrow" pitchFamily="34" charset="0"/>
              </a:rPr>
              <a:t>secuenciador # 5, el contador # 5 debe definirse como "Seq5"</a:t>
            </a:r>
            <a:r>
              <a:rPr lang="es-MX" sz="2400" dirty="0">
                <a:latin typeface="Arial Narrow" pitchFamily="34" charset="0"/>
              </a:rPr>
              <a:t>. A continuación, ingrese el número del último paso para la secuencia del programa en la columna "Valor" de la tabla.</a:t>
            </a:r>
          </a:p>
          <a:p>
            <a:pPr marL="457189" indent="-457189" algn="just">
              <a:buFont typeface="+mj-lt"/>
              <a:buAutoNum type="arabicPeriod"/>
            </a:pPr>
            <a:endParaRPr lang="es-MX" sz="2400" dirty="0">
              <a:latin typeface="Arial Narrow" pitchFamily="34" charset="0"/>
            </a:endParaRPr>
          </a:p>
          <a:p>
            <a:pPr marL="457189" indent="-457189" algn="just">
              <a:buFont typeface="+mj-lt"/>
              <a:buAutoNum type="arabicPeriod"/>
            </a:pPr>
            <a:r>
              <a:rPr lang="es-MX" sz="2400" dirty="0">
                <a:latin typeface="Arial Narrow" pitchFamily="34" charset="0"/>
              </a:rPr>
              <a:t>Construya un circuito que use la función especial "Secuenciador avanzado" [</a:t>
            </a:r>
            <a:r>
              <a:rPr lang="es-MX" sz="2400" dirty="0" err="1">
                <a:latin typeface="Arial Narrow" pitchFamily="34" charset="0"/>
              </a:rPr>
              <a:t>AVSeq</a:t>
            </a:r>
            <a:r>
              <a:rPr lang="es-MX" sz="2400" dirty="0">
                <a:latin typeface="Arial Narrow" pitchFamily="34" charset="0"/>
              </a:rPr>
              <a:t>]. La primera vez que la condición de ejecución para la función [</a:t>
            </a:r>
            <a:r>
              <a:rPr lang="es-MX" sz="2400" dirty="0" err="1">
                <a:latin typeface="Arial Narrow" pitchFamily="34" charset="0"/>
              </a:rPr>
              <a:t>AVseq</a:t>
            </a:r>
            <a:r>
              <a:rPr lang="es-MX" sz="2400" dirty="0">
                <a:latin typeface="Arial Narrow" pitchFamily="34" charset="0"/>
              </a:rPr>
              <a:t>] pase de OFF a ON, el secuenciador designado pasará de inactivo al paso 1. El cambio posterior de la condición de ejecución del secuenciador de OFF a ON avanzará (incrementará) el secuenciador en un solo paso .</a:t>
            </a:r>
          </a:p>
          <a:p>
            <a:pPr algn="just"/>
            <a:endParaRPr lang="es-MX" sz="2400" dirty="0">
              <a:latin typeface="Arial Narrow" pitchFamily="34" charset="0"/>
            </a:endParaRPr>
          </a:p>
          <a:p>
            <a:pPr algn="just"/>
            <a:endParaRPr lang="es-MX" sz="2400" dirty="0">
              <a:latin typeface="Arial Narrow" pitchFamily="34" charset="0"/>
            </a:endParaRP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Tree>
    <p:extLst>
      <p:ext uri="{BB962C8B-B14F-4D97-AF65-F5344CB8AC3E}">
        <p14:creationId xmlns:p14="http://schemas.microsoft.com/office/powerpoint/2010/main" val="1432315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817033" y="902295"/>
            <a:ext cx="11041227" cy="830997"/>
          </a:xfrm>
          <a:prstGeom prst="rect">
            <a:avLst/>
          </a:prstGeom>
          <a:noFill/>
        </p:spPr>
        <p:txBody>
          <a:bodyPr wrap="square" rtlCol="0">
            <a:spAutoFit/>
          </a:bodyPr>
          <a:lstStyle/>
          <a:p>
            <a:r>
              <a:rPr lang="es-MX" sz="2400" b="1" dirty="0">
                <a:latin typeface="Arial Narrow" pitchFamily="34" charset="0"/>
              </a:rPr>
              <a:t>Ejemplo Secuenciadores</a:t>
            </a:r>
          </a:p>
          <a:p>
            <a:r>
              <a:rPr lang="es-MX" sz="2400" dirty="0">
                <a:latin typeface="Arial Narrow" pitchFamily="34" charset="0"/>
              </a:rPr>
              <a:t>Elaboración de una Marquesina - Tipo </a:t>
            </a:r>
            <a:r>
              <a:rPr lang="es-MX" sz="2400" dirty="0" err="1">
                <a:latin typeface="Arial Narrow" pitchFamily="34" charset="0"/>
              </a:rPr>
              <a:t>Knight</a:t>
            </a:r>
            <a:r>
              <a:rPr lang="es-MX" sz="2400" dirty="0">
                <a:latin typeface="Arial Narrow" pitchFamily="34" charset="0"/>
              </a:rPr>
              <a:t> </a:t>
            </a:r>
            <a:r>
              <a:rPr lang="es-MX" sz="2400" dirty="0" err="1">
                <a:latin typeface="Arial Narrow" pitchFamily="34" charset="0"/>
              </a:rPr>
              <a:t>Rider</a:t>
            </a:r>
            <a:r>
              <a:rPr lang="es-MX" sz="2400" dirty="0">
                <a:latin typeface="Arial Narrow" pitchFamily="34" charset="0"/>
              </a:rPr>
              <a:t> (Auto Increíble)</a:t>
            </a: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pic>
        <p:nvPicPr>
          <p:cNvPr id="3"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3712" y="2590800"/>
            <a:ext cx="4318000" cy="16764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3935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47328" y="928847"/>
            <a:ext cx="6528725" cy="3621441"/>
          </a:xfrm>
          <a:prstGeom prst="rect">
            <a:avLst/>
          </a:prstGeom>
          <a:noFill/>
        </p:spPr>
        <p:txBody>
          <a:bodyPr wrap="square" rtlCol="0">
            <a:spAutoFit/>
          </a:bodyPr>
          <a:lstStyle/>
          <a:p>
            <a:pPr algn="just"/>
            <a:r>
              <a:rPr lang="es-MX" sz="2400" b="1" dirty="0">
                <a:latin typeface="Arial Narrow" pitchFamily="34" charset="0"/>
              </a:rPr>
              <a:t>Características</a:t>
            </a:r>
          </a:p>
          <a:p>
            <a:pPr algn="just"/>
            <a:endParaRPr lang="es-MX" sz="1333" dirty="0">
              <a:latin typeface="Arial Narrow" pitchFamily="34" charset="0"/>
            </a:endParaRPr>
          </a:p>
          <a:p>
            <a:pPr algn="just"/>
            <a:r>
              <a:rPr lang="es-MX" sz="2400" dirty="0">
                <a:latin typeface="Arial Narrow" pitchFamily="34" charset="0"/>
              </a:rPr>
              <a:t>Acceder a los pasos individuales del secuenciador es extremadamente simple. Simplemente cree un "contacto" en el modo de edición de escalera . Cuando aparezca la ventana de E/S para que elija una etiqueta, desplácese a la tabla "Bits especiales" de la siguiente manera: </a:t>
            </a:r>
          </a:p>
          <a:p>
            <a:pPr marL="457189" indent="-457189" algn="just">
              <a:buFont typeface="+mj-lt"/>
              <a:buAutoNum type="arabicPeriod"/>
            </a:pPr>
            <a:endParaRPr lang="es-MX" sz="2400" dirty="0">
              <a:latin typeface="Arial Narrow" pitchFamily="34" charset="0"/>
            </a:endParaRPr>
          </a:p>
          <a:p>
            <a:pPr marL="457189" indent="-457189" algn="just">
              <a:buFont typeface="+mj-lt"/>
              <a:buAutoNum type="arabicPeriod"/>
            </a:pPr>
            <a:endParaRPr lang="es-MX" sz="2400" dirty="0">
              <a:latin typeface="Arial Narrow" pitchFamily="34" charset="0"/>
            </a:endParaRP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6107" y="1028734"/>
            <a:ext cx="2880320" cy="4629717"/>
          </a:xfrm>
          <a:prstGeom prst="rect">
            <a:avLst/>
          </a:prstGeom>
        </p:spPr>
      </p:pic>
    </p:spTree>
    <p:extLst>
      <p:ext uri="{BB962C8B-B14F-4D97-AF65-F5344CB8AC3E}">
        <p14:creationId xmlns:p14="http://schemas.microsoft.com/office/powerpoint/2010/main" val="3951229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239350" y="928847"/>
            <a:ext cx="11371773" cy="5223033"/>
          </a:xfrm>
          <a:prstGeom prst="rect">
            <a:avLst/>
          </a:prstGeom>
          <a:noFill/>
        </p:spPr>
        <p:txBody>
          <a:bodyPr wrap="square" rtlCol="0">
            <a:spAutoFit/>
          </a:bodyPr>
          <a:lstStyle/>
          <a:p>
            <a:pPr algn="ctr"/>
            <a:r>
              <a:rPr lang="es-MX" sz="2667" b="1" dirty="0">
                <a:latin typeface="Arial Narrow" pitchFamily="34" charset="0"/>
              </a:rPr>
              <a:t>Funciones especiales del secuenciador</a:t>
            </a:r>
          </a:p>
          <a:p>
            <a:pPr algn="ctr"/>
            <a:endParaRPr lang="es-MX" sz="2667" b="1" dirty="0">
              <a:latin typeface="Arial Narrow" pitchFamily="34" charset="0"/>
            </a:endParaRPr>
          </a:p>
          <a:p>
            <a:r>
              <a:rPr lang="es-MX" sz="1867" dirty="0">
                <a:latin typeface="Arial Narrow" pitchFamily="34" charset="0"/>
              </a:rPr>
              <a:t>Muchas de las funciones especiales de la lógica de escalera están relacionadas con el uso del secuenciador. Estos se describen a continuación:</a:t>
            </a:r>
          </a:p>
          <a:p>
            <a:endParaRPr lang="es-MX" sz="1867" b="1" dirty="0">
              <a:latin typeface="Arial Narrow" pitchFamily="34" charset="0"/>
            </a:endParaRPr>
          </a:p>
          <a:p>
            <a:pPr algn="just"/>
            <a:r>
              <a:rPr lang="es-MX" sz="1867" b="1" dirty="0">
                <a:latin typeface="Arial Narrow" pitchFamily="34" charset="0"/>
              </a:rPr>
              <a:t>Secuenciador avanzado - [</a:t>
            </a:r>
            <a:r>
              <a:rPr lang="es-MX" sz="1867" b="1" dirty="0" err="1">
                <a:latin typeface="Arial Narrow" pitchFamily="34" charset="0"/>
              </a:rPr>
              <a:t>AVseq</a:t>
            </a:r>
            <a:r>
              <a:rPr lang="es-MX" sz="1867" b="1" dirty="0">
                <a:latin typeface="Arial Narrow" pitchFamily="34" charset="0"/>
              </a:rPr>
              <a:t>]</a:t>
            </a:r>
          </a:p>
          <a:p>
            <a:pPr algn="just"/>
            <a:r>
              <a:rPr lang="es-MX" sz="1867" dirty="0">
                <a:latin typeface="Arial Narrow" pitchFamily="34" charset="0"/>
              </a:rPr>
              <a:t>Incrementa el contador de pasos del secuenciador en uno hasta que se concluye. </a:t>
            </a:r>
          </a:p>
          <a:p>
            <a:pPr algn="just"/>
            <a:br>
              <a:rPr lang="es-MX" sz="1867" b="1" dirty="0">
                <a:latin typeface="Arial Narrow" pitchFamily="34" charset="0"/>
              </a:rPr>
            </a:br>
            <a:r>
              <a:rPr lang="es-MX" sz="1867" b="1" dirty="0">
                <a:latin typeface="Arial Narrow" pitchFamily="34" charset="0"/>
              </a:rPr>
              <a:t>Restablecimiento del secuenciador - [</a:t>
            </a:r>
            <a:r>
              <a:rPr lang="es-MX" sz="1867" b="1" dirty="0" err="1">
                <a:latin typeface="Arial Narrow" pitchFamily="34" charset="0"/>
              </a:rPr>
              <a:t>RSseq</a:t>
            </a:r>
            <a:r>
              <a:rPr lang="es-MX" sz="1867" b="1" dirty="0">
                <a:latin typeface="Arial Narrow" pitchFamily="34" charset="0"/>
              </a:rPr>
              <a:t>]</a:t>
            </a:r>
          </a:p>
          <a:p>
            <a:pPr algn="just"/>
            <a:r>
              <a:rPr lang="es-MX" sz="1867" dirty="0">
                <a:latin typeface="Arial Narrow" pitchFamily="34" charset="0"/>
              </a:rPr>
              <a:t>El secuenciador también se puede reiniciar para que se desactive mediante la función [</a:t>
            </a:r>
            <a:r>
              <a:rPr lang="es-MX" sz="1867" dirty="0" err="1">
                <a:latin typeface="Arial Narrow" pitchFamily="34" charset="0"/>
              </a:rPr>
              <a:t>RSseq</a:t>
            </a:r>
            <a:r>
              <a:rPr lang="es-MX" sz="1867" dirty="0">
                <a:latin typeface="Arial Narrow" pitchFamily="34" charset="0"/>
              </a:rPr>
              <a:t>] en cualquier momento. Tenga en cuenta que un secuenciador que está inactivo no es lo mismo que un secuenciador en el Paso 0, ya que el primero no activa el contacto </a:t>
            </a:r>
            <a:r>
              <a:rPr lang="es-MX" sz="1867" dirty="0" err="1">
                <a:latin typeface="Arial Narrow" pitchFamily="34" charset="0"/>
              </a:rPr>
              <a:t>SeqN</a:t>
            </a:r>
            <a:r>
              <a:rPr lang="es-MX" sz="1867" dirty="0">
                <a:latin typeface="Arial Narrow" pitchFamily="34" charset="0"/>
              </a:rPr>
              <a:t>: 0. Para configurar el secuenciador en el paso 0, use la función [</a:t>
            </a:r>
            <a:r>
              <a:rPr lang="es-MX" sz="1867" dirty="0" err="1">
                <a:latin typeface="Arial Narrow" pitchFamily="34" charset="0"/>
              </a:rPr>
              <a:t>StepN</a:t>
            </a:r>
            <a:r>
              <a:rPr lang="es-MX" sz="1867" dirty="0">
                <a:latin typeface="Arial Narrow" pitchFamily="34" charset="0"/>
              </a:rPr>
              <a:t>] que se describe a continuación.</a:t>
            </a:r>
          </a:p>
          <a:p>
            <a:pPr algn="just"/>
            <a:br>
              <a:rPr lang="es-MX" sz="1867" b="1" dirty="0">
                <a:latin typeface="Arial Narrow" pitchFamily="34" charset="0"/>
              </a:rPr>
            </a:br>
            <a:r>
              <a:rPr lang="es-MX" sz="1867" b="1" dirty="0">
                <a:latin typeface="Arial Narrow" pitchFamily="34" charset="0"/>
              </a:rPr>
              <a:t>Configuración del secuenciador en el paso N - [Paso N]</a:t>
            </a:r>
          </a:p>
          <a:p>
            <a:pPr algn="just"/>
            <a:r>
              <a:rPr lang="es-MX" sz="1867" dirty="0">
                <a:latin typeface="Arial Narrow" pitchFamily="34" charset="0"/>
              </a:rPr>
              <a:t>En ciertas aplicaciones puede ser más conveniente poder configurar el secuenciador en un paso conocido de forma asíncrona. Esta función establecerá el secuenciador seleccionado en el paso #N, independientemente de su número de paso actual o estado lógico. La capacidad de saltar pasos es una característica muy poderosa de los secuenciadores.</a:t>
            </a: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Tree>
    <p:extLst>
      <p:ext uri="{BB962C8B-B14F-4D97-AF65-F5344CB8AC3E}">
        <p14:creationId xmlns:p14="http://schemas.microsoft.com/office/powerpoint/2010/main" val="3783219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239350" y="928847"/>
            <a:ext cx="11371773" cy="2554354"/>
          </a:xfrm>
          <a:prstGeom prst="rect">
            <a:avLst/>
          </a:prstGeom>
          <a:noFill/>
        </p:spPr>
        <p:txBody>
          <a:bodyPr wrap="square" rtlCol="0">
            <a:spAutoFit/>
          </a:bodyPr>
          <a:lstStyle/>
          <a:p>
            <a:pPr algn="ctr"/>
            <a:r>
              <a:rPr lang="es-MX" sz="2667" b="1" dirty="0">
                <a:latin typeface="Arial Narrow" pitchFamily="34" charset="0"/>
              </a:rPr>
              <a:t>Funciones especiales del secuenciador</a:t>
            </a:r>
          </a:p>
          <a:p>
            <a:pPr algn="ctr"/>
            <a:endParaRPr lang="es-MX" sz="2667" b="1" dirty="0">
              <a:latin typeface="Arial Narrow" pitchFamily="34" charset="0"/>
            </a:endParaRPr>
          </a:p>
          <a:p>
            <a:pPr algn="just"/>
            <a:r>
              <a:rPr lang="es-MX" sz="2133" b="1" dirty="0">
                <a:latin typeface="Arial Narrow" pitchFamily="34" charset="0"/>
              </a:rPr>
              <a:t>Invertir un secuenciador</a:t>
            </a:r>
          </a:p>
          <a:p>
            <a:pPr algn="just"/>
            <a:r>
              <a:rPr lang="es-MX" sz="2133" dirty="0">
                <a:latin typeface="Arial Narrow" pitchFamily="34" charset="0"/>
              </a:rPr>
              <a:t>Aunque no está disponible como una función especial única, un secuenciador puede retroceder (disminuyendo su contador de pasos) utilizando el comando [</a:t>
            </a:r>
            <a:r>
              <a:rPr lang="es-MX" sz="2133" dirty="0" err="1">
                <a:latin typeface="Arial Narrow" pitchFamily="34" charset="0"/>
              </a:rPr>
              <a:t>DNctr</a:t>
            </a:r>
            <a:r>
              <a:rPr lang="es-MX" sz="2133" dirty="0">
                <a:latin typeface="Arial Narrow" pitchFamily="34" charset="0"/>
              </a:rPr>
              <a:t>] en el contador que se ha definido como un secuenciador. Esto es útil para crear un secuenciador reversible o para reemplazar un controlador de "tambor" reversible.</a:t>
            </a: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Tree>
    <p:extLst>
      <p:ext uri="{BB962C8B-B14F-4D97-AF65-F5344CB8AC3E}">
        <p14:creationId xmlns:p14="http://schemas.microsoft.com/office/powerpoint/2010/main" val="191132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r>
              <a:rPr lang="es-MX" sz="3733" b="1" dirty="0" err="1"/>
              <a:t>StepN</a:t>
            </a:r>
            <a:endParaRPr lang="es-MX" sz="3733" b="1" dirty="0"/>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207434" y="1412776"/>
            <a:ext cx="6623116" cy="3785652"/>
          </a:xfrm>
          <a:prstGeom prst="rect">
            <a:avLst/>
          </a:prstGeom>
          <a:noFill/>
        </p:spPr>
        <p:txBody>
          <a:bodyPr wrap="square" rtlCol="0">
            <a:spAutoFit/>
          </a:bodyPr>
          <a:lstStyle/>
          <a:p>
            <a:r>
              <a:rPr lang="es-MX" sz="2400" b="1" dirty="0">
                <a:latin typeface="Arial Narrow" pitchFamily="34" charset="0"/>
              </a:rPr>
              <a:t>Ejercicio Secuenciadores – </a:t>
            </a:r>
            <a:r>
              <a:rPr lang="es-MX" sz="2400" b="1" dirty="0" err="1">
                <a:latin typeface="Arial Narrow" pitchFamily="34" charset="0"/>
              </a:rPr>
              <a:t>StepN</a:t>
            </a:r>
            <a:endParaRPr lang="es-MX" sz="2400" b="1" dirty="0">
              <a:latin typeface="Arial Narrow" pitchFamily="34" charset="0"/>
            </a:endParaRPr>
          </a:p>
          <a:p>
            <a:endParaRPr lang="es-MX" sz="2400" b="1" dirty="0">
              <a:latin typeface="Arial Narrow" pitchFamily="34" charset="0"/>
            </a:endParaRPr>
          </a:p>
          <a:p>
            <a:r>
              <a:rPr lang="es-MX" sz="2400" dirty="0">
                <a:latin typeface="Arial Narrow" pitchFamily="34" charset="0"/>
              </a:rPr>
              <a:t>Elaborar una expendedora de Helados de Tres Sabores:</a:t>
            </a:r>
          </a:p>
          <a:p>
            <a:pPr marL="380990" indent="-380990">
              <a:buFont typeface="Arial" pitchFamily="34" charset="0"/>
              <a:buChar char="•"/>
            </a:pPr>
            <a:r>
              <a:rPr lang="es-MX" sz="2400" dirty="0">
                <a:latin typeface="Arial Narrow" pitchFamily="34" charset="0"/>
              </a:rPr>
              <a:t>Vainilla</a:t>
            </a:r>
          </a:p>
          <a:p>
            <a:pPr marL="380990" indent="-380990">
              <a:buFont typeface="Arial" pitchFamily="34" charset="0"/>
              <a:buChar char="•"/>
            </a:pPr>
            <a:r>
              <a:rPr lang="es-MX" sz="2400" dirty="0">
                <a:latin typeface="Arial Narrow" pitchFamily="34" charset="0"/>
              </a:rPr>
              <a:t>Chocolate</a:t>
            </a:r>
          </a:p>
          <a:p>
            <a:pPr marL="380990" indent="-380990">
              <a:buFont typeface="Arial" pitchFamily="34" charset="0"/>
              <a:buChar char="•"/>
            </a:pPr>
            <a:r>
              <a:rPr lang="es-MX" sz="2400" dirty="0">
                <a:latin typeface="Arial Narrow" pitchFamily="34" charset="0"/>
              </a:rPr>
              <a:t>Mixto</a:t>
            </a:r>
          </a:p>
          <a:p>
            <a:r>
              <a:rPr lang="es-MX" sz="2400" dirty="0">
                <a:latin typeface="Arial Narrow" pitchFamily="34" charset="0"/>
              </a:rPr>
              <a:t>Utilice la función </a:t>
            </a:r>
            <a:r>
              <a:rPr lang="es-MX" sz="2400" b="1" dirty="0" err="1">
                <a:latin typeface="Arial Narrow" pitchFamily="34" charset="0"/>
              </a:rPr>
              <a:t>StepN</a:t>
            </a:r>
            <a:r>
              <a:rPr lang="es-MX" sz="2400" b="1" dirty="0">
                <a:latin typeface="Arial Narrow" pitchFamily="34" charset="0"/>
              </a:rPr>
              <a:t> </a:t>
            </a:r>
            <a:r>
              <a:rPr lang="es-MX" sz="2400" dirty="0">
                <a:latin typeface="Arial Narrow" pitchFamily="34" charset="0"/>
              </a:rPr>
              <a:t>para realizar la secuencia correspondiente.</a:t>
            </a:r>
          </a:p>
          <a:p>
            <a:r>
              <a:rPr lang="es-MX" sz="2400" dirty="0">
                <a:latin typeface="Arial Narrow" pitchFamily="34" charset="0"/>
              </a:rPr>
              <a:t>Agregue </a:t>
            </a:r>
            <a:r>
              <a:rPr lang="es-MX" sz="2400" i="1" dirty="0">
                <a:latin typeface="Arial Narrow" pitchFamily="34" charset="0"/>
              </a:rPr>
              <a:t>Temporizadores</a:t>
            </a:r>
            <a:r>
              <a:rPr lang="es-MX" sz="2400" dirty="0">
                <a:latin typeface="Arial Narrow" pitchFamily="34" charset="0"/>
              </a:rPr>
              <a:t> a los </a:t>
            </a:r>
            <a:r>
              <a:rPr lang="es-MX" sz="2400" i="1" dirty="0" err="1">
                <a:latin typeface="Arial Narrow" pitchFamily="34" charset="0"/>
              </a:rPr>
              <a:t>Relays</a:t>
            </a:r>
            <a:r>
              <a:rPr lang="es-MX" sz="2400" dirty="0">
                <a:latin typeface="Arial Narrow" pitchFamily="34" charset="0"/>
              </a:rPr>
              <a:t>, para estandarizar las porciones.</a:t>
            </a: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pic>
        <p:nvPicPr>
          <p:cNvPr id="7" name="6 Imagen"/>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7344139" y="1220755"/>
            <a:ext cx="3507500" cy="4525829"/>
          </a:xfrm>
          <a:prstGeom prst="rect">
            <a:avLst/>
          </a:prstGeom>
        </p:spPr>
      </p:pic>
    </p:spTree>
    <p:extLst>
      <p:ext uri="{BB962C8B-B14F-4D97-AF65-F5344CB8AC3E}">
        <p14:creationId xmlns:p14="http://schemas.microsoft.com/office/powerpoint/2010/main" val="4040218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5287" y="273481"/>
            <a:ext cx="10972800" cy="1143000"/>
          </a:xfrm>
        </p:spPr>
        <p:txBody>
          <a:bodyPr anchor="t">
            <a:noAutofit/>
          </a:bodyPr>
          <a:lstStyle/>
          <a:p>
            <a:pPr algn="r"/>
            <a:r>
              <a:rPr lang="es-MX" sz="3733" b="1" dirty="0"/>
              <a:t>Secuenciadores-</a:t>
            </a:r>
            <a:r>
              <a:rPr lang="es-MX" sz="3733" b="1" dirty="0" err="1"/>
              <a:t>StepN</a:t>
            </a:r>
            <a:endParaRPr lang="es-MX" sz="3733" b="1" dirty="0"/>
          </a:p>
        </p:txBody>
      </p:sp>
      <p:sp>
        <p:nvSpPr>
          <p:cNvPr id="9" name="AutoShape 2" descr="Resultado de imagen para sensores"/>
          <p:cNvSpPr>
            <a:spLocks noChangeAspect="1" noChangeArrowheads="1"/>
          </p:cNvSpPr>
          <p:nvPr/>
        </p:nvSpPr>
        <p:spPr bwMode="auto">
          <a:xfrm>
            <a:off x="2074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15" name="14 CuadroTexto"/>
          <p:cNvSpPr txBox="1"/>
          <p:nvPr/>
        </p:nvSpPr>
        <p:spPr>
          <a:xfrm>
            <a:off x="207434" y="1412776"/>
            <a:ext cx="6623116" cy="4154984"/>
          </a:xfrm>
          <a:prstGeom prst="rect">
            <a:avLst/>
          </a:prstGeom>
          <a:noFill/>
        </p:spPr>
        <p:txBody>
          <a:bodyPr wrap="square" rtlCol="0">
            <a:spAutoFit/>
          </a:bodyPr>
          <a:lstStyle/>
          <a:p>
            <a:r>
              <a:rPr lang="es-MX" sz="2400" b="1" dirty="0">
                <a:latin typeface="Arial Narrow" pitchFamily="34" charset="0"/>
              </a:rPr>
              <a:t>Ejercicio Secuenciadores – </a:t>
            </a:r>
            <a:r>
              <a:rPr lang="es-MX" sz="2400" b="1" dirty="0" err="1">
                <a:latin typeface="Arial Narrow" pitchFamily="34" charset="0"/>
              </a:rPr>
              <a:t>StepN</a:t>
            </a:r>
            <a:r>
              <a:rPr lang="es-MX" sz="2400" b="1" dirty="0">
                <a:latin typeface="Arial Narrow" pitchFamily="34" charset="0"/>
              </a:rPr>
              <a:t> – Parte 2</a:t>
            </a:r>
          </a:p>
          <a:p>
            <a:endParaRPr lang="es-MX" sz="2400" b="1" dirty="0">
              <a:latin typeface="Arial Narrow" pitchFamily="34" charset="0"/>
            </a:endParaRPr>
          </a:p>
          <a:p>
            <a:r>
              <a:rPr lang="es-MX" sz="2400" dirty="0">
                <a:latin typeface="Arial Narrow" pitchFamily="34" charset="0"/>
              </a:rPr>
              <a:t>Modificaciones a la Practica </a:t>
            </a:r>
            <a:r>
              <a:rPr lang="es-MX" sz="2400" b="1" i="1" dirty="0" err="1">
                <a:latin typeface="Arial Narrow" pitchFamily="34" charset="0"/>
              </a:rPr>
              <a:t>StepN</a:t>
            </a:r>
            <a:r>
              <a:rPr lang="es-MX" sz="2400" b="1" i="1" dirty="0">
                <a:latin typeface="Arial Narrow" pitchFamily="34" charset="0"/>
              </a:rPr>
              <a:t> – Parte 1</a:t>
            </a:r>
            <a:r>
              <a:rPr lang="es-MX" sz="2400" dirty="0">
                <a:latin typeface="Arial Narrow" pitchFamily="34" charset="0"/>
              </a:rPr>
              <a:t>:</a:t>
            </a:r>
          </a:p>
          <a:p>
            <a:pPr marL="342900" indent="-342900">
              <a:buFont typeface="Arial" panose="020B0604020202020204" pitchFamily="34" charset="0"/>
              <a:buChar char="•"/>
            </a:pPr>
            <a:r>
              <a:rPr lang="es-MX" sz="2400" dirty="0">
                <a:latin typeface="Arial Narrow" pitchFamily="34" charset="0"/>
              </a:rPr>
              <a:t>Agregar para los tres sabores (Vainilla, Chocolate, Mixto), </a:t>
            </a:r>
            <a:r>
              <a:rPr lang="es-MX" sz="2400" u="sng" dirty="0">
                <a:latin typeface="Arial Narrow" pitchFamily="34" charset="0"/>
              </a:rPr>
              <a:t>porción doble</a:t>
            </a:r>
            <a:r>
              <a:rPr lang="es-MX" sz="2400" dirty="0">
                <a:latin typeface="Arial Narrow" pitchFamily="34" charset="0"/>
              </a:rPr>
              <a:t>. Tres nuevas entradas para las porciones dobles.</a:t>
            </a:r>
          </a:p>
          <a:p>
            <a:pPr marL="342900" indent="-342900">
              <a:buFont typeface="Arial" panose="020B0604020202020204" pitchFamily="34" charset="0"/>
              <a:buChar char="•"/>
            </a:pPr>
            <a:r>
              <a:rPr lang="es-MX" sz="2400" dirty="0">
                <a:latin typeface="Arial Narrow" pitchFamily="34" charset="0"/>
              </a:rPr>
              <a:t>Para lo anterior es necesario agregar </a:t>
            </a:r>
            <a:r>
              <a:rPr lang="es-MX" sz="2400" u="sng" dirty="0">
                <a:latin typeface="Arial Narrow" pitchFamily="34" charset="0"/>
              </a:rPr>
              <a:t>tres nuevos </a:t>
            </a:r>
            <a:r>
              <a:rPr lang="es-MX" sz="2400" u="sng" dirty="0" err="1">
                <a:latin typeface="Arial Narrow" pitchFamily="34" charset="0"/>
              </a:rPr>
              <a:t>timers</a:t>
            </a:r>
            <a:r>
              <a:rPr lang="es-MX" sz="2400" u="sng" dirty="0">
                <a:latin typeface="Arial Narrow" pitchFamily="34" charset="0"/>
              </a:rPr>
              <a:t> </a:t>
            </a:r>
            <a:r>
              <a:rPr lang="es-MX" sz="2400" dirty="0">
                <a:latin typeface="Arial Narrow" pitchFamily="34" charset="0"/>
              </a:rPr>
              <a:t>y </a:t>
            </a:r>
            <a:r>
              <a:rPr lang="es-MX" sz="2400" u="sng" dirty="0">
                <a:latin typeface="Arial Narrow" pitchFamily="34" charset="0"/>
              </a:rPr>
              <a:t>doblar el tiempo para estos. </a:t>
            </a:r>
          </a:p>
          <a:p>
            <a:pPr marL="342900" indent="-342900">
              <a:buFont typeface="Arial" panose="020B0604020202020204" pitchFamily="34" charset="0"/>
              <a:buChar char="•"/>
            </a:pPr>
            <a:r>
              <a:rPr lang="es-MX" sz="2400" dirty="0">
                <a:latin typeface="Arial Narrow" pitchFamily="34" charset="0"/>
              </a:rPr>
              <a:t>Modificar el contador </a:t>
            </a:r>
            <a:r>
              <a:rPr lang="es-MX" sz="2400" b="1" dirty="0">
                <a:latin typeface="Arial Narrow" pitchFamily="34" charset="0"/>
              </a:rPr>
              <a:t>Seq1</a:t>
            </a:r>
            <a:r>
              <a:rPr lang="es-MX" sz="2400" dirty="0">
                <a:latin typeface="Arial Narrow" pitchFamily="34" charset="0"/>
              </a:rPr>
              <a:t>, de </a:t>
            </a:r>
            <a:r>
              <a:rPr lang="es-MX" sz="2400" b="1" dirty="0">
                <a:latin typeface="Arial Narrow" pitchFamily="34" charset="0"/>
              </a:rPr>
              <a:t>tres</a:t>
            </a:r>
            <a:r>
              <a:rPr lang="es-MX" sz="2400" dirty="0">
                <a:latin typeface="Arial Narrow" pitchFamily="34" charset="0"/>
              </a:rPr>
              <a:t> momentos a </a:t>
            </a:r>
            <a:r>
              <a:rPr lang="es-MX" sz="2400" b="1" dirty="0">
                <a:latin typeface="Arial Narrow" pitchFamily="34" charset="0"/>
              </a:rPr>
              <a:t>seis</a:t>
            </a:r>
            <a:r>
              <a:rPr lang="es-MX" sz="2400" dirty="0">
                <a:latin typeface="Arial Narrow" pitchFamily="34" charset="0"/>
              </a:rPr>
              <a:t>.</a:t>
            </a:r>
          </a:p>
          <a:p>
            <a:pPr marL="342900" indent="-342900">
              <a:buFont typeface="Arial" panose="020B0604020202020204" pitchFamily="34" charset="0"/>
              <a:buChar char="•"/>
            </a:pPr>
            <a:r>
              <a:rPr lang="es-MX" sz="2400" dirty="0">
                <a:latin typeface="Arial Narrow" pitchFamily="34" charset="0"/>
              </a:rPr>
              <a:t>Agregar los </a:t>
            </a:r>
            <a:r>
              <a:rPr lang="es-MX" sz="2400" b="1" dirty="0" err="1">
                <a:latin typeface="Arial Narrow" pitchFamily="34" charset="0"/>
              </a:rPr>
              <a:t>StepN</a:t>
            </a:r>
            <a:r>
              <a:rPr lang="es-MX" sz="2400" dirty="0">
                <a:latin typeface="Arial Narrow" pitchFamily="34" charset="0"/>
              </a:rPr>
              <a:t> correspondientes para estas tres nuevas acciones. 9 líneas adicionales.</a:t>
            </a:r>
          </a:p>
        </p:txBody>
      </p:sp>
      <p:sp>
        <p:nvSpPr>
          <p:cNvPr id="4" name="AutoShape 6" descr="Resultado de imagen para RTO trilogi plc"/>
          <p:cNvSpPr>
            <a:spLocks noChangeAspect="1" noChangeArrowheads="1"/>
          </p:cNvSpPr>
          <p:nvPr/>
        </p:nvSpPr>
        <p:spPr bwMode="auto">
          <a:xfrm>
            <a:off x="410633" y="105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5" name="AutoShape 8" descr="Resultado de imagen para RTO trilogi plc"/>
          <p:cNvSpPr>
            <a:spLocks noChangeAspect="1" noChangeArrowheads="1"/>
          </p:cNvSpPr>
          <p:nvPr/>
        </p:nvSpPr>
        <p:spPr bwMode="auto">
          <a:xfrm>
            <a:off x="613833" y="2137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sp>
        <p:nvSpPr>
          <p:cNvPr id="6" name="AutoShape 10" descr="Resultado de imagen para RTO trilogi plc"/>
          <p:cNvSpPr>
            <a:spLocks noChangeAspect="1" noChangeArrowheads="1"/>
          </p:cNvSpPr>
          <p:nvPr/>
        </p:nvSpPr>
        <p:spPr bwMode="auto">
          <a:xfrm>
            <a:off x="817033" y="416984"/>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s-MX" sz="2400"/>
          </a:p>
        </p:txBody>
      </p:sp>
      <p:pic>
        <p:nvPicPr>
          <p:cNvPr id="7" name="6 Imagen"/>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7344139" y="1220755"/>
            <a:ext cx="3507500" cy="4525829"/>
          </a:xfrm>
          <a:prstGeom prst="rect">
            <a:avLst/>
          </a:prstGeom>
        </p:spPr>
      </p:pic>
    </p:spTree>
    <p:extLst>
      <p:ext uri="{BB962C8B-B14F-4D97-AF65-F5344CB8AC3E}">
        <p14:creationId xmlns:p14="http://schemas.microsoft.com/office/powerpoint/2010/main" val="2523283350"/>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E6E12249DD6840888323BB09326B10" ma:contentTypeVersion="10" ma:contentTypeDescription="Create a new document." ma:contentTypeScope="" ma:versionID="964ffea56d9f855dcbefb16ed0bec5e7">
  <xsd:schema xmlns:xsd="http://www.w3.org/2001/XMLSchema" xmlns:xs="http://www.w3.org/2001/XMLSchema" xmlns:p="http://schemas.microsoft.com/office/2006/metadata/properties" xmlns:ns3="3da7cd09-09ee-4a27-81e0-0910adb15700" targetNamespace="http://schemas.microsoft.com/office/2006/metadata/properties" ma:root="true" ma:fieldsID="1d63e69a1a6a5e9dc857f830e9b3601c" ns3:_="">
    <xsd:import namespace="3da7cd09-09ee-4a27-81e0-0910adb1570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7cd09-09ee-4a27-81e0-0910adb157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D58EFA-4270-4E91-B5EE-A5CC43CAD8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7cd09-09ee-4a27-81e0-0910adb157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3C7BCD-DC8B-4448-BA0A-15D8ED71E1C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6E0677F-A3DA-42DF-BA41-3D6D46A975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TotalTime>
  <Words>1401</Words>
  <Application>Microsoft Office PowerPoint</Application>
  <PresentationFormat>Panorámica</PresentationFormat>
  <Paragraphs>112</Paragraphs>
  <Slides>9</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Arial Narrow</vt:lpstr>
      <vt:lpstr>Calibri</vt:lpstr>
      <vt:lpstr>1_Tema de Office</vt:lpstr>
      <vt:lpstr>Unidad 4. 1. Secuenciadores Síncronos</vt:lpstr>
      <vt:lpstr>Unidad 4  1. Secuenciadores Síncronos</vt:lpstr>
      <vt:lpstr>Secuenciadores</vt:lpstr>
      <vt:lpstr>Secuenciadores</vt:lpstr>
      <vt:lpstr>Secuenciadores</vt:lpstr>
      <vt:lpstr>Secuenciadores</vt:lpstr>
      <vt:lpstr>Secuenciadores</vt:lpstr>
      <vt:lpstr>Secuenciadores-StepN</vt:lpstr>
      <vt:lpstr>Secuenciadores-StepN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Secuenciadores</dc:title>
  <dc:creator>Peña Ramos Alfredo</dc:creator>
  <cp:lastModifiedBy>Peña Ramos Alfredo</cp:lastModifiedBy>
  <cp:revision>1</cp:revision>
  <dcterms:created xsi:type="dcterms:W3CDTF">2020-03-02T17:32:27Z</dcterms:created>
  <dcterms:modified xsi:type="dcterms:W3CDTF">2020-03-31T17:52:45Z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0x010100CAE6E12249DD6840888323BB09326B10</vt:lpwstr>
  </property>
</Properties>
</file>