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95" r:id="rId3"/>
    <p:sldId id="296" r:id="rId4"/>
    <p:sldId id="298" r:id="rId5"/>
    <p:sldId id="299" r:id="rId6"/>
    <p:sldId id="300" r:id="rId7"/>
    <p:sldId id="301" r:id="rId8"/>
    <p:sldId id="302" r:id="rId9"/>
    <p:sldId id="304" r:id="rId10"/>
    <p:sldId id="257" r:id="rId11"/>
    <p:sldId id="258" r:id="rId12"/>
    <p:sldId id="306" r:id="rId13"/>
    <p:sldId id="307" r:id="rId14"/>
    <p:sldId id="259" r:id="rId15"/>
    <p:sldId id="305" r:id="rId16"/>
    <p:sldId id="308" r:id="rId17"/>
    <p:sldId id="309" r:id="rId18"/>
    <p:sldId id="310" r:id="rId19"/>
    <p:sldId id="312" r:id="rId20"/>
    <p:sldId id="260" r:id="rId21"/>
    <p:sldId id="317" r:id="rId22"/>
    <p:sldId id="313" r:id="rId23"/>
    <p:sldId id="314" r:id="rId24"/>
    <p:sldId id="318" r:id="rId25"/>
    <p:sldId id="319" r:id="rId26"/>
    <p:sldId id="320" r:id="rId27"/>
    <p:sldId id="321" r:id="rId28"/>
    <p:sldId id="315" r:id="rId29"/>
    <p:sldId id="328" r:id="rId30"/>
    <p:sldId id="326" r:id="rId31"/>
    <p:sldId id="322" r:id="rId32"/>
    <p:sldId id="325" r:id="rId33"/>
    <p:sldId id="327" r:id="rId34"/>
    <p:sldId id="324" r:id="rId3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29" autoAdjust="0"/>
    <p:restoredTop sz="99822" autoAdjust="0"/>
  </p:normalViewPr>
  <p:slideViewPr>
    <p:cSldViewPr>
      <p:cViewPr varScale="1">
        <p:scale>
          <a:sx n="74" d="100"/>
          <a:sy n="74" d="100"/>
        </p:scale>
        <p:origin x="-124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1305D63-D872-438C-A0B8-B29607A8CA40}" type="datetimeFigureOut">
              <a:rPr lang="es-MX"/>
              <a:pPr>
                <a:defRPr/>
              </a:pPr>
              <a:t>01/07/2019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MX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MX" noProof="0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854DACD-51AC-48CA-BD3D-F6E1E9D278CF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211185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  <p:sp>
        <p:nvSpPr>
          <p:cNvPr id="2560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A4EFA80-13F5-4ADA-992C-F43223A6A3A2}" type="slidenum">
              <a:rPr lang="es-MX" sz="1200" smtClean="0"/>
              <a:pPr eaLnBrk="1" hangingPunct="1"/>
              <a:t>1</a:t>
            </a:fld>
            <a:endParaRPr lang="es-MX" sz="120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  <p:sp>
        <p:nvSpPr>
          <p:cNvPr id="4198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F40498D-D6B6-4E35-B3C7-3DC8814E6AE6}" type="slidenum">
              <a:rPr lang="es-MX" sz="1200" smtClean="0"/>
              <a:pPr eaLnBrk="1" hangingPunct="1"/>
              <a:t>28</a:t>
            </a:fld>
            <a:endParaRPr lang="es-MX" sz="12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  <p:sp>
        <p:nvSpPr>
          <p:cNvPr id="266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05D4511-453A-4E08-86D8-908294491E25}" type="slidenum">
              <a:rPr lang="es-MX" sz="1200" smtClean="0"/>
              <a:pPr eaLnBrk="1" hangingPunct="1"/>
              <a:t>10</a:t>
            </a:fld>
            <a:endParaRPr lang="es-MX" sz="12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  <p:sp>
        <p:nvSpPr>
          <p:cNvPr id="2765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CBDFC22-CE60-454F-8D8E-225B1E2F260E}" type="slidenum">
              <a:rPr lang="es-MX" sz="1200" smtClean="0"/>
              <a:pPr eaLnBrk="1" hangingPunct="1"/>
              <a:t>11</a:t>
            </a:fld>
            <a:endParaRPr lang="es-MX" sz="120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  <p:sp>
        <p:nvSpPr>
          <p:cNvPr id="2765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CBDFC22-CE60-454F-8D8E-225B1E2F260E}" type="slidenum">
              <a:rPr lang="es-MX" sz="1200" smtClean="0"/>
              <a:pPr eaLnBrk="1" hangingPunct="1"/>
              <a:t>12</a:t>
            </a:fld>
            <a:endParaRPr lang="es-MX" sz="120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  <p:sp>
        <p:nvSpPr>
          <p:cNvPr id="2765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CBDFC22-CE60-454F-8D8E-225B1E2F260E}" type="slidenum">
              <a:rPr lang="es-MX" sz="1200" smtClean="0"/>
              <a:pPr eaLnBrk="1" hangingPunct="1"/>
              <a:t>13</a:t>
            </a:fld>
            <a:endParaRPr lang="es-MX" sz="120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  <p:sp>
        <p:nvSpPr>
          <p:cNvPr id="2867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D34241B-B9E5-4492-99EC-877246AB835A}" type="slidenum">
              <a:rPr lang="es-MX" sz="1200" smtClean="0"/>
              <a:pPr eaLnBrk="1" hangingPunct="1"/>
              <a:t>14</a:t>
            </a:fld>
            <a:endParaRPr lang="es-MX" sz="120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  <p:sp>
        <p:nvSpPr>
          <p:cNvPr id="2970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7F9329E-1CF0-4B47-A1D1-144F0B11A20A}" type="slidenum">
              <a:rPr lang="es-MX" sz="1200" smtClean="0"/>
              <a:pPr eaLnBrk="1" hangingPunct="1"/>
              <a:t>20</a:t>
            </a:fld>
            <a:endParaRPr lang="es-MX" sz="120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  <p:sp>
        <p:nvSpPr>
          <p:cNvPr id="3994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8D303DA-8BF1-4F52-9D06-C7563A82632D}" type="slidenum">
              <a:rPr lang="es-MX" sz="1200" smtClean="0"/>
              <a:pPr eaLnBrk="1" hangingPunct="1"/>
              <a:t>22</a:t>
            </a:fld>
            <a:endParaRPr lang="es-MX" sz="120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  <p:sp>
        <p:nvSpPr>
          <p:cNvPr id="4096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80F6BDE-BE0A-4065-80F3-EDA46A713998}" type="slidenum">
              <a:rPr lang="es-MX" sz="1200" smtClean="0"/>
              <a:pPr eaLnBrk="1" hangingPunct="1"/>
              <a:t>23</a:t>
            </a:fld>
            <a:endParaRPr lang="es-MX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B0F66C-17B0-47D0-84A5-45CFDFD9ADF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6528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DF408C-2408-47C7-8B4C-30360D34933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2146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4405FC-53E5-426F-BCFD-D5051486877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5301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596C5C-A4FC-462C-A2BE-8C4943759B0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1166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4A6FF3-9BB1-4CBA-8BD5-C002E2DFBA9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0276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FAAA93-E076-4A43-BD0A-5D61048C9D3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4556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1CAB0B-69FA-4551-914B-97C45DADCAB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9266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76D82F-17C9-4FE8-B883-C61EA3EF13D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983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1DB629-5FF3-4FEC-9344-4822EF2B7A7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0817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E70DC0-9767-4574-BA2A-E086D9FAA3E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3723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MX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30869-FDEE-4EEF-9703-57649668437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6085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84584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 smtClean="0"/>
              <a:t>Haga clic para modificar el estilo de título del patrón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D08F85F-B29E-4F3A-88D0-261E38FAEC0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5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gif"/><Relationship Id="rId5" Type="http://schemas.openxmlformats.org/officeDocument/2006/relationships/image" Target="../media/image9.emf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7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5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20.wmf"/><Relationship Id="rId4" Type="http://schemas.openxmlformats.org/officeDocument/2006/relationships/oleObject" Target="../embeddings/oleObject6.bin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microsoft.com/office/2007/relationships/hdphoto" Target="../media/hdphoto9.wdp"/><Relationship Id="rId5" Type="http://schemas.openxmlformats.org/officeDocument/2006/relationships/image" Target="../media/image26.jpeg"/><Relationship Id="rId4" Type="http://schemas.microsoft.com/office/2007/relationships/hdphoto" Target="../media/hdphoto8.wdp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microsoft.com/office/2007/relationships/hdphoto" Target="../media/hdphoto9.wdp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microsoft.com/office/2007/relationships/hdphoto" Target="../media/hdphoto11.wdp"/><Relationship Id="rId7" Type="http://schemas.microsoft.com/office/2007/relationships/hdphoto" Target="../media/hdphoto13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jpeg"/><Relationship Id="rId5" Type="http://schemas.microsoft.com/office/2007/relationships/hdphoto" Target="../media/hdphoto12.wdp"/><Relationship Id="rId4" Type="http://schemas.openxmlformats.org/officeDocument/2006/relationships/image" Target="../media/image29.png"/><Relationship Id="rId9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microsoft.com/office/2007/relationships/hdphoto" Target="../media/hdphoto13.wdp"/><Relationship Id="rId4" Type="http://schemas.openxmlformats.org/officeDocument/2006/relationships/image" Target="../media/image30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microsoft.com/office/2007/relationships/hdphoto" Target="../media/hdphoto11.wdp"/><Relationship Id="rId7" Type="http://schemas.microsoft.com/office/2007/relationships/hdphoto" Target="../media/hdphoto13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7" Type="http://schemas.openxmlformats.org/officeDocument/2006/relationships/image" Target="../media/image3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microsoft.com/office/2007/relationships/hdphoto" Target="../media/hdphoto13.wdp"/><Relationship Id="rId4" Type="http://schemas.openxmlformats.org/officeDocument/2006/relationships/image" Target="../media/image3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r>
              <a:rPr lang="es-MX" sz="4000" dirty="0" smtClean="0"/>
              <a:t>Interpolación y aproximación polinomial</a:t>
            </a:r>
            <a:endParaRPr lang="es-ES" sz="4000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s-MX" smtClean="0"/>
              <a:t>Programación Numérica</a:t>
            </a:r>
            <a:endParaRPr lang="es-E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mtClean="0"/>
              <a:t>Definición</a:t>
            </a:r>
            <a:endParaRPr lang="es-ES" smtClean="0"/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684213" y="1916113"/>
            <a:ext cx="77724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MX"/>
              <a:t>Un polinomio de grado </a:t>
            </a:r>
            <a:r>
              <a:rPr lang="es-MX" i="1"/>
              <a:t>n</a:t>
            </a:r>
            <a:r>
              <a:rPr lang="es-MX"/>
              <a:t> es una expresión de la forma:</a:t>
            </a:r>
          </a:p>
          <a:p>
            <a:pPr algn="ctr" eaLnBrk="1" hangingPunct="1">
              <a:spcBef>
                <a:spcPct val="50000"/>
              </a:spcBef>
            </a:pPr>
            <a:r>
              <a:rPr lang="es-MX" i="1"/>
              <a:t>P</a:t>
            </a:r>
            <a:r>
              <a:rPr lang="es-MX"/>
              <a:t>(</a:t>
            </a:r>
            <a:r>
              <a:rPr lang="es-MX" i="1"/>
              <a:t>x</a:t>
            </a:r>
            <a:r>
              <a:rPr lang="es-MX"/>
              <a:t>) = </a:t>
            </a:r>
            <a:r>
              <a:rPr lang="es-MX" i="1"/>
              <a:t>a</a:t>
            </a:r>
            <a:r>
              <a:rPr lang="es-MX" i="1" baseline="-25000"/>
              <a:t>n</a:t>
            </a:r>
            <a:r>
              <a:rPr lang="es-MX" i="1"/>
              <a:t>x</a:t>
            </a:r>
            <a:r>
              <a:rPr lang="es-MX" i="1" baseline="30000"/>
              <a:t>n</a:t>
            </a:r>
            <a:r>
              <a:rPr lang="es-MX"/>
              <a:t> + </a:t>
            </a:r>
            <a:r>
              <a:rPr lang="es-MX" i="1"/>
              <a:t>a</a:t>
            </a:r>
            <a:r>
              <a:rPr lang="es-MX" i="1" baseline="-25000"/>
              <a:t>n</a:t>
            </a:r>
            <a:r>
              <a:rPr lang="es-MX" baseline="-25000"/>
              <a:t>-1</a:t>
            </a:r>
            <a:r>
              <a:rPr lang="es-MX" i="1"/>
              <a:t>x</a:t>
            </a:r>
            <a:r>
              <a:rPr lang="es-MX" i="1" baseline="30000"/>
              <a:t>n</a:t>
            </a:r>
            <a:r>
              <a:rPr lang="es-MX" baseline="30000"/>
              <a:t>-1</a:t>
            </a:r>
            <a:r>
              <a:rPr lang="es-MX"/>
              <a:t> + ... +</a:t>
            </a:r>
            <a:r>
              <a:rPr lang="es-MX" i="1"/>
              <a:t>a</a:t>
            </a:r>
            <a:r>
              <a:rPr lang="es-MX" baseline="-25000"/>
              <a:t>1</a:t>
            </a:r>
            <a:r>
              <a:rPr lang="es-MX" i="1"/>
              <a:t>x</a:t>
            </a:r>
            <a:r>
              <a:rPr lang="es-MX"/>
              <a:t> + </a:t>
            </a:r>
            <a:r>
              <a:rPr lang="es-MX" i="1"/>
              <a:t>a</a:t>
            </a:r>
            <a:r>
              <a:rPr lang="es-MX" baseline="-25000"/>
              <a:t>0</a:t>
            </a:r>
            <a:endParaRPr lang="es-MX"/>
          </a:p>
          <a:p>
            <a:pPr eaLnBrk="1" hangingPunct="1">
              <a:spcBef>
                <a:spcPct val="50000"/>
              </a:spcBef>
            </a:pPr>
            <a:r>
              <a:rPr lang="es-MX"/>
              <a:t>Donde  </a:t>
            </a:r>
            <a:r>
              <a:rPr lang="es-MX" i="1"/>
              <a:t>a</a:t>
            </a:r>
            <a:r>
              <a:rPr lang="es-MX" i="1" baseline="-25000"/>
              <a:t>n </a:t>
            </a:r>
            <a:r>
              <a:rPr lang="es-MX"/>
              <a:t>&lt;&gt; 0</a:t>
            </a:r>
            <a:endParaRPr lang="es-ES"/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539750" y="3662363"/>
            <a:ext cx="7924800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MX"/>
              <a:t>Teorema (teorema de aproximación de Weierstrass)</a:t>
            </a:r>
          </a:p>
          <a:p>
            <a:pPr eaLnBrk="1" hangingPunct="1">
              <a:spcBef>
                <a:spcPct val="50000"/>
              </a:spcBef>
            </a:pPr>
            <a:r>
              <a:rPr lang="es-MX"/>
              <a:t>Suponga que </a:t>
            </a:r>
            <a:r>
              <a:rPr lang="es-MX" i="1"/>
              <a:t>f</a:t>
            </a:r>
            <a:r>
              <a:rPr lang="es-MX"/>
              <a:t> está definida y es continua en [</a:t>
            </a:r>
            <a:r>
              <a:rPr lang="es-MX" i="1"/>
              <a:t>a</a:t>
            </a:r>
            <a:r>
              <a:rPr lang="es-MX"/>
              <a:t>, </a:t>
            </a:r>
            <a:r>
              <a:rPr lang="es-MX" i="1"/>
              <a:t>b</a:t>
            </a:r>
            <a:r>
              <a:rPr lang="es-MX"/>
              <a:t>]. Para </a:t>
            </a:r>
            <a:r>
              <a:rPr lang="es-MX">
                <a:latin typeface="Symbol" pitchFamily="18" charset="2"/>
              </a:rPr>
              <a:t>e</a:t>
            </a:r>
            <a:r>
              <a:rPr lang="es-MX"/>
              <a:t> &gt; 0 existe un polinomio </a:t>
            </a:r>
            <a:r>
              <a:rPr lang="es-MX" i="1"/>
              <a:t>P</a:t>
            </a:r>
            <a:r>
              <a:rPr lang="es-MX"/>
              <a:t> definido en [</a:t>
            </a:r>
            <a:r>
              <a:rPr lang="es-MX" i="1"/>
              <a:t>a</a:t>
            </a:r>
            <a:r>
              <a:rPr lang="es-MX"/>
              <a:t>, </a:t>
            </a:r>
            <a:r>
              <a:rPr lang="es-MX" i="1"/>
              <a:t>b</a:t>
            </a:r>
            <a:r>
              <a:rPr lang="es-MX"/>
              <a:t>], con la propiedad de que </a:t>
            </a:r>
          </a:p>
          <a:p>
            <a:pPr algn="ctr" eaLnBrk="1" hangingPunct="1">
              <a:spcBef>
                <a:spcPct val="50000"/>
              </a:spcBef>
            </a:pPr>
            <a:r>
              <a:rPr lang="es-MX"/>
              <a:t>|</a:t>
            </a:r>
            <a:r>
              <a:rPr lang="es-MX" i="1"/>
              <a:t>f</a:t>
            </a:r>
            <a:r>
              <a:rPr lang="es-MX"/>
              <a:t>(</a:t>
            </a:r>
            <a:r>
              <a:rPr lang="es-MX" i="1"/>
              <a:t>x</a:t>
            </a:r>
            <a:r>
              <a:rPr lang="es-MX"/>
              <a:t>) – </a:t>
            </a:r>
            <a:r>
              <a:rPr lang="es-MX" i="1"/>
              <a:t>P</a:t>
            </a:r>
            <a:r>
              <a:rPr lang="es-MX"/>
              <a:t>(</a:t>
            </a:r>
            <a:r>
              <a:rPr lang="es-MX" i="1"/>
              <a:t>x</a:t>
            </a:r>
            <a:r>
              <a:rPr lang="es-MX"/>
              <a:t>)| &lt; </a:t>
            </a:r>
            <a:r>
              <a:rPr lang="es-MX">
                <a:latin typeface="Symbol" pitchFamily="18" charset="2"/>
              </a:rPr>
              <a:t>e</a:t>
            </a:r>
            <a:r>
              <a:rPr lang="es-MX"/>
              <a:t>, para toda </a:t>
            </a:r>
            <a:r>
              <a:rPr lang="es-MX" i="1"/>
              <a:t>x</a:t>
            </a:r>
            <a:r>
              <a:rPr lang="es-MX"/>
              <a:t> en [</a:t>
            </a:r>
            <a:r>
              <a:rPr lang="es-MX" i="1"/>
              <a:t>a</a:t>
            </a:r>
            <a:r>
              <a:rPr lang="es-MX"/>
              <a:t>, </a:t>
            </a:r>
            <a:r>
              <a:rPr lang="es-MX" i="1"/>
              <a:t>b</a:t>
            </a:r>
            <a:r>
              <a:rPr lang="es-MX"/>
              <a:t>]</a:t>
            </a: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z="3600" b="1" dirty="0" smtClean="0"/>
              <a:t>Desarrollo en series de Taylor</a:t>
            </a:r>
            <a:endParaRPr lang="es-ES" sz="3600" b="1" dirty="0" smtClean="0"/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762000" y="1676400"/>
            <a:ext cx="70866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MX" dirty="0"/>
              <a:t>Sea </a:t>
            </a:r>
            <a:r>
              <a:rPr lang="es-MX" i="1" dirty="0"/>
              <a:t>f</a:t>
            </a:r>
            <a:r>
              <a:rPr lang="es-MX" dirty="0"/>
              <a:t>(</a:t>
            </a:r>
            <a:r>
              <a:rPr lang="es-MX" i="1" dirty="0"/>
              <a:t>x</a:t>
            </a:r>
            <a:r>
              <a:rPr lang="es-MX" dirty="0"/>
              <a:t>) = </a:t>
            </a:r>
            <a:r>
              <a:rPr lang="es-MX" i="1" dirty="0"/>
              <a:t>e</a:t>
            </a:r>
            <a:r>
              <a:rPr lang="es-MX" i="1" baseline="30000" dirty="0"/>
              <a:t>x</a:t>
            </a:r>
          </a:p>
          <a:p>
            <a:pPr eaLnBrk="1" hangingPunct="1">
              <a:spcBef>
                <a:spcPct val="50000"/>
              </a:spcBef>
            </a:pPr>
            <a:r>
              <a:rPr lang="es-MX" dirty="0"/>
              <a:t>Desarrollando en serie de Taylor alrededor de </a:t>
            </a:r>
            <a:r>
              <a:rPr lang="es-MX" i="1" dirty="0"/>
              <a:t>x</a:t>
            </a:r>
            <a:r>
              <a:rPr lang="es-MX" dirty="0"/>
              <a:t> = 0</a:t>
            </a:r>
            <a:endParaRPr lang="es-ES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255" t="55113" r="24823" b="32954"/>
          <a:stretch/>
        </p:blipFill>
        <p:spPr bwMode="auto">
          <a:xfrm>
            <a:off x="2339752" y="2780928"/>
            <a:ext cx="3893127" cy="872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946" name="Picture 2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09" t="43750" r="24353" b="30729"/>
          <a:stretch/>
        </p:blipFill>
        <p:spPr bwMode="auto">
          <a:xfrm>
            <a:off x="647803" y="3573016"/>
            <a:ext cx="7461445" cy="2077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2 Conector recto"/>
          <p:cNvCxnSpPr/>
          <p:nvPr/>
        </p:nvCxnSpPr>
        <p:spPr>
          <a:xfrm>
            <a:off x="3059832" y="5373216"/>
            <a:ext cx="75584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>
            <a:off x="4067944" y="5373216"/>
            <a:ext cx="83020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>
            <a:off x="5364088" y="5373216"/>
            <a:ext cx="75584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>
            <a:off x="6804248" y="5373216"/>
            <a:ext cx="827856" cy="1381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z="3600" b="1" dirty="0" smtClean="0"/>
              <a:t>Desarrollo en series de Taylor</a:t>
            </a:r>
            <a:endParaRPr lang="es-ES" sz="3600" b="1" dirty="0" smtClean="0"/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762000" y="1676400"/>
            <a:ext cx="70866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MX" dirty="0"/>
              <a:t>Sea </a:t>
            </a:r>
            <a:r>
              <a:rPr lang="es-MX" i="1" dirty="0"/>
              <a:t>f</a:t>
            </a:r>
            <a:r>
              <a:rPr lang="es-MX" dirty="0"/>
              <a:t>(</a:t>
            </a:r>
            <a:r>
              <a:rPr lang="es-MX" i="1" dirty="0"/>
              <a:t>x</a:t>
            </a:r>
            <a:r>
              <a:rPr lang="es-MX" dirty="0"/>
              <a:t>) = </a:t>
            </a:r>
            <a:r>
              <a:rPr lang="es-MX" i="1" dirty="0"/>
              <a:t>e</a:t>
            </a:r>
            <a:r>
              <a:rPr lang="es-MX" i="1" baseline="30000" dirty="0"/>
              <a:t>x</a:t>
            </a:r>
          </a:p>
          <a:p>
            <a:pPr eaLnBrk="1" hangingPunct="1">
              <a:spcBef>
                <a:spcPct val="50000"/>
              </a:spcBef>
            </a:pPr>
            <a:r>
              <a:rPr lang="es-MX" dirty="0"/>
              <a:t>Desarrollando en serie de Taylor alrededor de </a:t>
            </a:r>
            <a:r>
              <a:rPr lang="es-MX" i="1" dirty="0"/>
              <a:t>x</a:t>
            </a:r>
            <a:r>
              <a:rPr lang="es-MX" dirty="0"/>
              <a:t> = 0</a:t>
            </a:r>
            <a:endParaRPr lang="es-ES" dirty="0"/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230" t="31479" r="34967" b="43657"/>
          <a:stretch/>
        </p:blipFill>
        <p:spPr bwMode="auto">
          <a:xfrm>
            <a:off x="1279541" y="2934268"/>
            <a:ext cx="6569059" cy="2250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779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261864" y="31494"/>
            <a:ext cx="7772400" cy="1143000"/>
          </a:xfrm>
        </p:spPr>
        <p:txBody>
          <a:bodyPr/>
          <a:lstStyle/>
          <a:p>
            <a:pPr eaLnBrk="1" hangingPunct="1"/>
            <a:r>
              <a:rPr lang="es-MX" sz="3600" b="1" dirty="0" smtClean="0"/>
              <a:t>Desarrollo en series de Taylor</a:t>
            </a:r>
            <a:endParaRPr lang="es-ES" sz="3600" b="1" dirty="0" smtClean="0"/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4283968" y="1052736"/>
            <a:ext cx="463832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s-MX" sz="1600" dirty="0"/>
              <a:t>Sea </a:t>
            </a:r>
            <a:r>
              <a:rPr lang="es-MX" sz="1600" i="1" dirty="0"/>
              <a:t>f</a:t>
            </a:r>
            <a:r>
              <a:rPr lang="es-MX" sz="1600" dirty="0"/>
              <a:t>(</a:t>
            </a:r>
            <a:r>
              <a:rPr lang="es-MX" sz="1600" i="1" dirty="0"/>
              <a:t>x</a:t>
            </a:r>
            <a:r>
              <a:rPr lang="es-MX" sz="1600" dirty="0"/>
              <a:t>) = </a:t>
            </a:r>
            <a:r>
              <a:rPr lang="es-MX" sz="1600" i="1" dirty="0"/>
              <a:t>e</a:t>
            </a:r>
            <a:r>
              <a:rPr lang="es-MX" sz="1600" i="1" baseline="30000" dirty="0"/>
              <a:t>x</a:t>
            </a:r>
          </a:p>
          <a:p>
            <a:pPr algn="r" eaLnBrk="1" hangingPunct="1">
              <a:spcBef>
                <a:spcPct val="50000"/>
              </a:spcBef>
            </a:pPr>
            <a:r>
              <a:rPr lang="es-MX" sz="1600" dirty="0"/>
              <a:t>Desarrollando en serie de Taylor alrededor de </a:t>
            </a:r>
            <a:r>
              <a:rPr lang="es-MX" sz="1600" i="1" dirty="0"/>
              <a:t>x</a:t>
            </a:r>
            <a:r>
              <a:rPr lang="es-MX" sz="1600" dirty="0"/>
              <a:t> = 0</a:t>
            </a:r>
            <a:endParaRPr lang="es-ES" sz="1600" dirty="0"/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867" t="29785" r="43883" b="10821"/>
          <a:stretch/>
        </p:blipFill>
        <p:spPr bwMode="auto">
          <a:xfrm>
            <a:off x="99323" y="1196752"/>
            <a:ext cx="4087030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10" t="29785" r="10632" b="26789"/>
          <a:stretch/>
        </p:blipFill>
        <p:spPr bwMode="auto">
          <a:xfrm>
            <a:off x="4738298" y="1891744"/>
            <a:ext cx="4382300" cy="331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995" name="Picture 3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706" t="63060" r="49250" b="20149"/>
          <a:stretch/>
        </p:blipFill>
        <p:spPr bwMode="auto">
          <a:xfrm>
            <a:off x="0" y="5085184"/>
            <a:ext cx="3565730" cy="1244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349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404664"/>
            <a:ext cx="7772400" cy="1143000"/>
          </a:xfrm>
        </p:spPr>
        <p:txBody>
          <a:bodyPr/>
          <a:lstStyle/>
          <a:p>
            <a:pPr algn="r" eaLnBrk="1" hangingPunct="1"/>
            <a:r>
              <a:rPr lang="es-MX" dirty="0" smtClean="0"/>
              <a:t>Valores de </a:t>
            </a:r>
            <a:r>
              <a:rPr lang="es-MX" i="1" dirty="0" smtClean="0"/>
              <a:t>e</a:t>
            </a:r>
            <a:r>
              <a:rPr lang="es-MX" i="1" baseline="30000" dirty="0" smtClean="0"/>
              <a:t>x</a:t>
            </a:r>
            <a:endParaRPr lang="es-ES" i="1" baseline="30000" dirty="0" smtClean="0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6175345"/>
              </p:ext>
            </p:extLst>
          </p:nvPr>
        </p:nvGraphicFramePr>
        <p:xfrm>
          <a:off x="35496" y="3250332"/>
          <a:ext cx="5089094" cy="147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4" name="Hoja de cálculo" r:id="rId4" imgW="6296555" imgH="2009964" progId="Excel.Sheet.8">
                  <p:embed/>
                </p:oleObj>
              </mc:Choice>
              <mc:Fallback>
                <p:oleObj name="Hoja de cálculo" r:id="rId4" imgW="6296555" imgH="2009964" progId="Excel.Shee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96" y="3250332"/>
                        <a:ext cx="5089094" cy="1474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Text Box 5"/>
          <p:cNvSpPr txBox="1">
            <a:spLocks noChangeArrowheads="1"/>
          </p:cNvSpPr>
          <p:nvPr/>
        </p:nvSpPr>
        <p:spPr bwMode="auto">
          <a:xfrm>
            <a:off x="1043608" y="1268760"/>
            <a:ext cx="7772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MX" dirty="0"/>
              <a:t>Valores de las aproximaciones de </a:t>
            </a:r>
            <a:r>
              <a:rPr lang="es-MX" i="1" dirty="0"/>
              <a:t>e</a:t>
            </a:r>
            <a:r>
              <a:rPr lang="es-MX" i="1" baseline="30000" dirty="0"/>
              <a:t>x</a:t>
            </a:r>
            <a:r>
              <a:rPr lang="es-MX" dirty="0"/>
              <a:t> con polinomios de Taylor</a:t>
            </a:r>
            <a:endParaRPr lang="es-ES" dirty="0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564904"/>
            <a:ext cx="3810000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685800" y="476672"/>
            <a:ext cx="8206680" cy="1143000"/>
          </a:xfrm>
        </p:spPr>
        <p:txBody>
          <a:bodyPr/>
          <a:lstStyle/>
          <a:p>
            <a:pPr algn="r"/>
            <a:r>
              <a:rPr lang="es-MX" dirty="0"/>
              <a:t>Desarrollo en series de Taylor</a:t>
            </a:r>
          </a:p>
        </p:txBody>
      </p:sp>
      <p:sp>
        <p:nvSpPr>
          <p:cNvPr id="4" name="3 Subtítulo"/>
          <p:cNvSpPr>
            <a:spLocks noGrp="1"/>
          </p:cNvSpPr>
          <p:nvPr>
            <p:ph idx="1"/>
          </p:nvPr>
        </p:nvSpPr>
        <p:spPr>
          <a:xfrm>
            <a:off x="685800" y="1196752"/>
            <a:ext cx="7772400" cy="4114800"/>
          </a:xfrm>
        </p:spPr>
        <p:txBody>
          <a:bodyPr/>
          <a:lstStyle/>
          <a:p>
            <a:r>
              <a:rPr lang="es-MX" sz="2000" dirty="0" smtClean="0"/>
              <a:t>La </a:t>
            </a:r>
            <a:r>
              <a:rPr lang="es-MX" sz="2000" dirty="0"/>
              <a:t>representación de serie de potencias de f(x</a:t>
            </a:r>
            <a:r>
              <a:rPr lang="es-MX" sz="2000" dirty="0" smtClean="0"/>
              <a:t>)=</a:t>
            </a:r>
            <a:r>
              <a:rPr lang="es-MX" sz="2000" dirty="0" err="1" smtClean="0"/>
              <a:t>ln</a:t>
            </a:r>
            <a:r>
              <a:rPr lang="es-MX" sz="2000" dirty="0" smtClean="0"/>
              <a:t> </a:t>
            </a:r>
            <a:r>
              <a:rPr lang="es-MX" sz="2000" b="1" dirty="0" smtClean="0"/>
              <a:t>x </a:t>
            </a:r>
            <a:r>
              <a:rPr lang="es-MX" sz="2000" dirty="0" smtClean="0"/>
              <a:t> </a:t>
            </a:r>
            <a:r>
              <a:rPr lang="es-MX" sz="2000" b="1" dirty="0"/>
              <a:t>en </a:t>
            </a:r>
            <a:r>
              <a:rPr lang="es-MX" sz="2000" b="1" dirty="0" smtClean="0"/>
              <a:t>x=1  </a:t>
            </a:r>
            <a:r>
              <a:rPr lang="es-MX" sz="2000" dirty="0"/>
              <a:t>es la serie de Taylor dada </a:t>
            </a:r>
            <a:r>
              <a:rPr lang="es-MX" sz="2000" dirty="0" smtClean="0"/>
              <a:t>por:</a:t>
            </a:r>
          </a:p>
          <a:p>
            <a:endParaRPr lang="es-MX" sz="2000" dirty="0" smtClean="0"/>
          </a:p>
          <a:p>
            <a:endParaRPr lang="es-MX" sz="2000" dirty="0" smtClean="0"/>
          </a:p>
        </p:txBody>
      </p:sp>
      <p:pic>
        <p:nvPicPr>
          <p:cNvPr id="82945" name="Picture 1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255" t="55113" r="24823" b="32954"/>
          <a:stretch/>
        </p:blipFill>
        <p:spPr bwMode="auto">
          <a:xfrm>
            <a:off x="3203848" y="1628800"/>
            <a:ext cx="3270633" cy="733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0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04864"/>
            <a:ext cx="7463021" cy="4235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941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685800" y="476672"/>
            <a:ext cx="8206680" cy="1143000"/>
          </a:xfrm>
        </p:spPr>
        <p:txBody>
          <a:bodyPr/>
          <a:lstStyle/>
          <a:p>
            <a:pPr algn="r"/>
            <a:r>
              <a:rPr lang="es-MX" dirty="0"/>
              <a:t>Desarrollo en series de Taylor</a:t>
            </a:r>
          </a:p>
        </p:txBody>
      </p:sp>
      <p:sp>
        <p:nvSpPr>
          <p:cNvPr id="4" name="3 Subtítulo"/>
          <p:cNvSpPr>
            <a:spLocks noGrp="1"/>
          </p:cNvSpPr>
          <p:nvPr>
            <p:ph idx="1"/>
          </p:nvPr>
        </p:nvSpPr>
        <p:spPr>
          <a:xfrm>
            <a:off x="685800" y="1196752"/>
            <a:ext cx="7772400" cy="4114800"/>
          </a:xfrm>
        </p:spPr>
        <p:txBody>
          <a:bodyPr/>
          <a:lstStyle/>
          <a:p>
            <a:r>
              <a:rPr lang="es-MX" sz="2000" dirty="0" smtClean="0"/>
              <a:t>La </a:t>
            </a:r>
            <a:r>
              <a:rPr lang="es-MX" sz="2000" dirty="0"/>
              <a:t>representación de serie de potencias de f(x</a:t>
            </a:r>
            <a:r>
              <a:rPr lang="es-MX" sz="2000" dirty="0" smtClean="0"/>
              <a:t>)=</a:t>
            </a:r>
            <a:r>
              <a:rPr lang="es-MX" sz="2000" dirty="0" err="1" smtClean="0"/>
              <a:t>ln</a:t>
            </a:r>
            <a:r>
              <a:rPr lang="es-MX" sz="2000" dirty="0" smtClean="0"/>
              <a:t> </a:t>
            </a:r>
            <a:r>
              <a:rPr lang="es-MX" sz="2000" b="1" dirty="0" smtClean="0"/>
              <a:t>x </a:t>
            </a:r>
            <a:r>
              <a:rPr lang="es-MX" sz="2000" dirty="0" smtClean="0"/>
              <a:t> </a:t>
            </a:r>
            <a:r>
              <a:rPr lang="es-MX" sz="2000" b="1" dirty="0"/>
              <a:t>en </a:t>
            </a:r>
            <a:r>
              <a:rPr lang="es-MX" sz="2000" b="1" dirty="0" smtClean="0"/>
              <a:t>x=1  </a:t>
            </a:r>
            <a:r>
              <a:rPr lang="es-MX" sz="2000" dirty="0"/>
              <a:t>es la serie de Taylor dada </a:t>
            </a:r>
            <a:r>
              <a:rPr lang="es-MX" sz="2000" dirty="0" smtClean="0"/>
              <a:t>por:</a:t>
            </a:r>
          </a:p>
          <a:p>
            <a:endParaRPr lang="es-MX" sz="2000" dirty="0" smtClean="0"/>
          </a:p>
          <a:p>
            <a:endParaRPr lang="es-MX" sz="2000" dirty="0" smtClean="0"/>
          </a:p>
        </p:txBody>
      </p:sp>
      <p:pic>
        <p:nvPicPr>
          <p:cNvPr id="82945" name="Picture 1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255" t="55113" r="24823" b="32954"/>
          <a:stretch/>
        </p:blipFill>
        <p:spPr bwMode="auto">
          <a:xfrm>
            <a:off x="6012160" y="1628800"/>
            <a:ext cx="3054609" cy="684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0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132856"/>
            <a:ext cx="7021093" cy="3984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04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6093296"/>
            <a:ext cx="2592288" cy="751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034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685800" y="476672"/>
            <a:ext cx="8206680" cy="1143000"/>
          </a:xfrm>
        </p:spPr>
        <p:txBody>
          <a:bodyPr/>
          <a:lstStyle/>
          <a:p>
            <a:pPr algn="r"/>
            <a:r>
              <a:rPr lang="es-MX" dirty="0"/>
              <a:t>Desarrollo en series de Taylor</a:t>
            </a:r>
          </a:p>
        </p:txBody>
      </p:sp>
      <p:sp>
        <p:nvSpPr>
          <p:cNvPr id="4" name="3 Subtítulo"/>
          <p:cNvSpPr>
            <a:spLocks noGrp="1"/>
          </p:cNvSpPr>
          <p:nvPr>
            <p:ph idx="1"/>
          </p:nvPr>
        </p:nvSpPr>
        <p:spPr>
          <a:xfrm>
            <a:off x="685800" y="1196752"/>
            <a:ext cx="7772400" cy="4114800"/>
          </a:xfrm>
        </p:spPr>
        <p:txBody>
          <a:bodyPr/>
          <a:lstStyle/>
          <a:p>
            <a:endParaRPr lang="es-MX" sz="2000" dirty="0" smtClean="0"/>
          </a:p>
          <a:p>
            <a:endParaRPr lang="es-MX" sz="2000" dirty="0" smtClean="0"/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545" t="26120" r="14617" b="28358"/>
          <a:stretch/>
        </p:blipFill>
        <p:spPr bwMode="auto">
          <a:xfrm>
            <a:off x="539552" y="1484784"/>
            <a:ext cx="7915702" cy="3330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078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685800" y="476672"/>
            <a:ext cx="8206680" cy="1143000"/>
          </a:xfrm>
        </p:spPr>
        <p:txBody>
          <a:bodyPr/>
          <a:lstStyle/>
          <a:p>
            <a:pPr algn="r"/>
            <a:r>
              <a:rPr lang="es-MX" dirty="0"/>
              <a:t>Desarrollo en series de Taylor</a:t>
            </a:r>
          </a:p>
        </p:txBody>
      </p:sp>
      <p:sp>
        <p:nvSpPr>
          <p:cNvPr id="4" name="3 Subtítulo"/>
          <p:cNvSpPr>
            <a:spLocks noGrp="1"/>
          </p:cNvSpPr>
          <p:nvPr>
            <p:ph idx="1"/>
          </p:nvPr>
        </p:nvSpPr>
        <p:spPr>
          <a:xfrm>
            <a:off x="685800" y="1196752"/>
            <a:ext cx="7772400" cy="4114800"/>
          </a:xfrm>
        </p:spPr>
        <p:txBody>
          <a:bodyPr/>
          <a:lstStyle/>
          <a:p>
            <a:endParaRPr lang="es-MX" sz="2000" dirty="0" smtClean="0"/>
          </a:p>
          <a:p>
            <a:endParaRPr lang="es-MX" sz="2000" dirty="0" smtClean="0"/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286" t="27239" r="17240" b="38992"/>
          <a:stretch/>
        </p:blipFill>
        <p:spPr bwMode="auto">
          <a:xfrm>
            <a:off x="539552" y="1556792"/>
            <a:ext cx="7738282" cy="2470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09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06" t="33909" r="49675" b="46747"/>
          <a:stretch/>
        </p:blipFill>
        <p:spPr bwMode="auto">
          <a:xfrm>
            <a:off x="749306" y="4027036"/>
            <a:ext cx="3894702" cy="1634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683568" y="5602014"/>
            <a:ext cx="63980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800" dirty="0"/>
              <a:t>Se puede observar que la aproximación es muy buena para </a:t>
            </a:r>
            <a:r>
              <a:rPr lang="es-MX" sz="1800" b="1" dirty="0" err="1"/>
              <a:t>ln</a:t>
            </a:r>
            <a:r>
              <a:rPr lang="es-MX" sz="1800" b="1" dirty="0"/>
              <a:t>(1.2)</a:t>
            </a:r>
            <a:r>
              <a:rPr lang="es-MX" sz="1800" dirty="0"/>
              <a:t>, más no para </a:t>
            </a:r>
            <a:r>
              <a:rPr lang="es-MX" sz="1800" b="1" dirty="0" err="1"/>
              <a:t>ln</a:t>
            </a:r>
            <a:r>
              <a:rPr lang="es-MX" sz="1800" b="1" dirty="0"/>
              <a:t>(3)</a:t>
            </a:r>
            <a:r>
              <a:rPr lang="es-MX" sz="1800" dirty="0"/>
              <a:t>; lo que se puede explicar por la cercanía con el punto de aprueba </a:t>
            </a:r>
            <a:r>
              <a:rPr lang="es-MX" sz="1800" b="1" dirty="0"/>
              <a:t>(a = 1)</a:t>
            </a:r>
            <a:r>
              <a:rPr lang="es-MX" sz="1800" dirty="0"/>
              <a:t>. Es evidente que 3 está fuera del intervalo de convergencia.</a:t>
            </a:r>
          </a:p>
        </p:txBody>
      </p:sp>
    </p:spTree>
    <p:extLst>
      <p:ext uri="{BB962C8B-B14F-4D97-AF65-F5344CB8AC3E}">
        <p14:creationId xmlns:p14="http://schemas.microsoft.com/office/powerpoint/2010/main" val="230662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685800" y="476672"/>
            <a:ext cx="8206680" cy="1143000"/>
          </a:xfrm>
        </p:spPr>
        <p:txBody>
          <a:bodyPr/>
          <a:lstStyle/>
          <a:p>
            <a:pPr algn="r"/>
            <a:r>
              <a:rPr lang="es-MX" dirty="0"/>
              <a:t>Desarrollo en series de Taylor</a:t>
            </a:r>
          </a:p>
        </p:txBody>
      </p:sp>
      <p:sp>
        <p:nvSpPr>
          <p:cNvPr id="4" name="3 Subtítulo"/>
          <p:cNvSpPr>
            <a:spLocks noGrp="1"/>
          </p:cNvSpPr>
          <p:nvPr>
            <p:ph idx="1"/>
          </p:nvPr>
        </p:nvSpPr>
        <p:spPr>
          <a:xfrm>
            <a:off x="685800" y="1196752"/>
            <a:ext cx="7772400" cy="4114800"/>
          </a:xfrm>
        </p:spPr>
        <p:txBody>
          <a:bodyPr/>
          <a:lstStyle/>
          <a:p>
            <a:endParaRPr lang="es-MX" sz="2000" dirty="0" smtClean="0"/>
          </a:p>
          <a:p>
            <a:endParaRPr lang="es-MX" sz="2000" dirty="0" smtClean="0"/>
          </a:p>
        </p:txBody>
      </p:sp>
      <p:sp>
        <p:nvSpPr>
          <p:cNvPr id="3" name="2 Rectángulo"/>
          <p:cNvSpPr/>
          <p:nvPr/>
        </p:nvSpPr>
        <p:spPr>
          <a:xfrm>
            <a:off x="107504" y="1556792"/>
            <a:ext cx="9036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Aplicar</a:t>
            </a:r>
            <a:r>
              <a:rPr lang="en-US" dirty="0" smtClean="0"/>
              <a:t> el </a:t>
            </a:r>
            <a:r>
              <a:rPr lang="en-US" dirty="0" err="1" smtClean="0"/>
              <a:t>Método</a:t>
            </a:r>
            <a:r>
              <a:rPr lang="en-US" dirty="0" smtClean="0"/>
              <a:t> de Taylor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/>
              <a:t> </a:t>
            </a:r>
            <a:r>
              <a:rPr lang="en-US" b="1" i="1" dirty="0"/>
              <a:t>f(x)=sin(x)</a:t>
            </a:r>
            <a:r>
              <a:rPr lang="en-US" dirty="0"/>
              <a:t> </a:t>
            </a:r>
            <a:r>
              <a:rPr lang="en-US" dirty="0" smtClean="0"/>
              <a:t>con</a:t>
            </a:r>
            <a:r>
              <a:rPr lang="en-US" dirty="0"/>
              <a:t> </a:t>
            </a:r>
            <a:r>
              <a:rPr lang="en-US" b="1" i="1" dirty="0" smtClean="0"/>
              <a:t>x=0</a:t>
            </a:r>
            <a:r>
              <a:rPr lang="es-MX" b="1" i="1" dirty="0"/>
              <a:t> </a:t>
            </a:r>
            <a:r>
              <a:rPr lang="es-MX" dirty="0" smtClean="0"/>
              <a:t>con </a:t>
            </a:r>
            <a:r>
              <a:rPr lang="es-MX" b="1" dirty="0" smtClean="0"/>
              <a:t>5</a:t>
            </a:r>
            <a:r>
              <a:rPr lang="es-MX" dirty="0" smtClean="0"/>
              <a:t> iteraciones</a:t>
            </a:r>
            <a:r>
              <a:rPr lang="es-MX" i="1" dirty="0" smtClean="0"/>
              <a:t>.</a:t>
            </a:r>
            <a:endParaRPr 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301288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Interpolación y aproximación polinomial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MX" dirty="0"/>
              <a:t>En numerosos fenómenos de la naturaleza observamos una cierta regularidad en la forma de producirse, esto nos permite sacar conclusiones de la marcha de un </a:t>
            </a:r>
            <a:r>
              <a:rPr lang="es-MX" dirty="0" smtClean="0"/>
              <a:t>fenómeno </a:t>
            </a:r>
            <a:r>
              <a:rPr lang="es-MX" dirty="0"/>
              <a:t>en situaciones que no hemos medido directamente.</a:t>
            </a:r>
          </a:p>
        </p:txBody>
      </p:sp>
    </p:spTree>
    <p:extLst>
      <p:ext uri="{BB962C8B-B14F-4D97-AF65-F5344CB8AC3E}">
        <p14:creationId xmlns:p14="http://schemas.microsoft.com/office/powerpoint/2010/main" val="352659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s-MX" smtClean="0"/>
              <a:t>Expansión de Taylor para 1/</a:t>
            </a:r>
            <a:r>
              <a:rPr lang="es-MX" i="1" smtClean="0"/>
              <a:t>x</a:t>
            </a:r>
            <a:endParaRPr lang="es-ES" i="1" smtClean="0"/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2781300" y="1371600"/>
          <a:ext cx="3581400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7" name="Ecuación" r:id="rId4" imgW="2603160" imgH="444240" progId="Equation.3">
                  <p:embed/>
                </p:oleObj>
              </mc:Choice>
              <mc:Fallback>
                <p:oleObj name="Ecuación" r:id="rId4" imgW="2603160" imgH="4442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1300" y="1371600"/>
                        <a:ext cx="3581400" cy="611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4"/>
          <p:cNvGraphicFramePr>
            <a:graphicFrameLocks noChangeAspect="1"/>
          </p:cNvGraphicFramePr>
          <p:nvPr/>
        </p:nvGraphicFramePr>
        <p:xfrm>
          <a:off x="1138238" y="2133600"/>
          <a:ext cx="6867525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8" name="Hoja de cálculo" r:id="rId6" imgW="6867920" imgH="410012" progId="Excel.Sheet.8">
                  <p:embed/>
                </p:oleObj>
              </mc:Choice>
              <mc:Fallback>
                <p:oleObj name="Hoja de cálculo" r:id="rId6" imgW="6867920" imgH="410012" progId="Excel.Shee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8238" y="2133600"/>
                        <a:ext cx="6867525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6"/>
          <p:cNvGraphicFramePr>
            <a:graphicFrameLocks noChangeAspect="1"/>
          </p:cNvGraphicFramePr>
          <p:nvPr/>
        </p:nvGraphicFramePr>
        <p:xfrm>
          <a:off x="2362200" y="2895600"/>
          <a:ext cx="4629150" cy="375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9" name="Imagen de mapa de bits" r:id="rId8" imgW="4629796" imgH="3753374" progId="Paint.Picture">
                  <p:embed/>
                </p:oleObj>
              </mc:Choice>
              <mc:Fallback>
                <p:oleObj name="Imagen de mapa de bits" r:id="rId8" imgW="4629796" imgH="3753374" progId="Paint.Pictur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2895600"/>
                        <a:ext cx="4629150" cy="3752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780928"/>
            <a:ext cx="9144000" cy="1143000"/>
          </a:xfrm>
        </p:spPr>
        <p:txBody>
          <a:bodyPr/>
          <a:lstStyle/>
          <a:p>
            <a:r>
              <a:rPr lang="es-MX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Interpolación y polinomio de </a:t>
            </a:r>
            <a:r>
              <a:rPr lang="es-MX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Lagrange</a:t>
            </a:r>
            <a:endParaRPr lang="es-MX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63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32656"/>
            <a:ext cx="7772400" cy="1143000"/>
          </a:xfrm>
        </p:spPr>
        <p:txBody>
          <a:bodyPr/>
          <a:lstStyle/>
          <a:p>
            <a:pPr eaLnBrk="1" hangingPunct="1"/>
            <a:r>
              <a:rPr lang="es-MX" dirty="0" smtClean="0"/>
              <a:t>Interpolación y polinomio de </a:t>
            </a:r>
            <a:r>
              <a:rPr lang="es-MX" dirty="0" err="1" smtClean="0"/>
              <a:t>Lagrange</a:t>
            </a:r>
            <a:endParaRPr lang="es-ES" dirty="0" smtClean="0"/>
          </a:p>
        </p:txBody>
      </p:sp>
      <p:sp>
        <p:nvSpPr>
          <p:cNvPr id="7172" name="Text Box 3"/>
          <p:cNvSpPr txBox="1">
            <a:spLocks noChangeArrowheads="1"/>
          </p:cNvSpPr>
          <p:nvPr/>
        </p:nvSpPr>
        <p:spPr bwMode="auto">
          <a:xfrm>
            <a:off x="723900" y="1468016"/>
            <a:ext cx="76962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MX" dirty="0"/>
              <a:t>Se trata de encontrar un polinomio de grado </a:t>
            </a:r>
            <a:r>
              <a:rPr lang="es-MX" i="1" dirty="0"/>
              <a:t>n</a:t>
            </a:r>
            <a:r>
              <a:rPr lang="es-MX" dirty="0"/>
              <a:t> que pase por los puntos (</a:t>
            </a:r>
            <a:r>
              <a:rPr lang="es-MX" i="1" dirty="0"/>
              <a:t>x</a:t>
            </a:r>
            <a:r>
              <a:rPr lang="es-MX" baseline="-25000" dirty="0"/>
              <a:t>0</a:t>
            </a:r>
            <a:r>
              <a:rPr lang="es-MX" dirty="0"/>
              <a:t>, </a:t>
            </a:r>
            <a:r>
              <a:rPr lang="es-MX" i="1" dirty="0"/>
              <a:t>f</a:t>
            </a:r>
            <a:r>
              <a:rPr lang="es-MX" dirty="0"/>
              <a:t>(</a:t>
            </a:r>
            <a:r>
              <a:rPr lang="es-MX" i="1" dirty="0"/>
              <a:t>x</a:t>
            </a:r>
            <a:r>
              <a:rPr lang="es-MX" baseline="-25000" dirty="0"/>
              <a:t>0</a:t>
            </a:r>
            <a:r>
              <a:rPr lang="es-MX" dirty="0"/>
              <a:t>)), (</a:t>
            </a:r>
            <a:r>
              <a:rPr lang="es-MX" i="1" dirty="0"/>
              <a:t>x</a:t>
            </a:r>
            <a:r>
              <a:rPr lang="es-MX" baseline="-25000" dirty="0"/>
              <a:t>1</a:t>
            </a:r>
            <a:r>
              <a:rPr lang="es-MX" dirty="0"/>
              <a:t>, </a:t>
            </a:r>
            <a:r>
              <a:rPr lang="es-MX" i="1" dirty="0"/>
              <a:t>f</a:t>
            </a:r>
            <a:r>
              <a:rPr lang="es-MX" dirty="0"/>
              <a:t>(</a:t>
            </a:r>
            <a:r>
              <a:rPr lang="es-MX" i="1" dirty="0"/>
              <a:t>x</a:t>
            </a:r>
            <a:r>
              <a:rPr lang="es-MX" baseline="-25000" dirty="0"/>
              <a:t>1</a:t>
            </a:r>
            <a:r>
              <a:rPr lang="es-MX" dirty="0"/>
              <a:t>)), ... (</a:t>
            </a:r>
            <a:r>
              <a:rPr lang="es-MX" i="1" dirty="0" err="1"/>
              <a:t>x</a:t>
            </a:r>
            <a:r>
              <a:rPr lang="es-MX" baseline="-25000" dirty="0" err="1"/>
              <a:t>n</a:t>
            </a:r>
            <a:r>
              <a:rPr lang="es-MX" dirty="0"/>
              <a:t>, </a:t>
            </a:r>
            <a:r>
              <a:rPr lang="es-MX" i="1" dirty="0"/>
              <a:t>f</a:t>
            </a:r>
            <a:r>
              <a:rPr lang="es-MX" dirty="0"/>
              <a:t>(</a:t>
            </a:r>
            <a:r>
              <a:rPr lang="es-MX" i="1" dirty="0" err="1"/>
              <a:t>x</a:t>
            </a:r>
            <a:r>
              <a:rPr lang="es-MX" baseline="-25000" dirty="0" err="1"/>
              <a:t>n</a:t>
            </a:r>
            <a:r>
              <a:rPr lang="es-MX" dirty="0"/>
              <a:t>)), se construye un cociente </a:t>
            </a:r>
            <a:r>
              <a:rPr lang="es-MX" i="1" dirty="0" err="1"/>
              <a:t>L</a:t>
            </a:r>
            <a:r>
              <a:rPr lang="es-MX" i="1" baseline="-25000" dirty="0" err="1"/>
              <a:t>n</a:t>
            </a:r>
            <a:r>
              <a:rPr lang="es-MX" i="1" dirty="0" err="1"/>
              <a:t>,</a:t>
            </a:r>
            <a:r>
              <a:rPr lang="es-MX" i="1" baseline="-25000" dirty="0" err="1"/>
              <a:t>k</a:t>
            </a:r>
            <a:r>
              <a:rPr lang="es-MX" dirty="0"/>
              <a:t>(</a:t>
            </a:r>
            <a:r>
              <a:rPr lang="es-MX" i="1" dirty="0" err="1"/>
              <a:t>x</a:t>
            </a:r>
            <a:r>
              <a:rPr lang="es-MX" i="1" baseline="-25000" dirty="0" err="1"/>
              <a:t>k</a:t>
            </a:r>
            <a:r>
              <a:rPr lang="es-MX" dirty="0"/>
              <a:t>) con la propiedad de que </a:t>
            </a:r>
          </a:p>
          <a:p>
            <a:pPr eaLnBrk="1" hangingPunct="1">
              <a:spcBef>
                <a:spcPct val="50000"/>
              </a:spcBef>
            </a:pPr>
            <a:r>
              <a:rPr lang="es-MX" i="1" dirty="0" err="1"/>
              <a:t>L</a:t>
            </a:r>
            <a:r>
              <a:rPr lang="es-MX" i="1" baseline="-25000" dirty="0" err="1"/>
              <a:t>n</a:t>
            </a:r>
            <a:r>
              <a:rPr lang="es-MX" i="1" dirty="0" err="1"/>
              <a:t>,</a:t>
            </a:r>
            <a:r>
              <a:rPr lang="es-MX" i="1" baseline="-25000" dirty="0" err="1"/>
              <a:t>k</a:t>
            </a:r>
            <a:r>
              <a:rPr lang="es-MX" dirty="0"/>
              <a:t>(</a:t>
            </a:r>
            <a:r>
              <a:rPr lang="es-MX" i="1" dirty="0"/>
              <a:t>x</a:t>
            </a:r>
            <a:r>
              <a:rPr lang="es-MX" i="1" baseline="-25000" dirty="0"/>
              <a:t>i</a:t>
            </a:r>
            <a:r>
              <a:rPr lang="es-MX" dirty="0"/>
              <a:t>) = 0 cuando </a:t>
            </a:r>
            <a:r>
              <a:rPr lang="es-MX" i="1" dirty="0"/>
              <a:t>i </a:t>
            </a:r>
            <a:r>
              <a:rPr lang="es-MX" i="1" dirty="0">
                <a:sym typeface="Symbol" pitchFamily="18" charset="2"/>
              </a:rPr>
              <a:t></a:t>
            </a:r>
            <a:r>
              <a:rPr lang="es-MX" dirty="0"/>
              <a:t> </a:t>
            </a:r>
            <a:r>
              <a:rPr lang="es-MX" i="1" dirty="0"/>
              <a:t>k</a:t>
            </a:r>
            <a:r>
              <a:rPr lang="es-MX" dirty="0"/>
              <a:t> y </a:t>
            </a:r>
            <a:r>
              <a:rPr lang="es-MX" i="1" dirty="0" err="1"/>
              <a:t>L</a:t>
            </a:r>
            <a:r>
              <a:rPr lang="es-MX" i="1" baseline="-25000" dirty="0" err="1"/>
              <a:t>n</a:t>
            </a:r>
            <a:r>
              <a:rPr lang="es-MX" i="1" dirty="0" err="1"/>
              <a:t>,</a:t>
            </a:r>
            <a:r>
              <a:rPr lang="es-MX" i="1" baseline="-25000" dirty="0" err="1"/>
              <a:t>k</a:t>
            </a:r>
            <a:r>
              <a:rPr lang="es-MX" dirty="0"/>
              <a:t>(</a:t>
            </a:r>
            <a:r>
              <a:rPr lang="es-MX" i="1" dirty="0" err="1"/>
              <a:t>x</a:t>
            </a:r>
            <a:r>
              <a:rPr lang="es-MX" i="1" baseline="-25000" dirty="0" err="1"/>
              <a:t>k</a:t>
            </a:r>
            <a:r>
              <a:rPr lang="es-MX" dirty="0"/>
              <a:t>) = 1</a:t>
            </a:r>
          </a:p>
          <a:p>
            <a:pPr eaLnBrk="1" hangingPunct="1">
              <a:spcBef>
                <a:spcPct val="50000"/>
              </a:spcBef>
            </a:pPr>
            <a:r>
              <a:rPr lang="es-MX" dirty="0"/>
              <a:t>Se requiere entonces que el numerador contenga</a:t>
            </a:r>
          </a:p>
          <a:p>
            <a:pPr eaLnBrk="1" hangingPunct="1">
              <a:spcBef>
                <a:spcPct val="50000"/>
              </a:spcBef>
            </a:pPr>
            <a:r>
              <a:rPr lang="es-MX" dirty="0"/>
              <a:t>(</a:t>
            </a:r>
            <a:r>
              <a:rPr lang="es-MX" i="1" dirty="0"/>
              <a:t>x</a:t>
            </a:r>
            <a:r>
              <a:rPr lang="es-MX" dirty="0"/>
              <a:t> – </a:t>
            </a:r>
            <a:r>
              <a:rPr lang="es-MX" i="1" dirty="0"/>
              <a:t>x</a:t>
            </a:r>
            <a:r>
              <a:rPr lang="es-MX" baseline="-25000" dirty="0"/>
              <a:t>0</a:t>
            </a:r>
            <a:r>
              <a:rPr lang="es-MX" dirty="0"/>
              <a:t>) (</a:t>
            </a:r>
            <a:r>
              <a:rPr lang="es-MX" i="1" dirty="0"/>
              <a:t>x</a:t>
            </a:r>
            <a:r>
              <a:rPr lang="es-MX" dirty="0"/>
              <a:t> – </a:t>
            </a:r>
            <a:r>
              <a:rPr lang="es-MX" i="1" dirty="0"/>
              <a:t>x</a:t>
            </a:r>
            <a:r>
              <a:rPr lang="es-MX" baseline="-25000" dirty="0"/>
              <a:t>1</a:t>
            </a:r>
            <a:r>
              <a:rPr lang="es-MX" dirty="0"/>
              <a:t>)... (</a:t>
            </a:r>
            <a:r>
              <a:rPr lang="es-MX" i="1" dirty="0"/>
              <a:t>x</a:t>
            </a:r>
            <a:r>
              <a:rPr lang="es-MX" dirty="0"/>
              <a:t> – </a:t>
            </a:r>
            <a:r>
              <a:rPr lang="es-MX" i="1" dirty="0" err="1"/>
              <a:t>x</a:t>
            </a:r>
            <a:r>
              <a:rPr lang="es-MX" i="1" baseline="-25000" dirty="0" err="1"/>
              <a:t>k</a:t>
            </a:r>
            <a:r>
              <a:rPr lang="es-MX" baseline="-25000" dirty="0"/>
              <a:t>–1</a:t>
            </a:r>
            <a:r>
              <a:rPr lang="es-MX" dirty="0"/>
              <a:t>)(</a:t>
            </a:r>
            <a:r>
              <a:rPr lang="es-MX" i="1" dirty="0"/>
              <a:t>x</a:t>
            </a:r>
            <a:r>
              <a:rPr lang="es-MX" dirty="0"/>
              <a:t> – </a:t>
            </a:r>
            <a:r>
              <a:rPr lang="es-MX" i="1" dirty="0"/>
              <a:t>x</a:t>
            </a:r>
            <a:r>
              <a:rPr lang="es-MX" i="1" baseline="-25000" dirty="0"/>
              <a:t>k</a:t>
            </a:r>
            <a:r>
              <a:rPr lang="es-MX" baseline="-25000" dirty="0"/>
              <a:t>+1</a:t>
            </a:r>
            <a:r>
              <a:rPr lang="es-MX" dirty="0"/>
              <a:t>)... (</a:t>
            </a:r>
            <a:r>
              <a:rPr lang="es-MX" i="1" dirty="0"/>
              <a:t>x</a:t>
            </a:r>
            <a:r>
              <a:rPr lang="es-MX" dirty="0"/>
              <a:t> – </a:t>
            </a:r>
            <a:r>
              <a:rPr lang="es-MX" i="1" dirty="0" err="1"/>
              <a:t>x</a:t>
            </a:r>
            <a:r>
              <a:rPr lang="es-MX" i="1" baseline="-25000" dirty="0" err="1"/>
              <a:t>n</a:t>
            </a:r>
            <a:r>
              <a:rPr lang="es-MX" dirty="0"/>
              <a:t>)</a:t>
            </a:r>
          </a:p>
          <a:p>
            <a:pPr eaLnBrk="1" hangingPunct="1">
              <a:spcBef>
                <a:spcPct val="50000"/>
              </a:spcBef>
            </a:pPr>
            <a:r>
              <a:rPr lang="es-MX" dirty="0"/>
              <a:t>El denominador debe coincidir con el numerador cuando </a:t>
            </a:r>
            <a:r>
              <a:rPr lang="es-MX" i="1" dirty="0"/>
              <a:t>x</a:t>
            </a:r>
            <a:r>
              <a:rPr lang="es-MX" dirty="0"/>
              <a:t> = </a:t>
            </a:r>
            <a:r>
              <a:rPr lang="es-MX" i="1" dirty="0" err="1"/>
              <a:t>x</a:t>
            </a:r>
            <a:r>
              <a:rPr lang="es-MX" i="1" baseline="-25000" dirty="0" err="1"/>
              <a:t>k</a:t>
            </a:r>
            <a:r>
              <a:rPr lang="es-MX" dirty="0"/>
              <a:t>.</a:t>
            </a:r>
            <a:endParaRPr lang="es-ES" dirty="0"/>
          </a:p>
        </p:txBody>
      </p:sp>
      <p:graphicFrame>
        <p:nvGraphicFramePr>
          <p:cNvPr id="717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0000548"/>
              </p:ext>
            </p:extLst>
          </p:nvPr>
        </p:nvGraphicFramePr>
        <p:xfrm>
          <a:off x="1181100" y="5217691"/>
          <a:ext cx="7277100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82" name="Ecuación" r:id="rId4" imgW="4483080" imgH="545760" progId="Equation.3">
                  <p:embed/>
                </p:oleObj>
              </mc:Choice>
              <mc:Fallback>
                <p:oleObj name="Ecuación" r:id="rId4" imgW="4483080" imgH="545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1100" y="5217691"/>
                        <a:ext cx="7277100" cy="88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378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dirty="0" err="1" smtClean="0"/>
              <a:t>Nésimo</a:t>
            </a:r>
            <a:r>
              <a:rPr lang="es-MX" dirty="0" smtClean="0"/>
              <a:t> </a:t>
            </a:r>
            <a:r>
              <a:rPr lang="es-MX" dirty="0" smtClean="0"/>
              <a:t>polinomio </a:t>
            </a:r>
            <a:r>
              <a:rPr lang="es-MX" dirty="0" err="1" smtClean="0"/>
              <a:t>interpolante</a:t>
            </a:r>
            <a:r>
              <a:rPr lang="es-MX" dirty="0" smtClean="0"/>
              <a:t> de </a:t>
            </a:r>
            <a:r>
              <a:rPr lang="es-MX" dirty="0" err="1" smtClean="0"/>
              <a:t>Lagrange</a:t>
            </a:r>
            <a:endParaRPr lang="es-ES" dirty="0" smtClean="0"/>
          </a:p>
        </p:txBody>
      </p:sp>
      <p:sp>
        <p:nvSpPr>
          <p:cNvPr id="8197" name="Text Box 3"/>
          <p:cNvSpPr txBox="1">
            <a:spLocks noChangeArrowheads="1"/>
          </p:cNvSpPr>
          <p:nvPr/>
        </p:nvSpPr>
        <p:spPr bwMode="auto">
          <a:xfrm>
            <a:off x="609600" y="2133600"/>
            <a:ext cx="8229600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MX"/>
              <a:t>Teorema</a:t>
            </a:r>
          </a:p>
          <a:p>
            <a:pPr eaLnBrk="1" hangingPunct="1">
              <a:spcBef>
                <a:spcPct val="50000"/>
              </a:spcBef>
            </a:pPr>
            <a:r>
              <a:rPr lang="es-MX"/>
              <a:t>Si </a:t>
            </a:r>
            <a:r>
              <a:rPr lang="es-MX" i="1"/>
              <a:t>x</a:t>
            </a:r>
            <a:r>
              <a:rPr lang="es-MX" baseline="-25000"/>
              <a:t>0</a:t>
            </a:r>
            <a:r>
              <a:rPr lang="es-MX"/>
              <a:t>, </a:t>
            </a:r>
            <a:r>
              <a:rPr lang="es-MX" i="1"/>
              <a:t>x</a:t>
            </a:r>
            <a:r>
              <a:rPr lang="es-MX" baseline="-25000"/>
              <a:t>1</a:t>
            </a:r>
            <a:r>
              <a:rPr lang="es-MX"/>
              <a:t>, </a:t>
            </a:r>
            <a:r>
              <a:rPr lang="es-MX" i="1"/>
              <a:t>x</a:t>
            </a:r>
            <a:r>
              <a:rPr lang="es-MX" baseline="-25000"/>
              <a:t>2</a:t>
            </a:r>
            <a:r>
              <a:rPr lang="es-MX"/>
              <a:t>, ... </a:t>
            </a:r>
            <a:r>
              <a:rPr lang="es-MX" i="1"/>
              <a:t>x</a:t>
            </a:r>
            <a:r>
              <a:rPr lang="es-MX" baseline="-25000"/>
              <a:t>n</a:t>
            </a:r>
            <a:r>
              <a:rPr lang="es-MX"/>
              <a:t>, son n+1 números distintos y si </a:t>
            </a:r>
            <a:r>
              <a:rPr lang="es-MX" i="1"/>
              <a:t>f</a:t>
            </a:r>
            <a:r>
              <a:rPr lang="es-MX"/>
              <a:t> es una función cuyos valores están dados en esos números, entonces existe un polinomio de grado a lo más n, con la propiedad de que</a:t>
            </a:r>
          </a:p>
          <a:p>
            <a:pPr algn="ctr" eaLnBrk="1" hangingPunct="1">
              <a:spcBef>
                <a:spcPct val="50000"/>
              </a:spcBef>
            </a:pPr>
            <a:r>
              <a:rPr lang="es-MX" i="1"/>
              <a:t>f</a:t>
            </a:r>
            <a:r>
              <a:rPr lang="es-MX"/>
              <a:t>(</a:t>
            </a:r>
            <a:r>
              <a:rPr lang="es-MX" i="1"/>
              <a:t>x</a:t>
            </a:r>
            <a:r>
              <a:rPr lang="es-MX" i="1" baseline="-25000"/>
              <a:t>k</a:t>
            </a:r>
            <a:r>
              <a:rPr lang="es-MX"/>
              <a:t>) = </a:t>
            </a:r>
            <a:r>
              <a:rPr lang="es-MX" i="1"/>
              <a:t>P</a:t>
            </a:r>
            <a:r>
              <a:rPr lang="es-MX"/>
              <a:t>(</a:t>
            </a:r>
            <a:r>
              <a:rPr lang="es-MX" i="1"/>
              <a:t>x</a:t>
            </a:r>
            <a:r>
              <a:rPr lang="es-MX" i="1" baseline="-25000"/>
              <a:t>k</a:t>
            </a:r>
            <a:r>
              <a:rPr lang="es-MX"/>
              <a:t>) para cada </a:t>
            </a:r>
            <a:r>
              <a:rPr lang="es-MX" i="1"/>
              <a:t>k</a:t>
            </a:r>
            <a:r>
              <a:rPr lang="es-MX"/>
              <a:t> = 0, 1, 2, ...</a:t>
            </a:r>
            <a:r>
              <a:rPr lang="es-MX" i="1"/>
              <a:t>n</a:t>
            </a:r>
          </a:p>
          <a:p>
            <a:pPr eaLnBrk="1" hangingPunct="1">
              <a:spcBef>
                <a:spcPct val="50000"/>
              </a:spcBef>
            </a:pPr>
            <a:r>
              <a:rPr lang="es-MX"/>
              <a:t>Este polinomio está dado por</a:t>
            </a:r>
          </a:p>
          <a:p>
            <a:pPr eaLnBrk="1" hangingPunct="1">
              <a:spcBef>
                <a:spcPct val="50000"/>
              </a:spcBef>
            </a:pPr>
            <a:endParaRPr lang="es-ES"/>
          </a:p>
        </p:txBody>
      </p:sp>
      <p:graphicFrame>
        <p:nvGraphicFramePr>
          <p:cNvPr id="8194" name="Object 4"/>
          <p:cNvGraphicFramePr>
            <a:graphicFrameLocks noChangeAspect="1"/>
          </p:cNvGraphicFramePr>
          <p:nvPr/>
        </p:nvGraphicFramePr>
        <p:xfrm>
          <a:off x="1790700" y="4953000"/>
          <a:ext cx="5562600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42" name="Ecuación" r:id="rId4" imgW="3416040" imgH="431640" progId="Equation.3">
                  <p:embed/>
                </p:oleObj>
              </mc:Choice>
              <mc:Fallback>
                <p:oleObj name="Ecuación" r:id="rId4" imgW="34160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0700" y="4953000"/>
                        <a:ext cx="5562600" cy="703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5"/>
          <p:cNvGraphicFramePr>
            <a:graphicFrameLocks noChangeAspect="1"/>
          </p:cNvGraphicFramePr>
          <p:nvPr/>
        </p:nvGraphicFramePr>
        <p:xfrm>
          <a:off x="1066800" y="5867400"/>
          <a:ext cx="7277100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43" name="Ecuación" r:id="rId6" imgW="4483080" imgH="545760" progId="Equation.3">
                  <p:embed/>
                </p:oleObj>
              </mc:Choice>
              <mc:Fallback>
                <p:oleObj name="Ecuación" r:id="rId6" imgW="4483080" imgH="545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5867400"/>
                        <a:ext cx="7277100" cy="88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838200" y="5410200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MX"/>
              <a:t>donde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971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s-MX" dirty="0" err="1" smtClean="0"/>
              <a:t>Interpolante</a:t>
            </a:r>
            <a:r>
              <a:rPr lang="es-MX" dirty="0" smtClean="0"/>
              <a:t> </a:t>
            </a:r>
            <a:r>
              <a:rPr lang="es-MX" dirty="0"/>
              <a:t>de </a:t>
            </a:r>
            <a:r>
              <a:rPr lang="es-MX" dirty="0" err="1"/>
              <a:t>Lagrange</a:t>
            </a:r>
            <a:endParaRPr lang="es-MX" dirty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0805903"/>
              </p:ext>
            </p:extLst>
          </p:nvPr>
        </p:nvGraphicFramePr>
        <p:xfrm>
          <a:off x="467544" y="2132856"/>
          <a:ext cx="3456384" cy="1257300"/>
        </p:xfrm>
        <a:graphic>
          <a:graphicData uri="http://schemas.openxmlformats.org/drawingml/2006/table">
            <a:tbl>
              <a:tblPr firstRow="1" lastRow="1">
                <a:tableStyleId>{073A0DAA-6AF3-43AB-8588-CEC1D06C72B9}</a:tableStyleId>
              </a:tblPr>
              <a:tblGrid>
                <a:gridCol w="864096"/>
                <a:gridCol w="864096"/>
                <a:gridCol w="864096"/>
                <a:gridCol w="864096"/>
              </a:tblGrid>
              <a:tr h="238125">
                <a:tc>
                  <a:txBody>
                    <a:bodyPr/>
                    <a:lstStyle/>
                    <a:p>
                      <a:pPr algn="l" fontAlgn="b"/>
                      <a:endParaRPr lang="es-MX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u="none" strike="noStrike">
                          <a:effectLst/>
                        </a:rPr>
                        <a:t>x1</a:t>
                      </a:r>
                      <a:endParaRPr lang="es-MX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u="none" strike="noStrike">
                          <a:effectLst/>
                        </a:rPr>
                        <a:t>x2</a:t>
                      </a:r>
                      <a:endParaRPr lang="es-MX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u="none" strike="noStrike">
                          <a:effectLst/>
                        </a:rPr>
                        <a:t>x3</a:t>
                      </a:r>
                      <a:endParaRPr lang="es-MX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b="1" u="none" strike="noStrike" dirty="0">
                          <a:effectLst/>
                        </a:rPr>
                        <a:t>x</a:t>
                      </a:r>
                      <a:endParaRPr lang="es-MX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u="none" strike="noStrike">
                          <a:effectLst/>
                        </a:rPr>
                        <a:t>0</a:t>
                      </a:r>
                      <a:endParaRPr lang="es-MX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u="none" strike="noStrike">
                          <a:effectLst/>
                        </a:rPr>
                        <a:t>3</a:t>
                      </a:r>
                      <a:endParaRPr lang="es-MX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u="none" strike="noStrike">
                          <a:effectLst/>
                        </a:rPr>
                        <a:t>6</a:t>
                      </a:r>
                      <a:endParaRPr lang="es-MX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b="1" u="none" strike="noStrike" dirty="0">
                          <a:effectLst/>
                        </a:rPr>
                        <a:t>f(x)</a:t>
                      </a:r>
                      <a:endParaRPr lang="es-MX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u="none" strike="noStrike">
                          <a:effectLst/>
                        </a:rPr>
                        <a:t>7</a:t>
                      </a:r>
                      <a:endParaRPr lang="es-MX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u="none" strike="noStrike">
                          <a:effectLst/>
                        </a:rPr>
                        <a:t>7</a:t>
                      </a:r>
                      <a:endParaRPr lang="es-MX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u="none" strike="noStrike">
                          <a:effectLst/>
                        </a:rPr>
                        <a:t>6</a:t>
                      </a:r>
                      <a:endParaRPr lang="es-MX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8125">
                <a:tc>
                  <a:txBody>
                    <a:bodyPr/>
                    <a:lstStyle/>
                    <a:p>
                      <a:pPr algn="l" fontAlgn="b"/>
                      <a:endParaRPr lang="es-MX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b="1" u="none" strike="noStrike" dirty="0">
                          <a:effectLst/>
                        </a:rPr>
                        <a:t>y1</a:t>
                      </a:r>
                      <a:endParaRPr lang="es-MX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b="1" u="none" strike="noStrike" dirty="0">
                          <a:effectLst/>
                        </a:rPr>
                        <a:t>y2</a:t>
                      </a:r>
                      <a:endParaRPr lang="es-MX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b="1" u="none" strike="noStrike" dirty="0">
                          <a:effectLst/>
                        </a:rPr>
                        <a:t>y3</a:t>
                      </a:r>
                      <a:endParaRPr lang="es-MX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976" t="52052" r="6184" b="34921"/>
          <a:stretch/>
        </p:blipFill>
        <p:spPr bwMode="auto">
          <a:xfrm>
            <a:off x="535" y="3573016"/>
            <a:ext cx="8964488" cy="913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4283968" y="2276872"/>
            <a:ext cx="46810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Calcular de una función desconocida</a:t>
            </a:r>
          </a:p>
          <a:p>
            <a:r>
              <a:rPr lang="es-MX" dirty="0" smtClean="0"/>
              <a:t>El polinomio interpolador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8318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s-MX" dirty="0" err="1" smtClean="0"/>
              <a:t>Interpolante</a:t>
            </a:r>
            <a:r>
              <a:rPr lang="es-MX" dirty="0" smtClean="0"/>
              <a:t> </a:t>
            </a:r>
            <a:r>
              <a:rPr lang="es-MX" dirty="0"/>
              <a:t>de </a:t>
            </a:r>
            <a:r>
              <a:rPr lang="es-MX" dirty="0" err="1"/>
              <a:t>Lagrange</a:t>
            </a:r>
            <a:endParaRPr lang="es-MX" dirty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3631336"/>
              </p:ext>
            </p:extLst>
          </p:nvPr>
        </p:nvGraphicFramePr>
        <p:xfrm>
          <a:off x="611560" y="260648"/>
          <a:ext cx="3456384" cy="1257300"/>
        </p:xfrm>
        <a:graphic>
          <a:graphicData uri="http://schemas.openxmlformats.org/drawingml/2006/table">
            <a:tbl>
              <a:tblPr firstRow="1" lastRow="1">
                <a:tableStyleId>{073A0DAA-6AF3-43AB-8588-CEC1D06C72B9}</a:tableStyleId>
              </a:tblPr>
              <a:tblGrid>
                <a:gridCol w="864096"/>
                <a:gridCol w="864096"/>
                <a:gridCol w="864096"/>
                <a:gridCol w="864096"/>
              </a:tblGrid>
              <a:tr h="159553">
                <a:tc>
                  <a:txBody>
                    <a:bodyPr/>
                    <a:lstStyle/>
                    <a:p>
                      <a:pPr algn="l" fontAlgn="b"/>
                      <a:endParaRPr lang="es-MX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u="none" strike="noStrike">
                          <a:effectLst/>
                        </a:rPr>
                        <a:t>x1</a:t>
                      </a:r>
                      <a:endParaRPr lang="es-MX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u="none" strike="noStrike">
                          <a:effectLst/>
                        </a:rPr>
                        <a:t>x2</a:t>
                      </a:r>
                      <a:endParaRPr lang="es-MX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u="none" strike="noStrike">
                          <a:effectLst/>
                        </a:rPr>
                        <a:t>x3</a:t>
                      </a:r>
                      <a:endParaRPr lang="es-MX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69412"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b="1" u="none" strike="noStrike" dirty="0">
                          <a:effectLst/>
                        </a:rPr>
                        <a:t>x</a:t>
                      </a:r>
                      <a:endParaRPr lang="es-MX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u="none" strike="noStrike">
                          <a:effectLst/>
                        </a:rPr>
                        <a:t>0</a:t>
                      </a:r>
                      <a:endParaRPr lang="es-MX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u="none" strike="noStrike">
                          <a:effectLst/>
                        </a:rPr>
                        <a:t>3</a:t>
                      </a:r>
                      <a:endParaRPr lang="es-MX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u="none" strike="noStrike">
                          <a:effectLst/>
                        </a:rPr>
                        <a:t>6</a:t>
                      </a:r>
                      <a:endParaRPr lang="es-MX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59553"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b="1" u="none" strike="noStrike" dirty="0">
                          <a:effectLst/>
                        </a:rPr>
                        <a:t>f(x)</a:t>
                      </a:r>
                      <a:endParaRPr lang="es-MX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u="none" strike="noStrike">
                          <a:effectLst/>
                        </a:rPr>
                        <a:t>7</a:t>
                      </a:r>
                      <a:endParaRPr lang="es-MX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u="none" strike="noStrike">
                          <a:effectLst/>
                        </a:rPr>
                        <a:t>7</a:t>
                      </a:r>
                      <a:endParaRPr lang="es-MX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u="none" strike="noStrike">
                          <a:effectLst/>
                        </a:rPr>
                        <a:t>6</a:t>
                      </a:r>
                      <a:endParaRPr lang="es-MX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59553">
                <a:tc>
                  <a:txBody>
                    <a:bodyPr/>
                    <a:lstStyle/>
                    <a:p>
                      <a:pPr algn="l" fontAlgn="b"/>
                      <a:endParaRPr lang="es-MX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b="1" u="none" strike="noStrike" dirty="0">
                          <a:effectLst/>
                        </a:rPr>
                        <a:t>y1</a:t>
                      </a:r>
                      <a:endParaRPr lang="es-MX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b="1" u="none" strike="noStrike" dirty="0">
                          <a:effectLst/>
                        </a:rPr>
                        <a:t>y2</a:t>
                      </a:r>
                      <a:endParaRPr lang="es-MX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b="1" u="none" strike="noStrike" dirty="0">
                          <a:effectLst/>
                        </a:rPr>
                        <a:t>y3</a:t>
                      </a:r>
                      <a:endParaRPr lang="es-MX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6" name="1 Imagen" descr="interpola_10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51"/>
          <a:stretch/>
        </p:blipFill>
        <p:spPr bwMode="auto">
          <a:xfrm>
            <a:off x="368959" y="2101754"/>
            <a:ext cx="7904719" cy="463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517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87624" y="31494"/>
            <a:ext cx="7772400" cy="1143000"/>
          </a:xfrm>
        </p:spPr>
        <p:txBody>
          <a:bodyPr/>
          <a:lstStyle/>
          <a:p>
            <a:pPr algn="r"/>
            <a:r>
              <a:rPr lang="es-MX" dirty="0" err="1" smtClean="0"/>
              <a:t>Interpolante</a:t>
            </a:r>
            <a:r>
              <a:rPr lang="es-MX" dirty="0" smtClean="0"/>
              <a:t> </a:t>
            </a:r>
            <a:r>
              <a:rPr lang="es-MX" dirty="0"/>
              <a:t>de </a:t>
            </a:r>
            <a:r>
              <a:rPr lang="es-MX" dirty="0" err="1"/>
              <a:t>Lagrange</a:t>
            </a:r>
            <a:endParaRPr lang="es-MX" dirty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9045993"/>
              </p:ext>
            </p:extLst>
          </p:nvPr>
        </p:nvGraphicFramePr>
        <p:xfrm>
          <a:off x="1691680" y="188640"/>
          <a:ext cx="3456384" cy="1013460"/>
        </p:xfrm>
        <a:graphic>
          <a:graphicData uri="http://schemas.openxmlformats.org/drawingml/2006/table">
            <a:tbl>
              <a:tblPr firstRow="1" lastRow="1">
                <a:tableStyleId>{073A0DAA-6AF3-43AB-8588-CEC1D06C72B9}</a:tableStyleId>
              </a:tblPr>
              <a:tblGrid>
                <a:gridCol w="864096"/>
                <a:gridCol w="864096"/>
                <a:gridCol w="864096"/>
                <a:gridCol w="864096"/>
              </a:tblGrid>
              <a:tr h="238125">
                <a:tc>
                  <a:txBody>
                    <a:bodyPr/>
                    <a:lstStyle/>
                    <a:p>
                      <a:pPr algn="l" fontAlgn="b"/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>
                          <a:effectLst/>
                        </a:rPr>
                        <a:t>x1</a:t>
                      </a:r>
                      <a:endParaRPr lang="es-MX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>
                          <a:effectLst/>
                        </a:rPr>
                        <a:t>x2</a:t>
                      </a:r>
                      <a:endParaRPr lang="es-MX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>
                          <a:effectLst/>
                        </a:rPr>
                        <a:t>x3</a:t>
                      </a:r>
                      <a:endParaRPr lang="es-MX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>
                          <a:effectLst/>
                        </a:rPr>
                        <a:t>x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>
                          <a:effectLst/>
                        </a:rPr>
                        <a:t>0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dirty="0">
                          <a:effectLst/>
                        </a:rPr>
                        <a:t>3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>
                          <a:effectLst/>
                        </a:rPr>
                        <a:t>6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>
                          <a:effectLst/>
                        </a:rPr>
                        <a:t>f(x)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>
                          <a:effectLst/>
                        </a:rPr>
                        <a:t>7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>
                          <a:effectLst/>
                        </a:rPr>
                        <a:t>7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>
                          <a:effectLst/>
                        </a:rPr>
                        <a:t>6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8125">
                <a:tc>
                  <a:txBody>
                    <a:bodyPr/>
                    <a:lstStyle/>
                    <a:p>
                      <a:pPr algn="l" fontAlgn="b"/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>
                          <a:effectLst/>
                        </a:rPr>
                        <a:t>y1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>
                          <a:effectLst/>
                        </a:rPr>
                        <a:t>y2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>
                          <a:effectLst/>
                        </a:rPr>
                        <a:t>y3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5" name="4 Imagen" descr="interpola_1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54824"/>
            <a:ext cx="7920880" cy="5621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006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66133" y="0"/>
            <a:ext cx="7772400" cy="764704"/>
          </a:xfrm>
        </p:spPr>
        <p:txBody>
          <a:bodyPr/>
          <a:lstStyle/>
          <a:p>
            <a:pPr algn="r"/>
            <a:r>
              <a:rPr lang="es-MX" dirty="0" err="1" smtClean="0"/>
              <a:t>Interpolante</a:t>
            </a:r>
            <a:r>
              <a:rPr lang="es-MX" dirty="0" smtClean="0"/>
              <a:t> </a:t>
            </a:r>
            <a:r>
              <a:rPr lang="es-MX" dirty="0"/>
              <a:t>de </a:t>
            </a:r>
            <a:r>
              <a:rPr lang="es-MX" dirty="0" err="1"/>
              <a:t>Lagrange</a:t>
            </a:r>
            <a:endParaRPr lang="es-MX" dirty="0"/>
          </a:p>
        </p:txBody>
      </p:sp>
      <p:pic>
        <p:nvPicPr>
          <p:cNvPr id="6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836711"/>
            <a:ext cx="3240360" cy="57606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247" y="821537"/>
            <a:ext cx="3235162" cy="57514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3566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1 Título"/>
          <p:cNvSpPr>
            <a:spLocks noGrp="1"/>
          </p:cNvSpPr>
          <p:nvPr>
            <p:ph type="title"/>
          </p:nvPr>
        </p:nvSpPr>
        <p:spPr>
          <a:xfrm>
            <a:off x="642938" y="0"/>
            <a:ext cx="7772400" cy="1143000"/>
          </a:xfrm>
        </p:spPr>
        <p:txBody>
          <a:bodyPr/>
          <a:lstStyle/>
          <a:p>
            <a:pPr eaLnBrk="1" hangingPunct="1"/>
            <a:r>
              <a:rPr lang="es-MX" dirty="0" smtClean="0"/>
              <a:t>Aproximación a 1/x con </a:t>
            </a:r>
            <a:r>
              <a:rPr lang="es-MX" dirty="0" err="1" smtClean="0"/>
              <a:t>interpolantes</a:t>
            </a:r>
            <a:r>
              <a:rPr lang="es-MX" dirty="0" smtClean="0"/>
              <a:t> de </a:t>
            </a:r>
            <a:r>
              <a:rPr lang="es-MX" dirty="0" err="1" smtClean="0"/>
              <a:t>Lagrange</a:t>
            </a:r>
            <a:endParaRPr lang="es-MX" dirty="0" smtClean="0"/>
          </a:p>
        </p:txBody>
      </p:sp>
      <p:sp>
        <p:nvSpPr>
          <p:cNvPr id="9221" name="Text Box 9"/>
          <p:cNvSpPr txBox="1">
            <a:spLocks noChangeArrowheads="1"/>
          </p:cNvSpPr>
          <p:nvPr/>
        </p:nvSpPr>
        <p:spPr bwMode="auto">
          <a:xfrm>
            <a:off x="0" y="2109356"/>
            <a:ext cx="925252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MX" sz="2000" dirty="0"/>
              <a:t>Usaremos x</a:t>
            </a:r>
            <a:r>
              <a:rPr lang="es-MX" sz="2000" baseline="-25000" dirty="0"/>
              <a:t>0</a:t>
            </a:r>
            <a:r>
              <a:rPr lang="es-MX" sz="2000" dirty="0"/>
              <a:t> = 2, x</a:t>
            </a:r>
            <a:r>
              <a:rPr lang="es-MX" sz="2000" baseline="-25000" dirty="0"/>
              <a:t>1</a:t>
            </a:r>
            <a:r>
              <a:rPr lang="es-MX" sz="2000" dirty="0"/>
              <a:t> = 2.5 y x</a:t>
            </a:r>
            <a:r>
              <a:rPr lang="es-MX" sz="2000" baseline="-25000" dirty="0"/>
              <a:t>2</a:t>
            </a:r>
            <a:r>
              <a:rPr lang="es-MX" sz="2000" dirty="0"/>
              <a:t> = 4, para obtener un polinomio de grado 2 </a:t>
            </a:r>
            <a:r>
              <a:rPr lang="es-MX" sz="2000" dirty="0" smtClean="0"/>
              <a:t>para. </a:t>
            </a:r>
          </a:p>
          <a:p>
            <a:pPr eaLnBrk="1" hangingPunct="1">
              <a:spcBef>
                <a:spcPct val="50000"/>
              </a:spcBef>
            </a:pPr>
            <a:r>
              <a:rPr lang="es-MX" sz="2000" dirty="0" smtClean="0"/>
              <a:t>f(x</a:t>
            </a:r>
            <a:r>
              <a:rPr lang="es-MX" sz="2000" baseline="-25000" dirty="0" smtClean="0"/>
              <a:t>0</a:t>
            </a:r>
            <a:r>
              <a:rPr lang="es-MX" sz="2000" dirty="0"/>
              <a:t>) = 0.5, f(x</a:t>
            </a:r>
            <a:r>
              <a:rPr lang="es-MX" sz="2000" baseline="-25000" dirty="0"/>
              <a:t>1</a:t>
            </a:r>
            <a:r>
              <a:rPr lang="es-MX" sz="2000" dirty="0"/>
              <a:t>)= 0.4 y f(x</a:t>
            </a:r>
            <a:r>
              <a:rPr lang="es-MX" sz="2000" baseline="-25000" dirty="0"/>
              <a:t>2</a:t>
            </a:r>
            <a:r>
              <a:rPr lang="es-MX" sz="2000" dirty="0"/>
              <a:t>) = </a:t>
            </a:r>
            <a:r>
              <a:rPr lang="es-MX" sz="2000" dirty="0" smtClean="0"/>
              <a:t>0.25</a:t>
            </a:r>
            <a:endParaRPr lang="es-MX" sz="20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976" t="52052" r="6184" b="34921"/>
          <a:stretch/>
        </p:blipFill>
        <p:spPr bwMode="auto">
          <a:xfrm>
            <a:off x="107504" y="1052736"/>
            <a:ext cx="8964488" cy="913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5708046"/>
              </p:ext>
            </p:extLst>
          </p:nvPr>
        </p:nvGraphicFramePr>
        <p:xfrm>
          <a:off x="683568" y="3429000"/>
          <a:ext cx="3456384" cy="1501140"/>
        </p:xfrm>
        <a:graphic>
          <a:graphicData uri="http://schemas.openxmlformats.org/drawingml/2006/table">
            <a:tbl>
              <a:tblPr firstRow="1" lastRow="1">
                <a:tableStyleId>{073A0DAA-6AF3-43AB-8588-CEC1D06C72B9}</a:tableStyleId>
              </a:tblPr>
              <a:tblGrid>
                <a:gridCol w="864096"/>
                <a:gridCol w="864096"/>
                <a:gridCol w="864096"/>
                <a:gridCol w="864096"/>
              </a:tblGrid>
              <a:tr h="238125">
                <a:tc>
                  <a:txBody>
                    <a:bodyPr/>
                    <a:lstStyle/>
                    <a:p>
                      <a:pPr algn="l" fontAlgn="b"/>
                      <a:endParaRPr lang="es-MX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400" u="none" strike="noStrike" dirty="0" smtClean="0">
                          <a:effectLst/>
                        </a:rPr>
                        <a:t>x1</a:t>
                      </a:r>
                      <a:endParaRPr lang="es-MX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400" u="none" strike="noStrike" dirty="0" smtClean="0">
                          <a:effectLst/>
                        </a:rPr>
                        <a:t>x2</a:t>
                      </a:r>
                      <a:endParaRPr lang="es-MX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400" u="none" strike="noStrike" dirty="0" smtClean="0">
                          <a:effectLst/>
                        </a:rPr>
                        <a:t>X3</a:t>
                      </a:r>
                      <a:endParaRPr lang="es-MX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es-MX" sz="2400" b="1" u="none" strike="noStrike" dirty="0">
                          <a:effectLst/>
                        </a:rPr>
                        <a:t>x</a:t>
                      </a:r>
                      <a:endParaRPr lang="es-MX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4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s-MX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2.5</a:t>
                      </a:r>
                      <a:endParaRPr lang="es-MX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4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es-MX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es-MX" sz="2400" b="1" u="none" strike="noStrike" dirty="0">
                          <a:effectLst/>
                        </a:rPr>
                        <a:t>f(x)</a:t>
                      </a:r>
                      <a:endParaRPr lang="es-MX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0.5</a:t>
                      </a:r>
                      <a:endParaRPr lang="es-MX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0.4</a:t>
                      </a:r>
                      <a:endParaRPr lang="es-MX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0.25</a:t>
                      </a:r>
                      <a:endParaRPr lang="es-MX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8125">
                <a:tc>
                  <a:txBody>
                    <a:bodyPr/>
                    <a:lstStyle/>
                    <a:p>
                      <a:pPr algn="l" fontAlgn="b"/>
                      <a:endParaRPr lang="es-MX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400" b="1" u="none" strike="noStrike" dirty="0">
                          <a:effectLst/>
                        </a:rPr>
                        <a:t>y1</a:t>
                      </a:r>
                      <a:endParaRPr lang="es-MX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400" b="1" u="none" strike="noStrike" dirty="0">
                          <a:effectLst/>
                        </a:rPr>
                        <a:t>y2</a:t>
                      </a:r>
                      <a:endParaRPr lang="es-MX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400" b="1" u="none" strike="noStrike" dirty="0">
                          <a:effectLst/>
                        </a:rPr>
                        <a:t>y3</a:t>
                      </a:r>
                      <a:endParaRPr lang="es-MX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7" name="1 Imagen" descr="interpola_10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7668" r="62469"/>
          <a:stretch/>
        </p:blipFill>
        <p:spPr bwMode="auto">
          <a:xfrm>
            <a:off x="4788023" y="2540243"/>
            <a:ext cx="3279907" cy="3523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7 Imagen" descr="interpola_14"/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87" r="25293" b="44505"/>
          <a:stretch/>
        </p:blipFill>
        <p:spPr bwMode="auto">
          <a:xfrm>
            <a:off x="353898" y="5778417"/>
            <a:ext cx="5917460" cy="1051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329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767" t="50182" r="13806" b="27366"/>
          <a:stretch/>
        </p:blipFill>
        <p:spPr bwMode="auto">
          <a:xfrm>
            <a:off x="-180528" y="1489348"/>
            <a:ext cx="9470437" cy="2011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1 Título"/>
          <p:cNvSpPr txBox="1">
            <a:spLocks/>
          </p:cNvSpPr>
          <p:nvPr/>
        </p:nvSpPr>
        <p:spPr>
          <a:xfrm>
            <a:off x="642938" y="413792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s-MX" dirty="0" smtClean="0"/>
              <a:t>Aproximación con </a:t>
            </a:r>
            <a:r>
              <a:rPr lang="es-MX" dirty="0" err="1" smtClean="0"/>
              <a:t>interpolantes</a:t>
            </a:r>
            <a:r>
              <a:rPr lang="es-MX" dirty="0" smtClean="0"/>
              <a:t> de </a:t>
            </a:r>
            <a:r>
              <a:rPr lang="es-MX" dirty="0" err="1" smtClean="0"/>
              <a:t>Lagrange</a:t>
            </a:r>
            <a:endParaRPr lang="es-MX" dirty="0" smtClean="0"/>
          </a:p>
        </p:txBody>
      </p:sp>
      <p:pic>
        <p:nvPicPr>
          <p:cNvPr id="5" name="1 Imagen" descr="interpola_10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6708" r="62469"/>
          <a:stretch/>
        </p:blipFill>
        <p:spPr bwMode="auto">
          <a:xfrm>
            <a:off x="12100" y="3863661"/>
            <a:ext cx="3279907" cy="301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5 Imagen" descr="interpola_14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87" r="25293" b="44505"/>
          <a:stretch/>
        </p:blipFill>
        <p:spPr bwMode="auto">
          <a:xfrm>
            <a:off x="3419872" y="4588524"/>
            <a:ext cx="5917460" cy="1051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729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Interpolación y aproximación polinomial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MX" dirty="0"/>
              <a:t>La </a:t>
            </a:r>
            <a:r>
              <a:rPr lang="es-MX" b="1" dirty="0"/>
              <a:t>interpolación</a:t>
            </a:r>
            <a:r>
              <a:rPr lang="es-MX" dirty="0"/>
              <a:t> consiste en hallar un dato dentro de un intervalo en el que </a:t>
            </a:r>
            <a:r>
              <a:rPr lang="es-MX" dirty="0" smtClean="0"/>
              <a:t>conocemos </a:t>
            </a:r>
            <a:r>
              <a:rPr lang="es-MX" dirty="0"/>
              <a:t>los valores en los extremos.</a:t>
            </a:r>
          </a:p>
          <a:p>
            <a:pPr algn="just"/>
            <a:r>
              <a:rPr lang="es-MX" dirty="0"/>
              <a:t>La </a:t>
            </a:r>
            <a:r>
              <a:rPr lang="es-MX" b="1" dirty="0"/>
              <a:t>extrapolación</a:t>
            </a:r>
            <a:r>
              <a:rPr lang="es-MX" dirty="0"/>
              <a:t> consiste en hallar un dato fuera del intervalo conocido, pero debe tenerse en cuenta que esté próximo a uno de sus extremos, pues en otro caso no es muy fiable el resultado obtenido.</a:t>
            </a:r>
          </a:p>
        </p:txBody>
      </p:sp>
    </p:spTree>
    <p:extLst>
      <p:ext uri="{BB962C8B-B14F-4D97-AF65-F5344CB8AC3E}">
        <p14:creationId xmlns:p14="http://schemas.microsoft.com/office/powerpoint/2010/main" val="249319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>
          <a:xfrm>
            <a:off x="0" y="2780928"/>
            <a:ext cx="9144000" cy="136815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s-MX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Polinomio Interpolador de Newton</a:t>
            </a:r>
            <a:br>
              <a:rPr lang="es-MX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es-MX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Diferencias Divididas Finitas</a:t>
            </a:r>
          </a:p>
        </p:txBody>
      </p:sp>
    </p:spTree>
    <p:extLst>
      <p:ext uri="{BB962C8B-B14F-4D97-AF65-F5344CB8AC3E}">
        <p14:creationId xmlns:p14="http://schemas.microsoft.com/office/powerpoint/2010/main" val="228718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116632"/>
            <a:ext cx="7772400" cy="1143000"/>
          </a:xfrm>
        </p:spPr>
        <p:txBody>
          <a:bodyPr/>
          <a:lstStyle/>
          <a:p>
            <a:r>
              <a:rPr lang="es-MX" dirty="0" smtClean="0"/>
              <a:t>Polinomio Interpolador de Newton</a:t>
            </a:r>
            <a:br>
              <a:rPr lang="es-MX" dirty="0" smtClean="0"/>
            </a:br>
            <a:r>
              <a:rPr lang="es-MX" dirty="0" smtClean="0"/>
              <a:t>Diferencias Divididas Finitas</a:t>
            </a:r>
            <a:endParaRPr lang="es-MX" dirty="0"/>
          </a:p>
        </p:txBody>
      </p:sp>
      <p:pic>
        <p:nvPicPr>
          <p:cNvPr id="90114" name="Picture 2" descr="Imagen relacionada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1327"/>
          <a:stretch/>
        </p:blipFill>
        <p:spPr bwMode="auto">
          <a:xfrm>
            <a:off x="1411124" y="2852936"/>
            <a:ext cx="6401236" cy="400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117" name="Picture 5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56953" y="1268760"/>
            <a:ext cx="7019780" cy="887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0119" name="Picture 7" descr="formula inter2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106" t="566" b="83340"/>
          <a:stretch/>
        </p:blipFill>
        <p:spPr bwMode="auto">
          <a:xfrm>
            <a:off x="-1" y="2276872"/>
            <a:ext cx="5312437" cy="511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12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276872"/>
            <a:ext cx="2784615" cy="548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5256922" y="248360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800" b="1" i="1" dirty="0" smtClean="0"/>
              <a:t>3</a:t>
            </a:r>
            <a:endParaRPr lang="es-MX" sz="1800" b="1" i="1" dirty="0"/>
          </a:p>
        </p:txBody>
      </p:sp>
      <p:pic>
        <p:nvPicPr>
          <p:cNvPr id="90121" name="Picture 9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930"/>
          <a:stretch/>
        </p:blipFill>
        <p:spPr bwMode="auto">
          <a:xfrm>
            <a:off x="7420605" y="2276872"/>
            <a:ext cx="980445" cy="546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12 CuadroTexto"/>
          <p:cNvSpPr txBox="1"/>
          <p:nvPr/>
        </p:nvSpPr>
        <p:spPr>
          <a:xfrm>
            <a:off x="8016334" y="249289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800" b="1" i="1" dirty="0" smtClean="0"/>
              <a:t>2</a:t>
            </a:r>
            <a:endParaRPr lang="es-MX" sz="1800" b="1" i="1" dirty="0"/>
          </a:p>
        </p:txBody>
      </p:sp>
    </p:spTree>
    <p:extLst>
      <p:ext uri="{BB962C8B-B14F-4D97-AF65-F5344CB8AC3E}">
        <p14:creationId xmlns:p14="http://schemas.microsoft.com/office/powerpoint/2010/main" val="121064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116632"/>
            <a:ext cx="7772400" cy="1143000"/>
          </a:xfrm>
        </p:spPr>
        <p:txBody>
          <a:bodyPr/>
          <a:lstStyle/>
          <a:p>
            <a:r>
              <a:rPr lang="es-MX" dirty="0" smtClean="0"/>
              <a:t>Polinomio Interpolador de Newton</a:t>
            </a:r>
            <a:br>
              <a:rPr lang="es-MX" dirty="0" smtClean="0"/>
            </a:br>
            <a:r>
              <a:rPr lang="es-MX" dirty="0" smtClean="0"/>
              <a:t>Diferencias Divididas Finitas</a:t>
            </a:r>
            <a:endParaRPr lang="es-MX" dirty="0"/>
          </a:p>
        </p:txBody>
      </p:sp>
      <p:sp>
        <p:nvSpPr>
          <p:cNvPr id="3" name="2 Rectángulo"/>
          <p:cNvSpPr/>
          <p:nvPr/>
        </p:nvSpPr>
        <p:spPr>
          <a:xfrm>
            <a:off x="251520" y="1412776"/>
            <a:ext cx="86409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 err="1"/>
              <a:t>Xo</a:t>
            </a:r>
            <a:r>
              <a:rPr lang="es-MX" dirty="0"/>
              <a:t> = 1 ; f (</a:t>
            </a:r>
            <a:r>
              <a:rPr lang="es-MX" dirty="0" err="1"/>
              <a:t>Xo</a:t>
            </a:r>
            <a:r>
              <a:rPr lang="es-MX" dirty="0"/>
              <a:t>) = 35.02 ; </a:t>
            </a:r>
            <a:r>
              <a:rPr lang="es-MX" dirty="0" err="1"/>
              <a:t>bo</a:t>
            </a:r>
            <a:r>
              <a:rPr lang="es-MX" dirty="0"/>
              <a:t> = 35.02</a:t>
            </a:r>
          </a:p>
          <a:p>
            <a:r>
              <a:rPr lang="es-MX" dirty="0"/>
              <a:t>X1= 2 ; f(X1) = 36.99 ; b1 = 1.97</a:t>
            </a:r>
          </a:p>
          <a:p>
            <a:r>
              <a:rPr lang="es-MX" dirty="0"/>
              <a:t>X2 = 3; f(x2) = 31.81 ; b2 = -3.575</a:t>
            </a:r>
          </a:p>
          <a:p>
            <a:r>
              <a:rPr lang="es-MX" dirty="0"/>
              <a:t>X3 = 4; f(x3) =28.39; b3 = 0.46</a:t>
            </a:r>
          </a:p>
        </p:txBody>
      </p:sp>
      <p:pic>
        <p:nvPicPr>
          <p:cNvPr id="91138" name="Picture 2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578897"/>
            <a:ext cx="5832648" cy="1733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140" name="Picture 4" descr="b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30" y="5312245"/>
            <a:ext cx="7486661" cy="1141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" descr="formula inter2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106" t="566" b="83340"/>
          <a:stretch/>
        </p:blipFill>
        <p:spPr bwMode="auto">
          <a:xfrm>
            <a:off x="131389" y="2987660"/>
            <a:ext cx="5312437" cy="511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430" y="2987660"/>
            <a:ext cx="2784615" cy="548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9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930"/>
          <a:stretch/>
        </p:blipFill>
        <p:spPr bwMode="auto">
          <a:xfrm>
            <a:off x="7551995" y="2987660"/>
            <a:ext cx="980445" cy="546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16 CuadroTexto"/>
          <p:cNvSpPr txBox="1"/>
          <p:nvPr/>
        </p:nvSpPr>
        <p:spPr>
          <a:xfrm>
            <a:off x="8147724" y="320368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800" b="1" i="1" dirty="0" smtClean="0"/>
              <a:t>2</a:t>
            </a:r>
            <a:endParaRPr lang="es-MX" sz="1800" b="1" i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5364088" y="321297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800" b="1" i="1" dirty="0" smtClean="0"/>
              <a:t>3</a:t>
            </a:r>
            <a:endParaRPr lang="es-MX" sz="1800" b="1" i="1" dirty="0"/>
          </a:p>
        </p:txBody>
      </p:sp>
    </p:spTree>
    <p:extLst>
      <p:ext uri="{BB962C8B-B14F-4D97-AF65-F5344CB8AC3E}">
        <p14:creationId xmlns:p14="http://schemas.microsoft.com/office/powerpoint/2010/main" val="356542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n relacionada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1327"/>
          <a:stretch/>
        </p:blipFill>
        <p:spPr bwMode="auto">
          <a:xfrm>
            <a:off x="0" y="1944155"/>
            <a:ext cx="5063931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006" y="64640"/>
            <a:ext cx="5215554" cy="1549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b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797989"/>
            <a:ext cx="6694573" cy="1020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107504" y="692696"/>
            <a:ext cx="46085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800" dirty="0" err="1"/>
              <a:t>Xo</a:t>
            </a:r>
            <a:r>
              <a:rPr lang="es-MX" sz="1800" dirty="0"/>
              <a:t> = 1 ; f (</a:t>
            </a:r>
            <a:r>
              <a:rPr lang="es-MX" sz="1800" dirty="0" err="1"/>
              <a:t>Xo</a:t>
            </a:r>
            <a:r>
              <a:rPr lang="es-MX" sz="1800" dirty="0"/>
              <a:t>) = 35.02 ; </a:t>
            </a:r>
            <a:r>
              <a:rPr lang="es-MX" sz="1800" dirty="0" err="1"/>
              <a:t>bo</a:t>
            </a:r>
            <a:r>
              <a:rPr lang="es-MX" sz="1800" dirty="0"/>
              <a:t> = 35.02</a:t>
            </a:r>
          </a:p>
          <a:p>
            <a:r>
              <a:rPr lang="es-MX" sz="1800" dirty="0"/>
              <a:t>X1= 2 ; f(X1) = 36.99 ; b1 = 1.97</a:t>
            </a:r>
          </a:p>
          <a:p>
            <a:r>
              <a:rPr lang="es-MX" sz="1800" dirty="0"/>
              <a:t>X2 = 3; f(x2) = 31.81 ; b2 = -3.575</a:t>
            </a:r>
          </a:p>
          <a:p>
            <a:r>
              <a:rPr lang="es-MX" sz="1800" dirty="0"/>
              <a:t>X3 = 4; f(x3) =28.39; b3 = 0.46</a:t>
            </a:r>
          </a:p>
        </p:txBody>
      </p:sp>
      <p:sp>
        <p:nvSpPr>
          <p:cNvPr id="7" name="6 Flecha derecha"/>
          <p:cNvSpPr/>
          <p:nvPr/>
        </p:nvSpPr>
        <p:spPr>
          <a:xfrm rot="16200000" flipV="1">
            <a:off x="3631417" y="3157953"/>
            <a:ext cx="1581076" cy="430190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Picture 7" descr="formula inter2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106" t="566" b="83340"/>
          <a:stretch/>
        </p:blipFill>
        <p:spPr bwMode="auto">
          <a:xfrm>
            <a:off x="16899" y="5229200"/>
            <a:ext cx="5312437" cy="511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940" y="5229200"/>
            <a:ext cx="2784615" cy="548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930"/>
          <a:stretch/>
        </p:blipFill>
        <p:spPr bwMode="auto">
          <a:xfrm>
            <a:off x="7437505" y="5229200"/>
            <a:ext cx="980445" cy="546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8033234" y="544522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800" b="1" i="1" dirty="0" smtClean="0"/>
              <a:t>2</a:t>
            </a:r>
            <a:endParaRPr lang="es-MX" sz="1800" b="1" i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5249598" y="545451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800" b="1" i="1" dirty="0" smtClean="0"/>
              <a:t>3</a:t>
            </a:r>
            <a:endParaRPr lang="es-MX" sz="1800" b="1" i="1" dirty="0"/>
          </a:p>
        </p:txBody>
      </p:sp>
      <p:sp>
        <p:nvSpPr>
          <p:cNvPr id="13" name="12 Flecha derecha"/>
          <p:cNvSpPr/>
          <p:nvPr/>
        </p:nvSpPr>
        <p:spPr>
          <a:xfrm rot="5400000" flipV="1">
            <a:off x="6344451" y="3660389"/>
            <a:ext cx="2275383" cy="430190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13 Elipse"/>
          <p:cNvSpPr/>
          <p:nvPr/>
        </p:nvSpPr>
        <p:spPr>
          <a:xfrm>
            <a:off x="184193" y="2273622"/>
            <a:ext cx="635947" cy="576064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/>
              <a:t>1</a:t>
            </a:r>
            <a:endParaRPr lang="es-MX" b="1" dirty="0"/>
          </a:p>
        </p:txBody>
      </p:sp>
      <p:sp>
        <p:nvSpPr>
          <p:cNvPr id="15" name="14 Elipse"/>
          <p:cNvSpPr/>
          <p:nvPr/>
        </p:nvSpPr>
        <p:spPr>
          <a:xfrm>
            <a:off x="4285697" y="263556"/>
            <a:ext cx="635947" cy="576064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/>
              <a:t>2</a:t>
            </a:r>
            <a:endParaRPr lang="es-MX" b="1" dirty="0"/>
          </a:p>
        </p:txBody>
      </p:sp>
      <p:sp>
        <p:nvSpPr>
          <p:cNvPr id="16" name="15 Elipse"/>
          <p:cNvSpPr/>
          <p:nvPr/>
        </p:nvSpPr>
        <p:spPr>
          <a:xfrm>
            <a:off x="7865301" y="4673178"/>
            <a:ext cx="635947" cy="576064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/>
              <a:t>3</a:t>
            </a:r>
            <a:endParaRPr lang="es-MX" b="1" dirty="0"/>
          </a:p>
        </p:txBody>
      </p:sp>
      <p:sp>
        <p:nvSpPr>
          <p:cNvPr id="17" name="16 CuadroTexto"/>
          <p:cNvSpPr txBox="1"/>
          <p:nvPr/>
        </p:nvSpPr>
        <p:spPr>
          <a:xfrm>
            <a:off x="5004048" y="1815207"/>
            <a:ext cx="252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-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8816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116632"/>
            <a:ext cx="7772400" cy="1143000"/>
          </a:xfrm>
        </p:spPr>
        <p:txBody>
          <a:bodyPr/>
          <a:lstStyle/>
          <a:p>
            <a:r>
              <a:rPr lang="es-MX" dirty="0" smtClean="0"/>
              <a:t>Polinomio Interpolador de Newton</a:t>
            </a:r>
            <a:br>
              <a:rPr lang="es-MX" dirty="0" smtClean="0"/>
            </a:br>
            <a:r>
              <a:rPr lang="es-MX" dirty="0" smtClean="0"/>
              <a:t>Diferencias Divididas Finitas</a:t>
            </a:r>
            <a:endParaRPr lang="es-MX" dirty="0"/>
          </a:p>
        </p:txBody>
      </p:sp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5740591"/>
              </p:ext>
            </p:extLst>
          </p:nvPr>
        </p:nvGraphicFramePr>
        <p:xfrm>
          <a:off x="3336" y="2273614"/>
          <a:ext cx="4896545" cy="1447031"/>
        </p:xfrm>
        <a:graphic>
          <a:graphicData uri="http://schemas.openxmlformats.org/drawingml/2006/table">
            <a:tbl>
              <a:tblPr firstRow="1" lastRow="1">
                <a:tableStyleId>{073A0DAA-6AF3-43AB-8588-CEC1D06C72B9}</a:tableStyleId>
              </a:tblPr>
              <a:tblGrid>
                <a:gridCol w="979309"/>
                <a:gridCol w="979309"/>
                <a:gridCol w="979309"/>
                <a:gridCol w="979309"/>
                <a:gridCol w="979309"/>
              </a:tblGrid>
              <a:tr h="504056">
                <a:tc>
                  <a:txBody>
                    <a:bodyPr/>
                    <a:lstStyle/>
                    <a:p>
                      <a:pPr algn="l" fontAlgn="b"/>
                      <a:endParaRPr lang="es-MX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400" u="none" strike="noStrike" dirty="0" smtClean="0">
                          <a:effectLst/>
                        </a:rPr>
                        <a:t>X</a:t>
                      </a:r>
                      <a:r>
                        <a:rPr lang="es-MX" sz="1800" u="none" strike="noStrike" dirty="0" smtClean="0">
                          <a:effectLst/>
                        </a:rPr>
                        <a:t>0</a:t>
                      </a:r>
                      <a:endParaRPr lang="es-MX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400" u="none" strike="noStrike" dirty="0" smtClean="0">
                          <a:effectLst/>
                        </a:rPr>
                        <a:t>X</a:t>
                      </a:r>
                      <a:r>
                        <a:rPr lang="es-MX" sz="1800" u="none" strike="noStrike" dirty="0" smtClean="0">
                          <a:effectLst/>
                        </a:rPr>
                        <a:t>1</a:t>
                      </a:r>
                      <a:endParaRPr lang="es-MX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400" u="none" strike="noStrike" dirty="0" smtClean="0">
                          <a:effectLst/>
                        </a:rPr>
                        <a:t>X</a:t>
                      </a:r>
                      <a:r>
                        <a:rPr lang="es-MX" sz="2000" u="none" strike="noStrike" dirty="0" smtClean="0">
                          <a:effectLst/>
                        </a:rPr>
                        <a:t>2</a:t>
                      </a:r>
                      <a:endParaRPr lang="es-MX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400" u="none" strike="noStrike" dirty="0" smtClean="0">
                          <a:effectLst/>
                        </a:rPr>
                        <a:t>X</a:t>
                      </a:r>
                      <a:r>
                        <a:rPr lang="es-MX" sz="1800" u="none" strike="noStrike" dirty="0" smtClean="0">
                          <a:effectLst/>
                        </a:rPr>
                        <a:t>3</a:t>
                      </a:r>
                      <a:endParaRPr lang="es-MX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b="1" u="none" strike="noStrike" dirty="0">
                          <a:effectLst/>
                        </a:rPr>
                        <a:t>x</a:t>
                      </a:r>
                      <a:endParaRPr lang="es-MX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u="none" strike="noStrike">
                          <a:effectLst/>
                        </a:rPr>
                        <a:t>0</a:t>
                      </a:r>
                      <a:endParaRPr lang="es-MX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es-MX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s-MX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20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s-MX" sz="20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b="1" u="none" strike="noStrike" dirty="0">
                          <a:effectLst/>
                        </a:rPr>
                        <a:t>f(x)</a:t>
                      </a:r>
                      <a:endParaRPr lang="es-MX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s-MX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s-MX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12</a:t>
                      </a:r>
                      <a:endParaRPr lang="es-MX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20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</a:t>
                      </a:r>
                      <a:endParaRPr lang="es-MX" sz="20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238125">
                <a:tc>
                  <a:txBody>
                    <a:bodyPr/>
                    <a:lstStyle/>
                    <a:p>
                      <a:pPr algn="l" fontAlgn="b"/>
                      <a:endParaRPr lang="es-MX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b="1" i="0" u="none" strike="noStrike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f(X</a:t>
                      </a:r>
                      <a:r>
                        <a:rPr lang="es-MX" sz="1600" b="1" i="0" u="none" strike="noStrike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0</a:t>
                      </a:r>
                      <a:r>
                        <a:rPr lang="es-MX" sz="2000" b="1" i="0" u="none" strike="noStrike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es-MX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b="1" i="0" u="none" strike="noStrike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f(X</a:t>
                      </a:r>
                      <a:r>
                        <a:rPr lang="es-MX" sz="1600" b="1" i="0" u="none" strike="noStrike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es-MX" sz="2000" b="1" i="0" u="none" strike="noStrike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es-MX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b="1" i="0" u="none" strike="noStrike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f(X</a:t>
                      </a:r>
                      <a:r>
                        <a:rPr lang="es-MX" sz="1600" b="1" i="0" u="none" strike="noStrike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es-MX" sz="2000" b="1" i="0" u="none" strike="noStrike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es-MX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b="1" i="0" u="none" strike="noStrike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f(X</a:t>
                      </a:r>
                      <a:r>
                        <a:rPr lang="es-MX" sz="1600" b="1" i="0" u="none" strike="noStrike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lang="es-MX" sz="2000" b="1" i="0" u="none" strike="noStrike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es-MX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4" name="Picture 2" descr="Imagen relacionada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1327"/>
          <a:stretch/>
        </p:blipFill>
        <p:spPr bwMode="auto">
          <a:xfrm>
            <a:off x="3849109" y="2276872"/>
            <a:ext cx="5488461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formula inter2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106" t="566" b="83340"/>
          <a:stretch/>
        </p:blipFill>
        <p:spPr bwMode="auto">
          <a:xfrm>
            <a:off x="87202" y="1340768"/>
            <a:ext cx="5312437" cy="511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243" y="1340768"/>
            <a:ext cx="2784615" cy="548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930"/>
          <a:stretch/>
        </p:blipFill>
        <p:spPr bwMode="auto">
          <a:xfrm>
            <a:off x="7507808" y="1340768"/>
            <a:ext cx="980445" cy="546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8103537" y="155679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800" b="1" i="1" dirty="0" smtClean="0"/>
              <a:t>2</a:t>
            </a:r>
            <a:endParaRPr lang="es-MX" sz="1800" b="1" i="1" dirty="0"/>
          </a:p>
        </p:txBody>
      </p:sp>
      <p:sp>
        <p:nvSpPr>
          <p:cNvPr id="13" name="12 CuadroTexto"/>
          <p:cNvSpPr txBox="1"/>
          <p:nvPr/>
        </p:nvSpPr>
        <p:spPr>
          <a:xfrm>
            <a:off x="5319901" y="156608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800" b="1" i="1" dirty="0" smtClean="0"/>
              <a:t>3</a:t>
            </a:r>
            <a:endParaRPr lang="es-MX" sz="1800" b="1" i="1" dirty="0"/>
          </a:p>
        </p:txBody>
      </p:sp>
    </p:spTree>
    <p:extLst>
      <p:ext uri="{BB962C8B-B14F-4D97-AF65-F5344CB8AC3E}">
        <p14:creationId xmlns:p14="http://schemas.microsoft.com/office/powerpoint/2010/main" val="290023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Interpolación y aproximación polinomial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5800" y="1916832"/>
            <a:ext cx="7772400" cy="4941168"/>
          </a:xfrm>
        </p:spPr>
        <p:txBody>
          <a:bodyPr/>
          <a:lstStyle/>
          <a:p>
            <a:pPr marL="0" indent="0" algn="just">
              <a:buNone/>
            </a:pPr>
            <a:r>
              <a:rPr lang="es-MX" sz="2800" b="1" dirty="0"/>
              <a:t>Planteamiento </a:t>
            </a:r>
            <a:r>
              <a:rPr lang="es-MX" sz="2800" b="1" dirty="0" smtClean="0"/>
              <a:t>general</a:t>
            </a:r>
            <a:endParaRPr lang="es-MX" sz="2800" b="1" dirty="0"/>
          </a:p>
          <a:p>
            <a:pPr algn="just"/>
            <a:r>
              <a:rPr lang="es-MX" sz="2800" dirty="0"/>
              <a:t>El problema general de la interpolación se nos presenta cuando nos dan una </a:t>
            </a:r>
            <a:r>
              <a:rPr lang="es-MX" sz="2800" dirty="0" smtClean="0"/>
              <a:t>función </a:t>
            </a:r>
            <a:r>
              <a:rPr lang="es-MX" sz="2800" dirty="0"/>
              <a:t>de la cual solo conocemos una serie de puntos de la misma:</a:t>
            </a:r>
          </a:p>
          <a:p>
            <a:pPr marL="0" indent="0" algn="ctr">
              <a:buNone/>
            </a:pPr>
            <a:r>
              <a:rPr lang="es-MX" sz="2800" dirty="0" smtClean="0"/>
              <a:t>(</a:t>
            </a:r>
            <a:r>
              <a:rPr lang="es-MX" sz="2800" dirty="0" err="1"/>
              <a:t>X</a:t>
            </a:r>
            <a:r>
              <a:rPr lang="es-MX" sz="2800" dirty="0" err="1" smtClean="0"/>
              <a:t>o</a:t>
            </a:r>
            <a:r>
              <a:rPr lang="es-MX" sz="2800" dirty="0"/>
              <a:t>, </a:t>
            </a:r>
            <a:r>
              <a:rPr lang="es-MX" sz="2800" dirty="0" smtClean="0"/>
              <a:t>Yo</a:t>
            </a:r>
            <a:r>
              <a:rPr lang="es-MX" sz="2800" dirty="0"/>
              <a:t>), </a:t>
            </a:r>
            <a:r>
              <a:rPr lang="es-MX" sz="2800" dirty="0" smtClean="0"/>
              <a:t>(X1</a:t>
            </a:r>
            <a:r>
              <a:rPr lang="es-MX" sz="2800" dirty="0"/>
              <a:t>, </a:t>
            </a:r>
            <a:r>
              <a:rPr lang="es-MX" sz="2800" dirty="0" smtClean="0"/>
              <a:t>Y1</a:t>
            </a:r>
            <a:r>
              <a:rPr lang="es-MX" sz="2800" dirty="0"/>
              <a:t>),........., </a:t>
            </a:r>
            <a:r>
              <a:rPr lang="es-MX" sz="2800" dirty="0" smtClean="0"/>
              <a:t>(</a:t>
            </a:r>
            <a:r>
              <a:rPr lang="es-MX" sz="2800" dirty="0" err="1"/>
              <a:t>X</a:t>
            </a:r>
            <a:r>
              <a:rPr lang="es-MX" sz="2800" dirty="0" err="1" smtClean="0"/>
              <a:t>n</a:t>
            </a:r>
            <a:r>
              <a:rPr lang="es-MX" sz="2800" dirty="0"/>
              <a:t>, </a:t>
            </a:r>
            <a:r>
              <a:rPr lang="es-MX" sz="2800" dirty="0" err="1"/>
              <a:t>Y</a:t>
            </a:r>
            <a:r>
              <a:rPr lang="es-MX" sz="2800" dirty="0" err="1" smtClean="0"/>
              <a:t>n</a:t>
            </a:r>
            <a:r>
              <a:rPr lang="es-MX" sz="2800" dirty="0" smtClean="0"/>
              <a:t>)</a:t>
            </a:r>
          </a:p>
          <a:p>
            <a:pPr marL="0" indent="0" algn="just">
              <a:buNone/>
            </a:pPr>
            <a:endParaRPr lang="es-MX" sz="2800" dirty="0" smtClean="0"/>
          </a:p>
          <a:p>
            <a:pPr marL="0" indent="0" algn="just">
              <a:buNone/>
            </a:pPr>
            <a:r>
              <a:rPr lang="es-MX" sz="2800" dirty="0" smtClean="0"/>
              <a:t>y </a:t>
            </a:r>
            <a:r>
              <a:rPr lang="es-MX" sz="2800" dirty="0"/>
              <a:t>se pide hallar el valor de un punto </a:t>
            </a:r>
            <a:r>
              <a:rPr lang="es-MX" sz="2800" dirty="0" smtClean="0"/>
              <a:t>X </a:t>
            </a:r>
            <a:r>
              <a:rPr lang="es-MX" sz="2800" dirty="0"/>
              <a:t>(intermedio de </a:t>
            </a:r>
            <a:r>
              <a:rPr lang="es-MX" sz="2800" dirty="0" smtClean="0"/>
              <a:t>X0 </a:t>
            </a:r>
            <a:r>
              <a:rPr lang="es-MX" sz="2800" dirty="0"/>
              <a:t>y </a:t>
            </a:r>
            <a:r>
              <a:rPr lang="es-MX" sz="2800" dirty="0" err="1"/>
              <a:t>X</a:t>
            </a:r>
            <a:r>
              <a:rPr lang="es-MX" sz="2800" dirty="0" err="1" smtClean="0"/>
              <a:t>n</a:t>
            </a:r>
            <a:r>
              <a:rPr lang="es-MX" sz="2800" dirty="0"/>
              <a:t>) de esta función.</a:t>
            </a:r>
          </a:p>
          <a:p>
            <a:pPr marL="0" indent="0" algn="just">
              <a:buNone/>
            </a:pP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323210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/>
              <a:t>Interpolación y aproximación polinomial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544144"/>
          </a:xfrm>
        </p:spPr>
        <p:txBody>
          <a:bodyPr/>
          <a:lstStyle/>
          <a:p>
            <a:pPr marL="0" indent="0" algn="just">
              <a:buNone/>
            </a:pPr>
            <a:r>
              <a:rPr lang="es-MX" sz="2400" dirty="0" smtClean="0"/>
              <a:t>El </a:t>
            </a:r>
            <a:r>
              <a:rPr lang="es-MX" sz="2400" dirty="0"/>
              <a:t>de la extrapolación cuando el punto que queremos considerar está a la derecha de </a:t>
            </a:r>
            <a:r>
              <a:rPr lang="es-MX" sz="2400" b="1" dirty="0" err="1"/>
              <a:t>X</a:t>
            </a:r>
            <a:r>
              <a:rPr lang="es-MX" sz="2400" b="1" dirty="0" err="1" smtClean="0"/>
              <a:t>n</a:t>
            </a:r>
            <a:r>
              <a:rPr lang="es-MX" sz="2400" dirty="0" smtClean="0"/>
              <a:t> </a:t>
            </a:r>
            <a:r>
              <a:rPr lang="es-MX" sz="2400" dirty="0"/>
              <a:t>o a la izquierda de </a:t>
            </a:r>
            <a:r>
              <a:rPr lang="es-MX" sz="2400" b="1" dirty="0" err="1"/>
              <a:t>X</a:t>
            </a:r>
            <a:r>
              <a:rPr lang="es-MX" sz="2400" b="1" dirty="0" err="1" smtClean="0"/>
              <a:t>o</a:t>
            </a:r>
            <a:r>
              <a:rPr lang="es-MX" sz="2400" b="1" dirty="0" smtClean="0"/>
              <a:t>.</a:t>
            </a:r>
          </a:p>
          <a:p>
            <a:pPr marL="0" indent="0" algn="just">
              <a:buNone/>
            </a:pPr>
            <a:endParaRPr lang="es-MX" sz="1400" dirty="0" smtClean="0"/>
          </a:p>
          <a:p>
            <a:pPr marL="0" indent="0" algn="just">
              <a:buNone/>
            </a:pPr>
            <a:r>
              <a:rPr lang="es-MX" sz="2400" dirty="0" smtClean="0"/>
              <a:t>Se </a:t>
            </a:r>
            <a:r>
              <a:rPr lang="es-MX" sz="2400" dirty="0"/>
              <a:t>desea, por tanto encontrar una función cuya gráfica pase por esos puntos </a:t>
            </a:r>
            <a:r>
              <a:rPr lang="es-MX" sz="2400" dirty="0" smtClean="0"/>
              <a:t>y que </a:t>
            </a:r>
            <a:r>
              <a:rPr lang="es-MX" sz="2400" dirty="0"/>
              <a:t>nos sirva para estimar los valores </a:t>
            </a:r>
            <a:r>
              <a:rPr lang="es-MX" sz="2400" dirty="0" smtClean="0"/>
              <a:t>deseados.</a:t>
            </a:r>
          </a:p>
          <a:p>
            <a:pPr marL="0" indent="0" algn="just">
              <a:buNone/>
            </a:pPr>
            <a:r>
              <a:rPr lang="es-MX" sz="2400" dirty="0" smtClean="0"/>
              <a:t>El </a:t>
            </a:r>
            <a:r>
              <a:rPr lang="es-MX" sz="2400" dirty="0"/>
              <a:t>tratamiento para ambos problemas es similar se utilizarán los polinomios “</a:t>
            </a:r>
            <a:r>
              <a:rPr lang="es-MX" sz="2400" dirty="0" smtClean="0"/>
              <a:t>interpoladores</a:t>
            </a:r>
            <a:r>
              <a:rPr lang="es-MX" sz="2400" dirty="0"/>
              <a:t>”, pero en el caso de la extrapolación el punto debe estar muy próximo a uno de los extremos</a:t>
            </a:r>
            <a:r>
              <a:rPr lang="es-MX" sz="2400" dirty="0" smtClean="0"/>
              <a:t>.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244114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1061864"/>
            <a:ext cx="7772400" cy="566936"/>
          </a:xfrm>
        </p:spPr>
        <p:txBody>
          <a:bodyPr/>
          <a:lstStyle/>
          <a:p>
            <a:r>
              <a:rPr lang="es-MX" b="1" dirty="0"/>
              <a:t>Interpolación y aproximación polinomial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5800" y="1556792"/>
            <a:ext cx="7772400" cy="5184576"/>
          </a:xfrm>
        </p:spPr>
        <p:txBody>
          <a:bodyPr/>
          <a:lstStyle/>
          <a:p>
            <a:pPr marL="0" indent="0" algn="just">
              <a:buNone/>
            </a:pPr>
            <a:r>
              <a:rPr lang="es-MX" sz="2400" b="1" dirty="0"/>
              <a:t>Interpolación. Elección de la interpolación más adecuada</a:t>
            </a:r>
            <a:r>
              <a:rPr lang="es-MX" sz="2400" b="1" dirty="0" smtClean="0"/>
              <a:t>.</a:t>
            </a:r>
          </a:p>
          <a:p>
            <a:pPr marL="0" indent="0" algn="just">
              <a:buNone/>
            </a:pPr>
            <a:r>
              <a:rPr lang="es-MX" sz="2400" dirty="0"/>
              <a:t>Consideremos una función de la cual solo conocemos una serie de puntos de la </a:t>
            </a:r>
            <a:r>
              <a:rPr lang="es-MX" sz="2400" dirty="0" smtClean="0"/>
              <a:t>misma</a:t>
            </a:r>
            <a:r>
              <a:rPr lang="es-MX" sz="2400" dirty="0"/>
              <a:t>:</a:t>
            </a:r>
          </a:p>
          <a:p>
            <a:pPr marL="0" indent="0" algn="just">
              <a:buNone/>
            </a:pPr>
            <a:endParaRPr lang="es-MX" sz="1100" dirty="0" smtClean="0"/>
          </a:p>
          <a:p>
            <a:pPr marL="0" indent="0" algn="ctr">
              <a:buNone/>
            </a:pPr>
            <a:r>
              <a:rPr lang="es-MX" sz="2400" dirty="0" smtClean="0"/>
              <a:t> (</a:t>
            </a:r>
            <a:r>
              <a:rPr lang="es-MX" sz="2400" dirty="0" err="1"/>
              <a:t>xo</a:t>
            </a:r>
            <a:r>
              <a:rPr lang="es-MX" sz="2400" dirty="0"/>
              <a:t>, yo), (x1, y1), .............., (</a:t>
            </a:r>
            <a:r>
              <a:rPr lang="es-MX" sz="2400" dirty="0" err="1"/>
              <a:t>xn</a:t>
            </a:r>
            <a:r>
              <a:rPr lang="es-MX" sz="2400" dirty="0"/>
              <a:t>, </a:t>
            </a:r>
            <a:r>
              <a:rPr lang="es-MX" sz="2400" dirty="0" err="1"/>
              <a:t>yn</a:t>
            </a:r>
            <a:r>
              <a:rPr lang="es-MX" sz="2400" dirty="0" smtClean="0"/>
              <a:t>)    [1]</a:t>
            </a:r>
            <a:endParaRPr lang="es-MX" sz="2400" dirty="0"/>
          </a:p>
          <a:p>
            <a:pPr marL="0" indent="0" algn="just">
              <a:buNone/>
            </a:pPr>
            <a:endParaRPr lang="es-MX" sz="1100" dirty="0" smtClean="0"/>
          </a:p>
          <a:p>
            <a:pPr marL="0" indent="0" algn="just">
              <a:buNone/>
            </a:pPr>
            <a:r>
              <a:rPr lang="es-MX" sz="2400" dirty="0" smtClean="0"/>
              <a:t>Deseamos </a:t>
            </a:r>
            <a:r>
              <a:rPr lang="es-MX" sz="2400" dirty="0"/>
              <a:t>encontrar la expresión analítica de dicha función para poder estudiarla </a:t>
            </a:r>
            <a:r>
              <a:rPr lang="es-MX" sz="2400" dirty="0" smtClean="0"/>
              <a:t>en </a:t>
            </a:r>
            <a:r>
              <a:rPr lang="es-MX" sz="2400" dirty="0"/>
              <a:t>otros puntos</a:t>
            </a:r>
            <a:r>
              <a:rPr lang="es-MX" sz="2400" dirty="0" smtClean="0"/>
              <a:t>.</a:t>
            </a:r>
          </a:p>
          <a:p>
            <a:pPr marL="0" indent="0" algn="just">
              <a:buNone/>
            </a:pPr>
            <a:endParaRPr lang="es-MX" sz="2000" dirty="0" smtClean="0"/>
          </a:p>
          <a:p>
            <a:pPr marL="0" indent="0" algn="just">
              <a:buNone/>
            </a:pPr>
            <a:r>
              <a:rPr lang="es-MX" sz="2400" dirty="0"/>
              <a:t>Ahora bien, por n+1 puntos pasan infinitas funciones, ¿con cuál de ellas nos quedamos? Lo más lógico es recurrir a la más sencilla. La familia de funciones más sencillas es la de los polinomios, por tanto buscaremos el polinomio de menor grado que pase por los n+1 puntos dados.</a:t>
            </a:r>
          </a:p>
          <a:p>
            <a:pPr marL="0" indent="0" algn="just">
              <a:buNone/>
            </a:pP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207145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143000"/>
          </a:xfrm>
        </p:spPr>
        <p:txBody>
          <a:bodyPr/>
          <a:lstStyle/>
          <a:p>
            <a:pPr algn="r"/>
            <a:r>
              <a:rPr lang="es-MX" sz="4000" b="1" dirty="0"/>
              <a:t>Interpolación y aproximación polinomial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5800" y="1340768"/>
            <a:ext cx="7772400" cy="5184576"/>
          </a:xfrm>
        </p:spPr>
        <p:txBody>
          <a:bodyPr/>
          <a:lstStyle/>
          <a:p>
            <a:pPr marL="0" indent="0" algn="just">
              <a:buNone/>
            </a:pPr>
            <a:r>
              <a:rPr lang="es-MX" sz="2400" b="1" dirty="0"/>
              <a:t>Interpolación. Elección de la interpolación más adecuada</a:t>
            </a:r>
            <a:r>
              <a:rPr lang="es-MX" sz="2400" b="1" dirty="0" smtClean="0"/>
              <a:t>.</a:t>
            </a:r>
          </a:p>
          <a:p>
            <a:pPr marL="0" indent="0" algn="just">
              <a:buNone/>
            </a:pPr>
            <a:r>
              <a:rPr lang="es-MX" sz="2400" dirty="0"/>
              <a:t>La función </a:t>
            </a:r>
            <a:r>
              <a:rPr lang="es-MX" sz="2400" dirty="0" err="1"/>
              <a:t>polinómica</a:t>
            </a:r>
            <a:r>
              <a:rPr lang="es-MX" sz="2400" dirty="0"/>
              <a:t> de menor grado que pasa por los puntos [1] es en </a:t>
            </a:r>
            <a:r>
              <a:rPr lang="es-MX" sz="2400" dirty="0" smtClean="0"/>
              <a:t>principio </a:t>
            </a:r>
            <a:r>
              <a:rPr lang="es-MX" sz="2400" dirty="0"/>
              <a:t>de grado n:           </a:t>
            </a:r>
            <a:endParaRPr lang="es-MX" sz="2400" dirty="0" smtClean="0"/>
          </a:p>
          <a:p>
            <a:pPr marL="0" indent="0" algn="just">
              <a:buNone/>
            </a:pPr>
            <a:endParaRPr lang="es-MX" sz="2000" dirty="0" smtClean="0"/>
          </a:p>
          <a:p>
            <a:pPr marL="0" indent="0" algn="just">
              <a:buNone/>
            </a:pPr>
            <a:endParaRPr lang="es-MX" sz="2000" dirty="0"/>
          </a:p>
          <a:p>
            <a:pPr marL="0" indent="0" algn="just">
              <a:buNone/>
            </a:pPr>
            <a:r>
              <a:rPr lang="es-MX" sz="2400" dirty="0"/>
              <a:t>Y se obtiene resolviendo el sistema de n+1 ecuaciones con n+1 incógnitas (</a:t>
            </a:r>
            <a:r>
              <a:rPr lang="es-MX" sz="2400" dirty="0" smtClean="0"/>
              <a:t>sistema </a:t>
            </a:r>
            <a:r>
              <a:rPr lang="es-MX" sz="2400" dirty="0"/>
              <a:t>que tiene solución única ya que el determinante de la matriz de los coeficientes es de </a:t>
            </a:r>
            <a:r>
              <a:rPr lang="es-MX" sz="2400" dirty="0" err="1"/>
              <a:t>Vandermonde</a:t>
            </a:r>
            <a:r>
              <a:rPr lang="es-MX" sz="2400" dirty="0"/>
              <a:t> y por lo tanto distinto de cero</a:t>
            </a:r>
            <a:r>
              <a:rPr lang="es-MX" sz="2400" dirty="0" smtClean="0"/>
              <a:t>)</a:t>
            </a:r>
          </a:p>
          <a:p>
            <a:pPr marL="0" indent="0" algn="just">
              <a:buNone/>
            </a:pPr>
            <a:endParaRPr lang="es-MX" sz="100" dirty="0"/>
          </a:p>
          <a:p>
            <a:pPr marL="0" indent="0" algn="just">
              <a:buNone/>
            </a:pPr>
            <a:r>
              <a:rPr lang="es-MX" sz="2400" dirty="0"/>
              <a:t>Se le llama polinomio interpolador correspondiente a esos puntos. Una vez </a:t>
            </a:r>
            <a:r>
              <a:rPr lang="es-MX" sz="2400" dirty="0" smtClean="0"/>
              <a:t>obtenida </a:t>
            </a:r>
            <a:r>
              <a:rPr lang="es-MX" sz="2400" dirty="0"/>
              <a:t>su expresión dando valores en él se pueden encontrar nuevos puntos de la </a:t>
            </a:r>
            <a:r>
              <a:rPr lang="es-MX" sz="2400" dirty="0" smtClean="0"/>
              <a:t>función</a:t>
            </a:r>
            <a:r>
              <a:rPr lang="es-MX" sz="2400" dirty="0"/>
              <a:t>. Los resultados obtenidos son naturalmente </a:t>
            </a:r>
            <a:r>
              <a:rPr lang="es-MX" sz="2400" i="1" dirty="0"/>
              <a:t>estimaciones aproximadas.</a:t>
            </a:r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83768" y="2780928"/>
            <a:ext cx="4092114" cy="44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015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143000"/>
          </a:xfrm>
        </p:spPr>
        <p:txBody>
          <a:bodyPr/>
          <a:lstStyle/>
          <a:p>
            <a:r>
              <a:rPr lang="es-MX" sz="4000" b="1" dirty="0"/>
              <a:t>Interpolación y aproximación polinomial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5800" y="1340768"/>
            <a:ext cx="7772400" cy="5184576"/>
          </a:xfrm>
        </p:spPr>
        <p:txBody>
          <a:bodyPr/>
          <a:lstStyle/>
          <a:p>
            <a:pPr marL="0" indent="0" algn="just">
              <a:buNone/>
            </a:pPr>
            <a:r>
              <a:rPr lang="es-MX" sz="2400" b="1" dirty="0"/>
              <a:t>Interpolación. Elección de la interpolación más adecuada</a:t>
            </a:r>
            <a:r>
              <a:rPr lang="es-MX" sz="2400" b="1" dirty="0" smtClean="0"/>
              <a:t>.</a:t>
            </a:r>
          </a:p>
          <a:p>
            <a:pPr marL="0" indent="0" algn="just">
              <a:buNone/>
            </a:pPr>
            <a:r>
              <a:rPr lang="es-MX" sz="2400" dirty="0"/>
              <a:t>La interpolación se dirá lineal cuando sólo se tomen dos puntos y </a:t>
            </a:r>
            <a:r>
              <a:rPr lang="es-MX" sz="2400" dirty="0" smtClean="0"/>
              <a:t>cuadrática cuando </a:t>
            </a:r>
            <a:r>
              <a:rPr lang="es-MX" sz="2400" dirty="0"/>
              <a:t>se tomen tres.</a:t>
            </a:r>
          </a:p>
          <a:p>
            <a:pPr marL="0" indent="0" algn="just">
              <a:buNone/>
            </a:pPr>
            <a:endParaRPr lang="es-MX" sz="2400" dirty="0"/>
          </a:p>
          <a:p>
            <a:pPr marL="0" indent="0" algn="just">
              <a:buNone/>
            </a:pPr>
            <a:r>
              <a:rPr lang="es-MX" sz="2400" dirty="0"/>
              <a:t>En este tema nos limitaremos a estos dos tipos de interpolación.</a:t>
            </a:r>
          </a:p>
          <a:p>
            <a:pPr marL="0" indent="0" algn="just">
              <a:buNone/>
            </a:pPr>
            <a:endParaRPr lang="es-MX" sz="2400" dirty="0"/>
          </a:p>
        </p:txBody>
      </p:sp>
      <p:sp>
        <p:nvSpPr>
          <p:cNvPr id="4" name="Line 6"/>
          <p:cNvSpPr>
            <a:spLocks noChangeShapeType="1"/>
          </p:cNvSpPr>
          <p:nvPr/>
        </p:nvSpPr>
        <p:spPr bwMode="auto">
          <a:xfrm>
            <a:off x="684213" y="5877272"/>
            <a:ext cx="1943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5" name="Line 7"/>
          <p:cNvSpPr>
            <a:spLocks noChangeShapeType="1"/>
          </p:cNvSpPr>
          <p:nvPr/>
        </p:nvSpPr>
        <p:spPr bwMode="auto">
          <a:xfrm flipV="1">
            <a:off x="684213" y="3932585"/>
            <a:ext cx="0" cy="1944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6" name="Oval 8"/>
          <p:cNvSpPr>
            <a:spLocks noChangeArrowheads="1"/>
          </p:cNvSpPr>
          <p:nvPr/>
        </p:nvSpPr>
        <p:spPr bwMode="auto">
          <a:xfrm>
            <a:off x="1206500" y="5132735"/>
            <a:ext cx="71438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7" name="Oval 9"/>
          <p:cNvSpPr>
            <a:spLocks noChangeArrowheads="1"/>
          </p:cNvSpPr>
          <p:nvPr/>
        </p:nvSpPr>
        <p:spPr bwMode="auto">
          <a:xfrm>
            <a:off x="2227263" y="4489797"/>
            <a:ext cx="71437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 flipV="1">
            <a:off x="1258888" y="4508847"/>
            <a:ext cx="1009650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>
            <a:off x="3349625" y="5877272"/>
            <a:ext cx="1943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10" name="Line 12"/>
          <p:cNvSpPr>
            <a:spLocks noChangeShapeType="1"/>
          </p:cNvSpPr>
          <p:nvPr/>
        </p:nvSpPr>
        <p:spPr bwMode="auto">
          <a:xfrm flipV="1">
            <a:off x="3349625" y="3932585"/>
            <a:ext cx="0" cy="1944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11" name="Oval 13"/>
          <p:cNvSpPr>
            <a:spLocks noChangeArrowheads="1"/>
          </p:cNvSpPr>
          <p:nvPr/>
        </p:nvSpPr>
        <p:spPr bwMode="auto">
          <a:xfrm>
            <a:off x="3871913" y="5132735"/>
            <a:ext cx="71437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12" name="Oval 14"/>
          <p:cNvSpPr>
            <a:spLocks noChangeArrowheads="1"/>
          </p:cNvSpPr>
          <p:nvPr/>
        </p:nvSpPr>
        <p:spPr bwMode="auto">
          <a:xfrm>
            <a:off x="5076825" y="4869210"/>
            <a:ext cx="71438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13" name="Oval 16"/>
          <p:cNvSpPr>
            <a:spLocks noChangeArrowheads="1"/>
          </p:cNvSpPr>
          <p:nvPr/>
        </p:nvSpPr>
        <p:spPr bwMode="auto">
          <a:xfrm>
            <a:off x="4427538" y="4292947"/>
            <a:ext cx="71437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14" name="Freeform 18"/>
          <p:cNvSpPr>
            <a:spLocks/>
          </p:cNvSpPr>
          <p:nvPr/>
        </p:nvSpPr>
        <p:spPr bwMode="auto">
          <a:xfrm>
            <a:off x="3924300" y="4304060"/>
            <a:ext cx="1212850" cy="854075"/>
          </a:xfrm>
          <a:custGeom>
            <a:avLst/>
            <a:gdLst>
              <a:gd name="T0" fmla="*/ 0 w 764"/>
              <a:gd name="T1" fmla="*/ 854075 h 538"/>
              <a:gd name="T2" fmla="*/ 177800 w 764"/>
              <a:gd name="T3" fmla="*/ 325437 h 538"/>
              <a:gd name="T4" fmla="*/ 501650 w 764"/>
              <a:gd name="T5" fmla="*/ 26987 h 538"/>
              <a:gd name="T6" fmla="*/ 889000 w 764"/>
              <a:gd name="T7" fmla="*/ 160337 h 538"/>
              <a:gd name="T8" fmla="*/ 1212850 w 764"/>
              <a:gd name="T9" fmla="*/ 617537 h 5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64"/>
              <a:gd name="T16" fmla="*/ 0 h 538"/>
              <a:gd name="T17" fmla="*/ 764 w 764"/>
              <a:gd name="T18" fmla="*/ 538 h 53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64" h="538">
                <a:moveTo>
                  <a:pt x="0" y="538"/>
                </a:moveTo>
                <a:cubicBezTo>
                  <a:pt x="19" y="482"/>
                  <a:pt x="59" y="292"/>
                  <a:pt x="112" y="205"/>
                </a:cubicBezTo>
                <a:cubicBezTo>
                  <a:pt x="165" y="118"/>
                  <a:pt x="241" y="34"/>
                  <a:pt x="316" y="17"/>
                </a:cubicBezTo>
                <a:cubicBezTo>
                  <a:pt x="391" y="0"/>
                  <a:pt x="485" y="39"/>
                  <a:pt x="560" y="101"/>
                </a:cubicBezTo>
                <a:cubicBezTo>
                  <a:pt x="635" y="163"/>
                  <a:pt x="722" y="329"/>
                  <a:pt x="764" y="389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15" name="Line 19"/>
          <p:cNvSpPr>
            <a:spLocks noChangeShapeType="1"/>
          </p:cNvSpPr>
          <p:nvPr/>
        </p:nvSpPr>
        <p:spPr bwMode="auto">
          <a:xfrm>
            <a:off x="6086475" y="5877272"/>
            <a:ext cx="1943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16" name="Line 20"/>
          <p:cNvSpPr>
            <a:spLocks noChangeShapeType="1"/>
          </p:cNvSpPr>
          <p:nvPr/>
        </p:nvSpPr>
        <p:spPr bwMode="auto">
          <a:xfrm flipV="1">
            <a:off x="6086475" y="3932585"/>
            <a:ext cx="0" cy="1944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17" name="Oval 21"/>
          <p:cNvSpPr>
            <a:spLocks noChangeArrowheads="1"/>
          </p:cNvSpPr>
          <p:nvPr/>
        </p:nvSpPr>
        <p:spPr bwMode="auto">
          <a:xfrm>
            <a:off x="6608763" y="5132735"/>
            <a:ext cx="71437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18" name="Oval 22"/>
          <p:cNvSpPr>
            <a:spLocks noChangeArrowheads="1"/>
          </p:cNvSpPr>
          <p:nvPr/>
        </p:nvSpPr>
        <p:spPr bwMode="auto">
          <a:xfrm>
            <a:off x="7524750" y="4797772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19" name="Oval 23"/>
          <p:cNvSpPr>
            <a:spLocks noChangeArrowheads="1"/>
          </p:cNvSpPr>
          <p:nvPr/>
        </p:nvSpPr>
        <p:spPr bwMode="auto">
          <a:xfrm>
            <a:off x="6877050" y="4365972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20" name="Freeform 24"/>
          <p:cNvSpPr>
            <a:spLocks/>
          </p:cNvSpPr>
          <p:nvPr/>
        </p:nvSpPr>
        <p:spPr bwMode="auto">
          <a:xfrm>
            <a:off x="6659563" y="3924647"/>
            <a:ext cx="1195387" cy="1222375"/>
          </a:xfrm>
          <a:custGeom>
            <a:avLst/>
            <a:gdLst>
              <a:gd name="T0" fmla="*/ 0 w 753"/>
              <a:gd name="T1" fmla="*/ 1222375 h 770"/>
              <a:gd name="T2" fmla="*/ 153987 w 753"/>
              <a:gd name="T3" fmla="*/ 571500 h 770"/>
              <a:gd name="T4" fmla="*/ 357187 w 753"/>
              <a:gd name="T5" fmla="*/ 488950 h 770"/>
              <a:gd name="T6" fmla="*/ 769937 w 753"/>
              <a:gd name="T7" fmla="*/ 869950 h 770"/>
              <a:gd name="T8" fmla="*/ 1036637 w 753"/>
              <a:gd name="T9" fmla="*/ 819150 h 770"/>
              <a:gd name="T10" fmla="*/ 1195387 w 753"/>
              <a:gd name="T11" fmla="*/ 0 h 77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53"/>
              <a:gd name="T19" fmla="*/ 0 h 770"/>
              <a:gd name="T20" fmla="*/ 753 w 753"/>
              <a:gd name="T21" fmla="*/ 770 h 77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53" h="770">
                <a:moveTo>
                  <a:pt x="0" y="770"/>
                </a:moveTo>
                <a:cubicBezTo>
                  <a:pt x="16" y="702"/>
                  <a:pt x="60" y="437"/>
                  <a:pt x="97" y="360"/>
                </a:cubicBezTo>
                <a:cubicBezTo>
                  <a:pt x="134" y="283"/>
                  <a:pt x="160" y="277"/>
                  <a:pt x="225" y="308"/>
                </a:cubicBezTo>
                <a:cubicBezTo>
                  <a:pt x="290" y="339"/>
                  <a:pt x="414" y="513"/>
                  <a:pt x="485" y="548"/>
                </a:cubicBezTo>
                <a:cubicBezTo>
                  <a:pt x="556" y="583"/>
                  <a:pt x="608" y="607"/>
                  <a:pt x="653" y="516"/>
                </a:cubicBezTo>
                <a:cubicBezTo>
                  <a:pt x="698" y="425"/>
                  <a:pt x="732" y="107"/>
                  <a:pt x="753" y="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21" name="Oval 25"/>
          <p:cNvSpPr>
            <a:spLocks noChangeArrowheads="1"/>
          </p:cNvSpPr>
          <p:nvPr/>
        </p:nvSpPr>
        <p:spPr bwMode="auto">
          <a:xfrm>
            <a:off x="7812088" y="3861147"/>
            <a:ext cx="71437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0650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44624"/>
            <a:ext cx="7772400" cy="1143000"/>
          </a:xfrm>
        </p:spPr>
        <p:txBody>
          <a:bodyPr/>
          <a:lstStyle/>
          <a:p>
            <a:r>
              <a:rPr lang="es-MX" sz="4000" dirty="0"/>
              <a:t>Interpolación y aproximación polinomial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5800" y="1340768"/>
            <a:ext cx="7772400" cy="5184576"/>
          </a:xfrm>
        </p:spPr>
        <p:txBody>
          <a:bodyPr/>
          <a:lstStyle/>
          <a:p>
            <a:pPr marL="0" indent="0" algn="just">
              <a:buNone/>
            </a:pPr>
            <a:r>
              <a:rPr lang="es-MX" sz="2400" b="1" dirty="0"/>
              <a:t>Interpolación. Elección de la interpolación más adecuada</a:t>
            </a:r>
            <a:r>
              <a:rPr lang="es-MX" sz="2400" b="1" dirty="0" smtClean="0"/>
              <a:t>.</a:t>
            </a:r>
          </a:p>
          <a:p>
            <a:pPr marL="0" indent="0" algn="just">
              <a:buNone/>
            </a:pPr>
            <a:endParaRPr lang="es-MX" sz="2400" dirty="0" smtClean="0"/>
          </a:p>
          <a:p>
            <a:pPr marL="0" indent="0" algn="just">
              <a:buNone/>
            </a:pPr>
            <a:r>
              <a:rPr lang="es-MX" sz="2400" dirty="0" smtClean="0"/>
              <a:t>No </a:t>
            </a:r>
            <a:r>
              <a:rPr lang="es-MX" sz="2400" dirty="0"/>
              <a:t>se pueden dar reglas generales para decidir cuál es la interpolación más adecuada, pues no siempre al aumentar el grado del polinomio aumenta la precisión en la estimación.</a:t>
            </a:r>
          </a:p>
          <a:p>
            <a:pPr marL="0" indent="0" algn="just">
              <a:buNone/>
            </a:pPr>
            <a:endParaRPr lang="es-MX" sz="2400" dirty="0" smtClean="0"/>
          </a:p>
          <a:p>
            <a:pPr marL="0" indent="0" algn="just">
              <a:buNone/>
            </a:pPr>
            <a:r>
              <a:rPr lang="es-MX" sz="2400" dirty="0" smtClean="0"/>
              <a:t>Depende </a:t>
            </a:r>
            <a:r>
              <a:rPr lang="es-MX" sz="2400" dirty="0"/>
              <a:t>siempre del caso concreto a estudiar. A veces la naturaleza del problema nos da una idea de cuál es la interpolación (o extrapolación) más conveniente. Por ejemplo si los incrementos de la función son proporcionales a los de la variable independiente (o casi </a:t>
            </a:r>
            <a:r>
              <a:rPr lang="es-MX" sz="2400" dirty="0" smtClean="0"/>
              <a:t>proporcionales</a:t>
            </a:r>
            <a:r>
              <a:rPr lang="es-MX" sz="2400" dirty="0"/>
              <a:t>) podremos usar la interpolación lineal.</a:t>
            </a:r>
          </a:p>
          <a:p>
            <a:pPr marL="0" indent="0" algn="just">
              <a:buNone/>
            </a:pP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222831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4248</TotalTime>
  <Words>1390</Words>
  <Application>Microsoft Office PowerPoint</Application>
  <PresentationFormat>Presentación en pantalla (4:3)</PresentationFormat>
  <Paragraphs>205</Paragraphs>
  <Slides>34</Slides>
  <Notes>10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3</vt:i4>
      </vt:variant>
      <vt:variant>
        <vt:lpstr>Títulos de diapositiva</vt:lpstr>
      </vt:variant>
      <vt:variant>
        <vt:i4>34</vt:i4>
      </vt:variant>
    </vt:vector>
  </HeadingPairs>
  <TitlesOfParts>
    <vt:vector size="38" baseType="lpstr">
      <vt:lpstr>Diseño predeterminado</vt:lpstr>
      <vt:lpstr>Hoja de cálculo</vt:lpstr>
      <vt:lpstr>Ecuación</vt:lpstr>
      <vt:lpstr>Imagen de mapa de bits</vt:lpstr>
      <vt:lpstr>Interpolación y aproximación polinomial</vt:lpstr>
      <vt:lpstr>Interpolación y aproximación polinomial</vt:lpstr>
      <vt:lpstr>Interpolación y aproximación polinomial</vt:lpstr>
      <vt:lpstr>Interpolación y aproximación polinomial</vt:lpstr>
      <vt:lpstr>Interpolación y aproximación polinomial</vt:lpstr>
      <vt:lpstr>Interpolación y aproximación polinomial</vt:lpstr>
      <vt:lpstr>Interpolación y aproximación polinomial</vt:lpstr>
      <vt:lpstr>Interpolación y aproximación polinomial</vt:lpstr>
      <vt:lpstr>Interpolación y aproximación polinomial</vt:lpstr>
      <vt:lpstr>Definición</vt:lpstr>
      <vt:lpstr>Desarrollo en series de Taylor</vt:lpstr>
      <vt:lpstr>Desarrollo en series de Taylor</vt:lpstr>
      <vt:lpstr>Desarrollo en series de Taylor</vt:lpstr>
      <vt:lpstr>Valores de ex</vt:lpstr>
      <vt:lpstr>Desarrollo en series de Taylor</vt:lpstr>
      <vt:lpstr>Desarrollo en series de Taylor</vt:lpstr>
      <vt:lpstr>Desarrollo en series de Taylor</vt:lpstr>
      <vt:lpstr>Desarrollo en series de Taylor</vt:lpstr>
      <vt:lpstr>Desarrollo en series de Taylor</vt:lpstr>
      <vt:lpstr>Expansión de Taylor para 1/x</vt:lpstr>
      <vt:lpstr>Interpolación y polinomio de Lagrange</vt:lpstr>
      <vt:lpstr>Interpolación y polinomio de Lagrange</vt:lpstr>
      <vt:lpstr>Nésimo polinomio interpolante de Lagrange</vt:lpstr>
      <vt:lpstr>Interpolante de Lagrange</vt:lpstr>
      <vt:lpstr>Interpolante de Lagrange</vt:lpstr>
      <vt:lpstr>Interpolante de Lagrange</vt:lpstr>
      <vt:lpstr>Interpolante de Lagrange</vt:lpstr>
      <vt:lpstr>Aproximación a 1/x con interpolantes de Lagrange</vt:lpstr>
      <vt:lpstr>Presentación de PowerPoint</vt:lpstr>
      <vt:lpstr>Presentación de PowerPoint</vt:lpstr>
      <vt:lpstr>Polinomio Interpolador de Newton Diferencias Divididas Finitas</vt:lpstr>
      <vt:lpstr>Polinomio Interpolador de Newton Diferencias Divididas Finitas</vt:lpstr>
      <vt:lpstr>Presentación de PowerPoint</vt:lpstr>
      <vt:lpstr>Polinomio Interpolador de Newton Diferencias Divididas Finitas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Administrador</dc:creator>
  <cp:lastModifiedBy>Administrador</cp:lastModifiedBy>
  <cp:revision>131</cp:revision>
  <dcterms:created xsi:type="dcterms:W3CDTF">1601-01-01T00:00:00Z</dcterms:created>
  <dcterms:modified xsi:type="dcterms:W3CDTF">2019-07-01T16:13:13Z</dcterms:modified>
</cp:coreProperties>
</file>