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Default Extension="jpg" ContentType="image/jpg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Default Extension="png" ContentType="image/png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</p:sldIdLst>
  <p:sldSz cx="10693400" cy="7569200"/>
  <p:notesSz cx="10693400" cy="75692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/Relationships>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jbrasla@unq.edu.ar" TargetMode="External"/></Relationships>

</file>

<file path=ppt/slides/_rels/slide10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1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

</file>

<file path=ppt/slides/_rels/slide12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

</file>

<file path=ppt/slides/_rels/slide13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/Relationships>

</file>

<file path=ppt/slides/_rels/slide14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15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

</file>

<file path=ppt/slides/_rels/slide16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L@s" TargetMode="External"/><Relationship Id="rId3" Type="http://schemas.openxmlformats.org/officeDocument/2006/relationships/hyperlink" Target="mailto:ingenier@s" TargetMode="External"/></Relationships>

</file>

<file path=ppt/slides/_rels/slide17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18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l@s" TargetMode="External"/><Relationship Id="rId3" Type="http://schemas.openxmlformats.org/officeDocument/2006/relationships/hyperlink" Target="mailto:ingenier@s" TargetMode="External"/></Relationships>

</file>

<file path=ppt/slides/_rels/slide19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2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20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2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

</file>

<file path=ppt/slides/_rels/slide22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jpg"/></Relationships>

</file>

<file path=ppt/slides/_rels/slide23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24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25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/Relationships>

</file>

<file path=ppt/slides/_rels/slide26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27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28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29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jpg"/><Relationship Id="rId3" Type="http://schemas.openxmlformats.org/officeDocument/2006/relationships/image" Target="../media/image10.png"/><Relationship Id="rId4" Type="http://schemas.openxmlformats.org/officeDocument/2006/relationships/image" Target="../media/image11.png"/></Relationships>

</file>

<file path=ppt/slides/_rels/slide3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30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3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32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33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34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4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5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iaci.unq.edu.ar/caut1" TargetMode="External"/><Relationship Id="rId3" Type="http://schemas.openxmlformats.org/officeDocument/2006/relationships/hyperlink" Target="http://csd.newcastle.edu.au/control" TargetMode="External"/></Relationships>

</file>

<file path=ppt/slides/_rels/slide6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7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8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9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2030768" y="1338899"/>
            <a:ext cx="2431221" cy="678268"/>
          </a:xfrm>
          <a:prstGeom prst="rect">
            <a:avLst/>
          </a:prstGeom>
        </p:spPr>
        <p:txBody>
          <a:bodyPr wrap="square" lIns="0" tIns="33909" rIns="0" bIns="0" rtlCol="0">
            <a:noAutofit/>
          </a:bodyPr>
          <a:lstStyle/>
          <a:p>
            <a:pPr marL="12700">
              <a:lnSpc>
                <a:spcPts val="5340"/>
              </a:lnSpc>
            </a:pPr>
            <a:r>
              <a:rPr dirty="0" smtClean="0" sz="5150" spc="-14" b="1">
                <a:latin typeface="Arial"/>
                <a:cs typeface="Arial"/>
              </a:rPr>
              <a:t>Cont</a:t>
            </a:r>
            <a:r>
              <a:rPr dirty="0" smtClean="0" sz="5150" spc="-14" b="1">
                <a:latin typeface="Arial"/>
                <a:cs typeface="Arial"/>
              </a:rPr>
              <a:t>r</a:t>
            </a:r>
            <a:r>
              <a:rPr dirty="0" smtClean="0" sz="5150" spc="-14" b="1">
                <a:latin typeface="Arial"/>
                <a:cs typeface="Arial"/>
              </a:rPr>
              <a:t>ol</a:t>
            </a:r>
            <a:endParaRPr sz="51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20157" y="1338899"/>
            <a:ext cx="3694523" cy="678268"/>
          </a:xfrm>
          <a:prstGeom prst="rect">
            <a:avLst/>
          </a:prstGeom>
        </p:spPr>
        <p:txBody>
          <a:bodyPr wrap="square" lIns="0" tIns="33909" rIns="0" bIns="0" rtlCol="0">
            <a:noAutofit/>
          </a:bodyPr>
          <a:lstStyle/>
          <a:p>
            <a:pPr marL="12700">
              <a:lnSpc>
                <a:spcPts val="5340"/>
              </a:lnSpc>
            </a:pPr>
            <a:r>
              <a:rPr dirty="0" smtClean="0" sz="5150" spc="-15" b="1">
                <a:latin typeface="Arial"/>
                <a:cs typeface="Arial"/>
              </a:rPr>
              <a:t>A</a:t>
            </a:r>
            <a:r>
              <a:rPr dirty="0" smtClean="0" sz="5150" spc="-15" b="1">
                <a:latin typeface="Arial"/>
                <a:cs typeface="Arial"/>
              </a:rPr>
              <a:t>utomático</a:t>
            </a:r>
            <a:endParaRPr sz="51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272847" y="1338899"/>
            <a:ext cx="486325" cy="678268"/>
          </a:xfrm>
          <a:prstGeom prst="rect">
            <a:avLst/>
          </a:prstGeom>
        </p:spPr>
        <p:txBody>
          <a:bodyPr wrap="square" lIns="0" tIns="33909" rIns="0" bIns="0" rtlCol="0">
            <a:noAutofit/>
          </a:bodyPr>
          <a:lstStyle/>
          <a:p>
            <a:pPr marL="12700">
              <a:lnSpc>
                <a:spcPts val="5340"/>
              </a:lnSpc>
            </a:pPr>
            <a:r>
              <a:rPr dirty="0" smtClean="0" sz="5150" b="1">
                <a:latin typeface="Arial"/>
                <a:cs typeface="Arial"/>
              </a:rPr>
              <a:t>1</a:t>
            </a:r>
            <a:endParaRPr sz="51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25126" y="2489920"/>
            <a:ext cx="3688983" cy="745070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8199" marR="5518">
              <a:lnSpc>
                <a:spcPts val="2630"/>
              </a:lnSpc>
            </a:pPr>
            <a:r>
              <a:rPr dirty="0" smtClean="0" sz="2500">
                <a:latin typeface="Arial"/>
                <a:cs typeface="Arial"/>
              </a:rPr>
              <a:t>Pro</a:t>
            </a:r>
            <a:r>
              <a:rPr dirty="0" smtClean="0" sz="2500" spc="-75">
                <a:latin typeface="Arial"/>
                <a:cs typeface="Arial"/>
              </a:rPr>
              <a:t>f</a:t>
            </a:r>
            <a:r>
              <a:rPr dirty="0" smtClean="0" sz="2500" spc="0">
                <a:latin typeface="Arial"/>
                <a:cs typeface="Arial"/>
              </a:rPr>
              <a:t>eso</a:t>
            </a:r>
            <a:r>
              <a:rPr dirty="0" smtClean="0" sz="2500" spc="75">
                <a:latin typeface="Arial"/>
                <a:cs typeface="Arial"/>
              </a:rPr>
              <a:t>r</a:t>
            </a:r>
            <a:r>
              <a:rPr dirty="0" smtClean="0" sz="2500" spc="0">
                <a:latin typeface="Arial"/>
                <a:cs typeface="Arial"/>
              </a:rPr>
              <a:t>:</a:t>
            </a:r>
            <a:r>
              <a:rPr dirty="0" smtClean="0" sz="2500" spc="101">
                <a:latin typeface="Arial"/>
                <a:cs typeface="Arial"/>
              </a:rPr>
              <a:t> </a:t>
            </a:r>
            <a:r>
              <a:rPr dirty="0" smtClean="0" sz="2500" spc="-37">
                <a:latin typeface="Arial"/>
                <a:cs typeface="Arial"/>
              </a:rPr>
              <a:t>J</a:t>
            </a:r>
            <a:r>
              <a:rPr dirty="0" smtClean="0" sz="2500" spc="8">
                <a:latin typeface="Arial"/>
                <a:cs typeface="Arial"/>
              </a:rPr>
              <a:t>ulio</a:t>
            </a:r>
            <a:r>
              <a:rPr dirty="0" smtClean="0" sz="2500" spc="0">
                <a:latin typeface="Arial"/>
                <a:cs typeface="Arial"/>
              </a:rPr>
              <a:t> </a:t>
            </a:r>
            <a:r>
              <a:rPr dirty="0" smtClean="0" sz="2500" spc="15">
                <a:latin typeface="Arial"/>
                <a:cs typeface="Arial"/>
              </a:rPr>
              <a:t>B</a:t>
            </a:r>
            <a:r>
              <a:rPr dirty="0" smtClean="0" sz="2500" spc="-16">
                <a:latin typeface="Arial"/>
                <a:cs typeface="Arial"/>
              </a:rPr>
              <a:t>r</a:t>
            </a:r>
            <a:r>
              <a:rPr dirty="0" smtClean="0" sz="2500" spc="9">
                <a:latin typeface="Arial"/>
                <a:cs typeface="Arial"/>
              </a:rPr>
              <a:t>asl</a:t>
            </a:r>
            <a:r>
              <a:rPr dirty="0" smtClean="0" sz="2500" spc="-36">
                <a:latin typeface="Arial"/>
                <a:cs typeface="Arial"/>
              </a:rPr>
              <a:t>a</a:t>
            </a:r>
            <a:r>
              <a:rPr dirty="0" smtClean="0" sz="2500" spc="11">
                <a:latin typeface="Arial"/>
                <a:cs typeface="Arial"/>
              </a:rPr>
              <a:t>vsky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238"/>
              </a:spcBef>
            </a:pPr>
            <a:r>
              <a:rPr dirty="0" smtClean="0" sz="2500" spc="-75">
                <a:latin typeface="Arial"/>
                <a:cs typeface="Arial"/>
              </a:rPr>
              <a:t>A</a:t>
            </a:r>
            <a:r>
              <a:rPr dirty="0" smtClean="0" sz="2500" spc="0">
                <a:latin typeface="Arial"/>
                <a:cs typeface="Arial"/>
              </a:rPr>
              <a:t>uxilia</a:t>
            </a:r>
            <a:r>
              <a:rPr dirty="0" smtClean="0" sz="2500" spc="75">
                <a:latin typeface="Arial"/>
                <a:cs typeface="Arial"/>
              </a:rPr>
              <a:t>r</a:t>
            </a:r>
            <a:r>
              <a:rPr dirty="0" smtClean="0" sz="2500" spc="0">
                <a:latin typeface="Arial"/>
                <a:cs typeface="Arial"/>
              </a:rPr>
              <a:t>:</a:t>
            </a:r>
            <a:r>
              <a:rPr dirty="0" smtClean="0" sz="2500" spc="88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Virginia</a:t>
            </a:r>
            <a:r>
              <a:rPr dirty="0" smtClean="0" sz="2500" spc="0">
                <a:latin typeface="Arial"/>
                <a:cs typeface="Arial"/>
              </a:rPr>
              <a:t> </a:t>
            </a:r>
            <a:r>
              <a:rPr dirty="0" smtClean="0" sz="2500" spc="14">
                <a:latin typeface="Arial"/>
                <a:cs typeface="Arial"/>
              </a:rPr>
              <a:t>Maz</a:t>
            </a:r>
            <a:r>
              <a:rPr dirty="0" smtClean="0" sz="2500" spc="-22">
                <a:latin typeface="Arial"/>
                <a:cs typeface="Arial"/>
              </a:rPr>
              <a:t>z</a:t>
            </a:r>
            <a:r>
              <a:rPr dirty="0" smtClean="0" sz="2500" spc="12">
                <a:latin typeface="Arial"/>
                <a:cs typeface="Arial"/>
              </a:rPr>
              <a:t>one</a:t>
            </a:r>
            <a:endParaRPr sz="25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08316" y="3627129"/>
            <a:ext cx="2253248" cy="2769476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 marR="40968">
              <a:lnSpc>
                <a:spcPts val="2630"/>
              </a:lnSpc>
            </a:pPr>
            <a:r>
              <a:rPr dirty="0" smtClean="0" sz="2500" spc="12" b="1">
                <a:latin typeface="Arial"/>
                <a:cs typeface="Arial"/>
              </a:rPr>
              <a:t>Código: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ts val="2874"/>
              </a:lnSpc>
              <a:spcBef>
                <a:spcPts val="238"/>
              </a:spcBef>
            </a:pPr>
            <a:r>
              <a:rPr dirty="0" smtClean="0" sz="2500" spc="10" b="1">
                <a:latin typeface="Arial"/>
                <a:cs typeface="Arial"/>
              </a:rPr>
              <a:t>Característica:</a:t>
            </a:r>
            <a:r>
              <a:rPr dirty="0" smtClean="0" sz="2500" spc="5" b="1">
                <a:latin typeface="Arial"/>
                <a:cs typeface="Arial"/>
              </a:rPr>
              <a:t> 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ts val="2874"/>
              </a:lnSpc>
              <a:spcBef>
                <a:spcPts val="379"/>
              </a:spcBef>
            </a:pPr>
            <a:r>
              <a:rPr dirty="0" smtClean="0" sz="2500" spc="11" b="1">
                <a:latin typeface="Arial"/>
                <a:cs typeface="Arial"/>
              </a:rPr>
              <a:t>Clases:</a:t>
            </a:r>
            <a:r>
              <a:rPr dirty="0" smtClean="0" sz="2500" spc="11" b="1">
                <a:latin typeface="Arial"/>
                <a:cs typeface="Arial"/>
              </a:rPr>
              <a:t> 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ts val="2874"/>
              </a:lnSpc>
              <a:spcBef>
                <a:spcPts val="379"/>
              </a:spcBef>
            </a:pPr>
            <a:r>
              <a:rPr dirty="0" smtClean="0" sz="2500" spc="11" b="1">
                <a:latin typeface="Arial"/>
                <a:cs typeface="Arial"/>
              </a:rPr>
              <a:t>Consultas:</a:t>
            </a:r>
            <a:r>
              <a:rPr dirty="0" smtClean="0" sz="2500" spc="11" b="1">
                <a:latin typeface="Arial"/>
                <a:cs typeface="Arial"/>
              </a:rPr>
              <a:t> 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ts val="2874"/>
              </a:lnSpc>
              <a:spcBef>
                <a:spcPts val="379"/>
              </a:spcBef>
            </a:pPr>
            <a:r>
              <a:rPr dirty="0" smtClean="0" sz="2500" spc="11" b="1">
                <a:latin typeface="Arial"/>
                <a:cs typeface="Arial"/>
              </a:rPr>
              <a:t>Email:</a:t>
            </a:r>
            <a:endParaRPr sz="2500">
              <a:latin typeface="Arial"/>
              <a:cs typeface="Arial"/>
            </a:endParaRPr>
          </a:p>
          <a:p>
            <a:pPr marL="12700" marR="40968">
              <a:lnSpc>
                <a:spcPct val="95825"/>
              </a:lnSpc>
              <a:spcBef>
                <a:spcPts val="389"/>
              </a:spcBef>
            </a:pPr>
            <a:r>
              <a:rPr dirty="0" smtClean="0" sz="2500" spc="10" b="1">
                <a:latin typeface="Arial"/>
                <a:cs typeface="Arial"/>
              </a:rPr>
              <a:t>Oficina:</a:t>
            </a:r>
            <a:endParaRPr sz="2500">
              <a:latin typeface="Arial"/>
              <a:cs typeface="Arial"/>
            </a:endParaRPr>
          </a:p>
          <a:p>
            <a:pPr marL="12700" marR="40968">
              <a:lnSpc>
                <a:spcPct val="95825"/>
              </a:lnSpc>
              <a:spcBef>
                <a:spcPts val="370"/>
              </a:spcBef>
            </a:pPr>
            <a:r>
              <a:rPr dirty="0" smtClean="0" sz="2500" spc="-10" b="1">
                <a:latin typeface="Arial"/>
                <a:cs typeface="Arial"/>
              </a:rPr>
              <a:t>T</a:t>
            </a:r>
            <a:r>
              <a:rPr dirty="0" smtClean="0" sz="2500" spc="-10" b="1">
                <a:latin typeface="Arial"/>
                <a:cs typeface="Arial"/>
              </a:rPr>
              <a:t>elé</a:t>
            </a:r>
            <a:r>
              <a:rPr dirty="0" smtClean="0" sz="2500" spc="-10" b="1">
                <a:latin typeface="Arial"/>
                <a:cs typeface="Arial"/>
              </a:rPr>
              <a:t>f</a:t>
            </a:r>
            <a:r>
              <a:rPr dirty="0" smtClean="0" sz="2500" spc="-10" b="1">
                <a:latin typeface="Arial"/>
                <a:cs typeface="Arial"/>
              </a:rPr>
              <a:t>ono:</a:t>
            </a:r>
            <a:endParaRPr sz="25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98811" y="3627129"/>
            <a:ext cx="5049211" cy="2769476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 marR="47219">
              <a:lnSpc>
                <a:spcPts val="2630"/>
              </a:lnSpc>
            </a:pPr>
            <a:r>
              <a:rPr dirty="0" smtClean="0" sz="2500" spc="-9">
                <a:latin typeface="Arial"/>
                <a:cs typeface="Arial"/>
              </a:rPr>
              <a:t>C</a:t>
            </a:r>
            <a:r>
              <a:rPr dirty="0" smtClean="0" sz="2500" spc="-9">
                <a:latin typeface="Arial"/>
                <a:cs typeface="Arial"/>
              </a:rPr>
              <a:t>A</a:t>
            </a:r>
            <a:r>
              <a:rPr dirty="0" smtClean="0" sz="2500" spc="-9">
                <a:latin typeface="Arial"/>
                <a:cs typeface="Arial"/>
              </a:rPr>
              <a:t>UT1</a:t>
            </a:r>
            <a:endParaRPr sz="2500">
              <a:latin typeface="Arial"/>
              <a:cs typeface="Arial"/>
            </a:endParaRPr>
          </a:p>
          <a:p>
            <a:pPr marL="12700" marR="47219">
              <a:lnSpc>
                <a:spcPct val="95825"/>
              </a:lnSpc>
              <a:spcBef>
                <a:spcPts val="238"/>
              </a:spcBef>
            </a:pPr>
            <a:r>
              <a:rPr dirty="0" smtClean="0" sz="2500" spc="11">
                <a:latin typeface="Arial"/>
                <a:cs typeface="Arial"/>
              </a:rPr>
              <a:t>Núcleo</a:t>
            </a:r>
            <a:r>
              <a:rPr dirty="0" smtClean="0" sz="2500" spc="11">
                <a:latin typeface="Arial"/>
                <a:cs typeface="Arial"/>
              </a:rPr>
              <a:t> </a:t>
            </a:r>
            <a:r>
              <a:rPr dirty="0" smtClean="0" sz="2500" spc="11">
                <a:latin typeface="Arial"/>
                <a:cs typeface="Arial"/>
              </a:rPr>
              <a:t>Básico</a:t>
            </a:r>
            <a:endParaRPr sz="2500">
              <a:latin typeface="Arial"/>
              <a:cs typeface="Arial"/>
            </a:endParaRPr>
          </a:p>
          <a:p>
            <a:pPr marL="12700" marR="47219">
              <a:lnSpc>
                <a:spcPct val="95825"/>
              </a:lnSpc>
              <a:spcBef>
                <a:spcPts val="370"/>
              </a:spcBef>
            </a:pPr>
            <a:r>
              <a:rPr dirty="0" smtClean="0" sz="2500" spc="10">
                <a:latin typeface="Arial"/>
                <a:cs typeface="Arial"/>
              </a:rPr>
              <a:t>Lunes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y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Miércoles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de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19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a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22</a:t>
            </a:r>
            <a:endParaRPr sz="2500">
              <a:latin typeface="Arial"/>
              <a:cs typeface="Arial"/>
            </a:endParaRPr>
          </a:p>
          <a:p>
            <a:pPr marL="12700" marR="47219">
              <a:lnSpc>
                <a:spcPct val="95825"/>
              </a:lnSpc>
              <a:spcBef>
                <a:spcPts val="370"/>
              </a:spcBef>
            </a:pPr>
            <a:r>
              <a:rPr dirty="0" smtClean="0" sz="2500" spc="6">
                <a:latin typeface="Arial"/>
                <a:cs typeface="Arial"/>
              </a:rPr>
              <a:t>Ma</a:t>
            </a:r>
            <a:r>
              <a:rPr dirty="0" smtClean="0" sz="2500" spc="6">
                <a:latin typeface="Arial"/>
                <a:cs typeface="Arial"/>
              </a:rPr>
              <a:t>r</a:t>
            </a:r>
            <a:r>
              <a:rPr dirty="0" smtClean="0" sz="2500" spc="6">
                <a:latin typeface="Arial"/>
                <a:cs typeface="Arial"/>
              </a:rPr>
              <a:t>tes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y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J</a:t>
            </a:r>
            <a:r>
              <a:rPr dirty="0" smtClean="0" sz="2500" spc="6">
                <a:latin typeface="Arial"/>
                <a:cs typeface="Arial"/>
              </a:rPr>
              <a:t>u</a:t>
            </a:r>
            <a:r>
              <a:rPr dirty="0" smtClean="0" sz="2500" spc="6">
                <a:latin typeface="Arial"/>
                <a:cs typeface="Arial"/>
              </a:rPr>
              <a:t>e</a:t>
            </a:r>
            <a:r>
              <a:rPr dirty="0" smtClean="0" sz="2500" spc="6">
                <a:latin typeface="Arial"/>
                <a:cs typeface="Arial"/>
              </a:rPr>
              <a:t>v</a:t>
            </a:r>
            <a:r>
              <a:rPr dirty="0" smtClean="0" sz="2500" spc="6">
                <a:latin typeface="Arial"/>
                <a:cs typeface="Arial"/>
              </a:rPr>
              <a:t>es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de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15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a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18</a:t>
            </a:r>
            <a:endParaRPr sz="2500">
              <a:latin typeface="Arial"/>
              <a:cs typeface="Arial"/>
            </a:endParaRPr>
          </a:p>
          <a:p>
            <a:pPr marL="12700" marR="47219">
              <a:lnSpc>
                <a:spcPct val="94401"/>
              </a:lnSpc>
              <a:spcBef>
                <a:spcPts val="629"/>
              </a:spcBef>
            </a:pPr>
            <a:r>
              <a:rPr dirty="0" smtClean="0" sz="2500" spc="13">
                <a:latin typeface="Courier New"/>
                <a:cs typeface="Courier New"/>
                <a:hlinkClick r:id="rId2"/>
              </a:rPr>
              <a:t>jbrasla@unq.edu.ar</a:t>
            </a:r>
            <a:endParaRPr sz="2500">
              <a:latin typeface="Courier New"/>
              <a:cs typeface="Courier New"/>
            </a:endParaRPr>
          </a:p>
          <a:p>
            <a:pPr marL="12700">
              <a:lnSpc>
                <a:spcPct val="95825"/>
              </a:lnSpc>
              <a:spcBef>
                <a:spcPts val="155"/>
              </a:spcBef>
            </a:pPr>
            <a:r>
              <a:rPr dirty="0" smtClean="0" sz="2500" spc="8">
                <a:latin typeface="Arial"/>
                <a:cs typeface="Arial"/>
              </a:rPr>
              <a:t>9.5,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A</a:t>
            </a:r>
            <a:r>
              <a:rPr dirty="0" smtClean="0" sz="2500" spc="8">
                <a:latin typeface="Arial"/>
                <a:cs typeface="Arial"/>
              </a:rPr>
              <a:t>utomatización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y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Control,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UNQ</a:t>
            </a:r>
            <a:endParaRPr sz="2500">
              <a:latin typeface="Arial"/>
              <a:cs typeface="Arial"/>
            </a:endParaRPr>
          </a:p>
          <a:p>
            <a:pPr marL="12700" marR="47219">
              <a:lnSpc>
                <a:spcPct val="95825"/>
              </a:lnSpc>
              <a:spcBef>
                <a:spcPts val="370"/>
              </a:spcBef>
            </a:pPr>
            <a:r>
              <a:rPr dirty="0" smtClean="0" sz="2500" spc="10">
                <a:latin typeface="Arial"/>
                <a:cs typeface="Arial"/>
              </a:rPr>
              <a:t>011.4275.7714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/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7717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(int.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220)</a:t>
            </a:r>
            <a:endParaRPr sz="25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62917" y="5651534"/>
            <a:ext cx="1280487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-50">
                <a:latin typeface="Arial"/>
                <a:cs typeface="Arial"/>
              </a:rPr>
              <a:t>F</a:t>
            </a:r>
            <a:r>
              <a:rPr dirty="0" smtClean="0" sz="2500" spc="-50">
                <a:latin typeface="Arial"/>
                <a:cs typeface="Arial"/>
              </a:rPr>
              <a:t>.</a:t>
            </a:r>
            <a:r>
              <a:rPr dirty="0" smtClean="0" sz="2500" spc="-50">
                <a:latin typeface="Arial"/>
                <a:cs typeface="Arial"/>
              </a:rPr>
              <a:t> </a:t>
            </a:r>
            <a:r>
              <a:rPr dirty="0" smtClean="0" sz="2500" spc="-50">
                <a:latin typeface="Arial"/>
                <a:cs typeface="Arial"/>
              </a:rPr>
              <a:t>V</a:t>
            </a:r>
            <a:r>
              <a:rPr dirty="0" smtClean="0" sz="2500" spc="-50">
                <a:latin typeface="Arial"/>
                <a:cs typeface="Arial"/>
              </a:rPr>
              <a:t>arela</a:t>
            </a:r>
            <a:endParaRPr sz="2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/>
          <p:nvPr/>
        </p:nvSpPr>
        <p:spPr>
          <a:xfrm>
            <a:off x="1069174" y="624738"/>
            <a:ext cx="8553602" cy="0"/>
          </a:xfrm>
          <a:custGeom>
            <a:avLst/>
            <a:gdLst/>
            <a:ahLst/>
            <a:cxnLst/>
            <a:rect l="l" t="t" r="r" b="b"/>
            <a:pathLst>
              <a:path w="8553602" h="0">
                <a:moveTo>
                  <a:pt x="0" y="0"/>
                </a:moveTo>
                <a:lnTo>
                  <a:pt x="8553602" y="0"/>
                </a:lnTo>
              </a:path>
            </a:pathLst>
          </a:custGeom>
          <a:ln w="139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056474" y="432075"/>
            <a:ext cx="1095183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 spc="-9">
                <a:latin typeface="Arial"/>
                <a:cs typeface="Arial"/>
              </a:rPr>
              <a:t>C</a:t>
            </a:r>
            <a:r>
              <a:rPr dirty="0" smtClean="0" sz="1200" spc="-9">
                <a:latin typeface="Arial"/>
                <a:cs typeface="Arial"/>
              </a:rPr>
              <a:t>A</a:t>
            </a:r>
            <a:r>
              <a:rPr dirty="0" smtClean="0" sz="1200" spc="-9">
                <a:latin typeface="Arial"/>
                <a:cs typeface="Arial"/>
              </a:rPr>
              <a:t>UT1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Clase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525660" y="432075"/>
            <a:ext cx="132590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>
                <a:latin typeface="Arial"/>
                <a:cs typeface="Arial"/>
              </a:rPr>
              <a:t>9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56474" y="708681"/>
            <a:ext cx="422671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12">
                <a:latin typeface="Arial"/>
                <a:cs typeface="Arial"/>
              </a:rPr>
              <a:t>La</a:t>
            </a:r>
            <a:endParaRPr sz="25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566757" y="708681"/>
            <a:ext cx="1454883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9">
                <a:latin typeface="Arial"/>
                <a:cs typeface="Arial"/>
              </a:rPr>
              <a:t>ingeniería</a:t>
            </a:r>
            <a:endParaRPr sz="25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109252" y="708681"/>
            <a:ext cx="1527601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66">
                <a:latin typeface="Arial"/>
                <a:cs typeface="Arial"/>
              </a:rPr>
              <a:t>de</a:t>
            </a:r>
            <a:r>
              <a:rPr dirty="0" smtClean="0" sz="2500" spc="66">
                <a:latin typeface="Arial"/>
                <a:cs typeface="Arial"/>
              </a:rPr>
              <a:t> </a:t>
            </a:r>
            <a:r>
              <a:rPr dirty="0" smtClean="0" sz="2500" spc="66">
                <a:latin typeface="Arial"/>
                <a:cs typeface="Arial"/>
              </a:rPr>
              <a:t>control</a:t>
            </a:r>
            <a:endParaRPr sz="25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724465" y="708681"/>
            <a:ext cx="422671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12">
                <a:latin typeface="Arial"/>
                <a:cs typeface="Arial"/>
              </a:rPr>
              <a:t>ha</a:t>
            </a:r>
            <a:endParaRPr sz="25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234432" y="708681"/>
            <a:ext cx="930120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10">
                <a:latin typeface="Arial"/>
                <a:cs typeface="Arial"/>
              </a:rPr>
              <a:t>tenido</a:t>
            </a:r>
            <a:endParaRPr sz="25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252164" y="708681"/>
            <a:ext cx="422671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12">
                <a:latin typeface="Arial"/>
                <a:cs typeface="Arial"/>
              </a:rPr>
              <a:t>un</a:t>
            </a:r>
            <a:endParaRPr sz="25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762447" y="708681"/>
            <a:ext cx="1147643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23">
                <a:latin typeface="Arial"/>
                <a:cs typeface="Arial"/>
              </a:rPr>
              <a:t>eno</a:t>
            </a:r>
            <a:r>
              <a:rPr dirty="0" smtClean="0" sz="2500" spc="23">
                <a:latin typeface="Arial"/>
                <a:cs typeface="Arial"/>
              </a:rPr>
              <a:t>r</a:t>
            </a:r>
            <a:r>
              <a:rPr dirty="0" smtClean="0" sz="2500" spc="23">
                <a:latin typeface="Arial"/>
                <a:cs typeface="Arial"/>
              </a:rPr>
              <a:t>me</a:t>
            </a:r>
            <a:endParaRPr sz="25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997702" y="708681"/>
            <a:ext cx="1174716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11">
                <a:latin typeface="Arial"/>
                <a:cs typeface="Arial"/>
              </a:rPr>
              <a:t>impacto</a:t>
            </a:r>
            <a:endParaRPr sz="25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260029" y="708681"/>
            <a:ext cx="422671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12">
                <a:latin typeface="Arial"/>
                <a:cs typeface="Arial"/>
              </a:rPr>
              <a:t>en</a:t>
            </a:r>
            <a:endParaRPr sz="25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56474" y="1113570"/>
            <a:ext cx="2550999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7">
                <a:latin typeface="Arial"/>
                <a:cs typeface="Arial"/>
              </a:rPr>
              <a:t>n</a:t>
            </a:r>
            <a:r>
              <a:rPr dirty="0" smtClean="0" sz="2500" spc="7">
                <a:latin typeface="Arial"/>
                <a:cs typeface="Arial"/>
              </a:rPr>
              <a:t>uest</a:t>
            </a:r>
            <a:r>
              <a:rPr dirty="0" smtClean="0" sz="2500" spc="7">
                <a:latin typeface="Arial"/>
                <a:cs typeface="Arial"/>
              </a:rPr>
              <a:t>r</a:t>
            </a:r>
            <a:r>
              <a:rPr dirty="0" smtClean="0" sz="2500" spc="7">
                <a:latin typeface="Arial"/>
                <a:cs typeface="Arial"/>
              </a:rPr>
              <a:t>a</a:t>
            </a:r>
            <a:r>
              <a:rPr dirty="0" smtClean="0" sz="2500" spc="7">
                <a:latin typeface="Arial"/>
                <a:cs typeface="Arial"/>
              </a:rPr>
              <a:t> </a:t>
            </a:r>
            <a:r>
              <a:rPr dirty="0" smtClean="0" sz="2500" spc="7">
                <a:latin typeface="Arial"/>
                <a:cs typeface="Arial"/>
              </a:rPr>
              <a:t>sociedad.</a:t>
            </a:r>
            <a:endParaRPr sz="25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56474" y="1746195"/>
            <a:ext cx="4968939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9">
                <a:latin typeface="Arial"/>
                <a:cs typeface="Arial"/>
              </a:rPr>
              <a:t>Åström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cita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a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Wil</a:t>
            </a:r>
            <a:r>
              <a:rPr dirty="0" smtClean="0" sz="2500" spc="9">
                <a:latin typeface="Arial"/>
                <a:cs typeface="Arial"/>
              </a:rPr>
              <a:t>b</a:t>
            </a:r>
            <a:r>
              <a:rPr dirty="0" smtClean="0" sz="2500" spc="9">
                <a:latin typeface="Arial"/>
                <a:cs typeface="Arial"/>
              </a:rPr>
              <a:t>ur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W</a:t>
            </a:r>
            <a:r>
              <a:rPr dirty="0" smtClean="0" sz="2500" spc="9">
                <a:latin typeface="Arial"/>
                <a:cs typeface="Arial"/>
              </a:rPr>
              <a:t>r</a:t>
            </a:r>
            <a:r>
              <a:rPr dirty="0" smtClean="0" sz="2500" spc="9">
                <a:latin typeface="Arial"/>
                <a:cs typeface="Arial"/>
              </a:rPr>
              <a:t>ight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(1901):</a:t>
            </a:r>
            <a:endParaRPr sz="25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56474" y="2378820"/>
            <a:ext cx="8133671" cy="1554835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427632" marR="982222" algn="ctr">
              <a:lnSpc>
                <a:spcPts val="2630"/>
              </a:lnSpc>
            </a:pPr>
            <a:r>
              <a:rPr dirty="0" smtClean="0" sz="2500" spc="11" i="1">
                <a:latin typeface="Arial"/>
                <a:cs typeface="Arial"/>
              </a:rPr>
              <a:t>«</a:t>
            </a:r>
            <a:r>
              <a:rPr dirty="0" smtClean="0" sz="2500" spc="11" i="1">
                <a:latin typeface="Arial"/>
                <a:cs typeface="Arial"/>
              </a:rPr>
              <a:t> </a:t>
            </a:r>
            <a:r>
              <a:rPr dirty="0" smtClean="0" sz="2500" spc="11" i="1">
                <a:latin typeface="Arial"/>
                <a:cs typeface="Arial"/>
              </a:rPr>
              <a:t>Sabemos</a:t>
            </a:r>
            <a:r>
              <a:rPr dirty="0" smtClean="0" sz="2500" spc="11" i="1">
                <a:latin typeface="Arial"/>
                <a:cs typeface="Arial"/>
              </a:rPr>
              <a:t> </a:t>
            </a:r>
            <a:r>
              <a:rPr dirty="0" smtClean="0" sz="2500" spc="11" i="1">
                <a:latin typeface="Arial"/>
                <a:cs typeface="Arial"/>
              </a:rPr>
              <a:t>como</a:t>
            </a:r>
            <a:r>
              <a:rPr dirty="0" smtClean="0" sz="2500" spc="11" i="1">
                <a:latin typeface="Arial"/>
                <a:cs typeface="Arial"/>
              </a:rPr>
              <a:t> </a:t>
            </a:r>
            <a:r>
              <a:rPr dirty="0" smtClean="0" sz="2500" spc="11" i="1">
                <a:latin typeface="Arial"/>
                <a:cs typeface="Arial"/>
              </a:rPr>
              <a:t>const</a:t>
            </a:r>
            <a:r>
              <a:rPr dirty="0" smtClean="0" sz="2500" spc="11" i="1">
                <a:latin typeface="Arial"/>
                <a:cs typeface="Arial"/>
              </a:rPr>
              <a:t>r</a:t>
            </a:r>
            <a:r>
              <a:rPr dirty="0" smtClean="0" sz="2500" spc="11" i="1">
                <a:latin typeface="Arial"/>
                <a:cs typeface="Arial"/>
              </a:rPr>
              <a:t>uir</a:t>
            </a:r>
            <a:r>
              <a:rPr dirty="0" smtClean="0" sz="2500" spc="11" i="1">
                <a:latin typeface="Arial"/>
                <a:cs typeface="Arial"/>
              </a:rPr>
              <a:t> </a:t>
            </a:r>
            <a:r>
              <a:rPr dirty="0" smtClean="0" sz="2500" spc="11" i="1">
                <a:latin typeface="Arial"/>
                <a:cs typeface="Arial"/>
              </a:rPr>
              <a:t>aeroplano</a:t>
            </a:r>
            <a:r>
              <a:rPr dirty="0" smtClean="0" sz="2500" spc="11" i="1">
                <a:latin typeface="Arial"/>
                <a:cs typeface="Arial"/>
              </a:rPr>
              <a:t>s</a:t>
            </a:r>
            <a:r>
              <a:rPr dirty="0" smtClean="0" sz="2500" spc="11" i="1">
                <a:latin typeface="Arial"/>
                <a:cs typeface="Arial"/>
              </a:rPr>
              <a:t>.»</a:t>
            </a:r>
            <a:endParaRPr sz="2500">
              <a:latin typeface="Arial"/>
              <a:cs typeface="Arial"/>
            </a:endParaRPr>
          </a:p>
          <a:p>
            <a:pPr marL="1681505" marR="1236113" algn="ctr">
              <a:lnSpc>
                <a:spcPct val="95825"/>
              </a:lnSpc>
              <a:spcBef>
                <a:spcPts val="238"/>
              </a:spcBef>
            </a:pPr>
            <a:r>
              <a:rPr dirty="0" smtClean="0" sz="2500" spc="11" i="1">
                <a:latin typeface="Arial"/>
                <a:cs typeface="Arial"/>
              </a:rPr>
              <a:t>«Sabemos</a:t>
            </a:r>
            <a:r>
              <a:rPr dirty="0" smtClean="0" sz="2500" spc="11" i="1">
                <a:latin typeface="Arial"/>
                <a:cs typeface="Arial"/>
              </a:rPr>
              <a:t> </a:t>
            </a:r>
            <a:r>
              <a:rPr dirty="0" smtClean="0" sz="2500" spc="11" i="1">
                <a:latin typeface="Arial"/>
                <a:cs typeface="Arial"/>
              </a:rPr>
              <a:t>como</a:t>
            </a:r>
            <a:r>
              <a:rPr dirty="0" smtClean="0" sz="2500" spc="11" i="1">
                <a:latin typeface="Arial"/>
                <a:cs typeface="Arial"/>
              </a:rPr>
              <a:t> </a:t>
            </a:r>
            <a:r>
              <a:rPr dirty="0" smtClean="0" sz="2500" spc="11" i="1">
                <a:latin typeface="Arial"/>
                <a:cs typeface="Arial"/>
              </a:rPr>
              <a:t>const</a:t>
            </a:r>
            <a:r>
              <a:rPr dirty="0" smtClean="0" sz="2500" spc="11" i="1">
                <a:latin typeface="Arial"/>
                <a:cs typeface="Arial"/>
              </a:rPr>
              <a:t>r</a:t>
            </a:r>
            <a:r>
              <a:rPr dirty="0" smtClean="0" sz="2500" spc="11" i="1">
                <a:latin typeface="Arial"/>
                <a:cs typeface="Arial"/>
              </a:rPr>
              <a:t>uir</a:t>
            </a:r>
            <a:r>
              <a:rPr dirty="0" smtClean="0" sz="2500" spc="11" i="1">
                <a:latin typeface="Arial"/>
                <a:cs typeface="Arial"/>
              </a:rPr>
              <a:t> </a:t>
            </a:r>
            <a:r>
              <a:rPr dirty="0" smtClean="0" sz="2500" spc="11" i="1">
                <a:latin typeface="Arial"/>
                <a:cs typeface="Arial"/>
              </a:rPr>
              <a:t>motore</a:t>
            </a:r>
            <a:r>
              <a:rPr dirty="0" smtClean="0" sz="2500" spc="11" i="1">
                <a:latin typeface="Arial"/>
                <a:cs typeface="Arial"/>
              </a:rPr>
              <a:t>s</a:t>
            </a:r>
            <a:r>
              <a:rPr dirty="0" smtClean="0" sz="2500" spc="11" i="1">
                <a:latin typeface="Arial"/>
                <a:cs typeface="Arial"/>
              </a:rPr>
              <a:t>.»</a:t>
            </a:r>
            <a:endParaRPr sz="2500">
              <a:latin typeface="Arial"/>
              <a:cs typeface="Arial"/>
            </a:endParaRPr>
          </a:p>
          <a:p>
            <a:pPr marL="1770545" indent="-1757845">
              <a:lnSpc>
                <a:spcPts val="3190"/>
              </a:lnSpc>
              <a:spcBef>
                <a:spcPts val="274"/>
              </a:spcBef>
            </a:pPr>
            <a:r>
              <a:rPr dirty="0" smtClean="0" sz="2500" spc="5" i="1">
                <a:latin typeface="Arial"/>
                <a:cs typeface="Arial"/>
              </a:rPr>
              <a:t>«</a:t>
            </a:r>
            <a:r>
              <a:rPr dirty="0" smtClean="0" sz="2500" spc="5" i="1">
                <a:latin typeface="Arial"/>
                <a:cs typeface="Arial"/>
              </a:rPr>
              <a:t> </a:t>
            </a:r>
            <a:r>
              <a:rPr dirty="0" smtClean="0" sz="2500" spc="5" i="1">
                <a:latin typeface="Arial"/>
                <a:cs typeface="Arial"/>
              </a:rPr>
              <a:t>El</a:t>
            </a:r>
            <a:r>
              <a:rPr dirty="0" smtClean="0" sz="2500" spc="5" i="1">
                <a:latin typeface="Arial"/>
                <a:cs typeface="Arial"/>
              </a:rPr>
              <a:t> </a:t>
            </a:r>
            <a:r>
              <a:rPr dirty="0" smtClean="0" sz="2500" spc="5" i="1">
                <a:latin typeface="Arial"/>
                <a:cs typeface="Arial"/>
              </a:rPr>
              <a:t>no</a:t>
            </a:r>
            <a:r>
              <a:rPr dirty="0" smtClean="0" sz="2500" spc="5" i="1">
                <a:latin typeface="Arial"/>
                <a:cs typeface="Arial"/>
              </a:rPr>
              <a:t> </a:t>
            </a:r>
            <a:r>
              <a:rPr dirty="0" smtClean="0" sz="2500" spc="5" i="1">
                <a:latin typeface="Arial"/>
                <a:cs typeface="Arial"/>
              </a:rPr>
              <a:t>saber</a:t>
            </a:r>
            <a:r>
              <a:rPr dirty="0" smtClean="0" sz="2500" spc="5" i="1">
                <a:latin typeface="Arial"/>
                <a:cs typeface="Arial"/>
              </a:rPr>
              <a:t> </a:t>
            </a:r>
            <a:r>
              <a:rPr dirty="0" smtClean="0" sz="2500" spc="5" i="1">
                <a:latin typeface="Arial"/>
                <a:cs typeface="Arial"/>
              </a:rPr>
              <a:t>cómo</a:t>
            </a:r>
            <a:r>
              <a:rPr dirty="0" smtClean="0" sz="2500" spc="5" i="1">
                <a:latin typeface="Arial"/>
                <a:cs typeface="Arial"/>
              </a:rPr>
              <a:t> </a:t>
            </a:r>
            <a:r>
              <a:rPr dirty="0" smtClean="0" sz="2500" spc="5" b="1" i="1">
                <a:latin typeface="Arial"/>
                <a:cs typeface="Arial"/>
              </a:rPr>
              <a:t>equilibrar</a:t>
            </a:r>
            <a:r>
              <a:rPr dirty="0" smtClean="0" sz="2500" spc="5" b="1" i="1">
                <a:latin typeface="Arial"/>
                <a:cs typeface="Arial"/>
              </a:rPr>
              <a:t> </a:t>
            </a:r>
            <a:r>
              <a:rPr dirty="0" smtClean="0" sz="2500" spc="5" i="1">
                <a:latin typeface="Arial"/>
                <a:cs typeface="Arial"/>
              </a:rPr>
              <a:t>y</a:t>
            </a:r>
            <a:r>
              <a:rPr dirty="0" smtClean="0" sz="2500" spc="5" i="1">
                <a:latin typeface="Arial"/>
                <a:cs typeface="Arial"/>
              </a:rPr>
              <a:t> </a:t>
            </a:r>
            <a:r>
              <a:rPr dirty="0" smtClean="0" sz="2500" spc="5" b="1" i="1">
                <a:latin typeface="Arial"/>
                <a:cs typeface="Arial"/>
              </a:rPr>
              <a:t>maniobrar</a:t>
            </a:r>
            <a:r>
              <a:rPr dirty="0" smtClean="0" sz="2500" spc="5" b="1" i="1">
                <a:latin typeface="Arial"/>
                <a:cs typeface="Arial"/>
              </a:rPr>
              <a:t> </a:t>
            </a:r>
            <a:r>
              <a:rPr dirty="0" smtClean="0" sz="2500" spc="5" i="1">
                <a:latin typeface="Arial"/>
                <a:cs typeface="Arial"/>
              </a:rPr>
              <a:t>aún</a:t>
            </a:r>
            <a:r>
              <a:rPr dirty="0" smtClean="0" sz="2500" spc="5" i="1">
                <a:latin typeface="Arial"/>
                <a:cs typeface="Arial"/>
              </a:rPr>
              <a:t> </a:t>
            </a:r>
            <a:r>
              <a:rPr dirty="0" smtClean="0" sz="2500" spc="5" i="1">
                <a:latin typeface="Arial"/>
                <a:cs typeface="Arial"/>
              </a:rPr>
              <a:t>desafía</a:t>
            </a:r>
            <a:r>
              <a:rPr dirty="0" smtClean="0" sz="2500" spc="5" i="1">
                <a:latin typeface="Arial"/>
                <a:cs typeface="Arial"/>
              </a:rPr>
              <a:t> </a:t>
            </a:r>
            <a:r>
              <a:rPr dirty="0" smtClean="0" sz="2500" spc="5" i="1">
                <a:latin typeface="Arial"/>
                <a:cs typeface="Arial"/>
              </a:rPr>
              <a:t>a</a:t>
            </a:r>
            <a:r>
              <a:rPr dirty="0" smtClean="0" sz="2500" spc="5" i="1">
                <a:latin typeface="Arial"/>
                <a:cs typeface="Arial"/>
              </a:rPr>
              <a:t> </a:t>
            </a:r>
            <a:r>
              <a:rPr dirty="0" smtClean="0" sz="2500" spc="5" i="1">
                <a:latin typeface="Arial"/>
                <a:cs typeface="Arial"/>
              </a:rPr>
              <a:t>estudiantes</a:t>
            </a:r>
            <a:r>
              <a:rPr dirty="0" smtClean="0" sz="2500" spc="5" i="1">
                <a:latin typeface="Arial"/>
                <a:cs typeface="Arial"/>
              </a:rPr>
              <a:t> </a:t>
            </a:r>
            <a:r>
              <a:rPr dirty="0" smtClean="0" sz="2500" spc="5" i="1">
                <a:latin typeface="Arial"/>
                <a:cs typeface="Arial"/>
              </a:rPr>
              <a:t>del</a:t>
            </a:r>
            <a:r>
              <a:rPr dirty="0" smtClean="0" sz="2500" spc="5" i="1">
                <a:latin typeface="Arial"/>
                <a:cs typeface="Arial"/>
              </a:rPr>
              <a:t> </a:t>
            </a:r>
            <a:r>
              <a:rPr dirty="0" smtClean="0" sz="2500" spc="5" i="1">
                <a:latin typeface="Arial"/>
                <a:cs typeface="Arial"/>
              </a:rPr>
              <a:t>pro</a:t>
            </a:r>
            <a:r>
              <a:rPr dirty="0" smtClean="0" sz="2500" spc="5" i="1">
                <a:latin typeface="Arial"/>
                <a:cs typeface="Arial"/>
              </a:rPr>
              <a:t>b</a:t>
            </a:r>
            <a:r>
              <a:rPr dirty="0" smtClean="0" sz="2500" spc="5" i="1">
                <a:latin typeface="Arial"/>
                <a:cs typeface="Arial"/>
              </a:rPr>
              <a:t>lema</a:t>
            </a:r>
            <a:r>
              <a:rPr dirty="0" smtClean="0" sz="2500" spc="5" i="1">
                <a:latin typeface="Arial"/>
                <a:cs typeface="Arial"/>
              </a:rPr>
              <a:t> </a:t>
            </a:r>
            <a:r>
              <a:rPr dirty="0" smtClean="0" sz="2500" spc="5" i="1">
                <a:latin typeface="Arial"/>
                <a:cs typeface="Arial"/>
              </a:rPr>
              <a:t>de</a:t>
            </a:r>
            <a:r>
              <a:rPr dirty="0" smtClean="0" sz="2500" spc="5" i="1">
                <a:latin typeface="Arial"/>
                <a:cs typeface="Arial"/>
              </a:rPr>
              <a:t> </a:t>
            </a:r>
            <a:r>
              <a:rPr dirty="0" smtClean="0" sz="2500" spc="5" i="1">
                <a:latin typeface="Arial"/>
                <a:cs typeface="Arial"/>
              </a:rPr>
              <a:t>vuel</a:t>
            </a:r>
            <a:r>
              <a:rPr dirty="0" smtClean="0" sz="2500" spc="5" i="1">
                <a:latin typeface="Arial"/>
                <a:cs typeface="Arial"/>
              </a:rPr>
              <a:t>o</a:t>
            </a:r>
            <a:r>
              <a:rPr dirty="0" smtClean="0" sz="2500" spc="5" i="1">
                <a:latin typeface="Arial"/>
                <a:cs typeface="Arial"/>
              </a:rPr>
              <a:t>.»</a:t>
            </a:r>
            <a:endParaRPr sz="25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07827" y="3188572"/>
            <a:ext cx="474927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9" i="1">
                <a:latin typeface="Arial"/>
                <a:cs typeface="Arial"/>
              </a:rPr>
              <a:t>los</a:t>
            </a:r>
            <a:endParaRPr sz="25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14247" y="4226086"/>
            <a:ext cx="8287192" cy="1149946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algn="ctr">
              <a:lnSpc>
                <a:spcPts val="2630"/>
              </a:lnSpc>
            </a:pPr>
            <a:r>
              <a:rPr dirty="0" smtClean="0" sz="2500" spc="9" i="1">
                <a:latin typeface="Arial"/>
                <a:cs typeface="Arial"/>
              </a:rPr>
              <a:t>«Cuando</a:t>
            </a:r>
            <a:r>
              <a:rPr dirty="0" smtClean="0" sz="2500" spc="9" i="1">
                <a:latin typeface="Arial"/>
                <a:cs typeface="Arial"/>
              </a:rPr>
              <a:t> </a:t>
            </a:r>
            <a:r>
              <a:rPr dirty="0" smtClean="0" sz="2500" spc="9" i="1">
                <a:latin typeface="Arial"/>
                <a:cs typeface="Arial"/>
              </a:rPr>
              <a:t>esta</a:t>
            </a:r>
            <a:r>
              <a:rPr dirty="0" smtClean="0" sz="2500" spc="9" i="1">
                <a:latin typeface="Arial"/>
                <a:cs typeface="Arial"/>
              </a:rPr>
              <a:t> </a:t>
            </a:r>
            <a:r>
              <a:rPr dirty="0" smtClean="0" sz="2500" spc="9" i="1">
                <a:latin typeface="Arial"/>
                <a:cs typeface="Arial"/>
              </a:rPr>
              <a:t>única</a:t>
            </a:r>
            <a:r>
              <a:rPr dirty="0" smtClean="0" sz="2500" spc="9" i="1">
                <a:latin typeface="Arial"/>
                <a:cs typeface="Arial"/>
              </a:rPr>
              <a:t> </a:t>
            </a:r>
            <a:r>
              <a:rPr dirty="0" smtClean="0" sz="2500" spc="9" i="1">
                <a:latin typeface="Arial"/>
                <a:cs typeface="Arial"/>
              </a:rPr>
              <a:t>dificultad</a:t>
            </a:r>
            <a:r>
              <a:rPr dirty="0" smtClean="0" sz="2500" spc="9" i="1">
                <a:latin typeface="Arial"/>
                <a:cs typeface="Arial"/>
              </a:rPr>
              <a:t> </a:t>
            </a:r>
            <a:r>
              <a:rPr dirty="0" smtClean="0" sz="2500" spc="9" i="1">
                <a:latin typeface="Arial"/>
                <a:cs typeface="Arial"/>
              </a:rPr>
              <a:t>sea</a:t>
            </a:r>
            <a:r>
              <a:rPr dirty="0" smtClean="0" sz="2500" spc="9" i="1">
                <a:latin typeface="Arial"/>
                <a:cs typeface="Arial"/>
              </a:rPr>
              <a:t> </a:t>
            </a:r>
            <a:r>
              <a:rPr dirty="0" smtClean="0" sz="2500" spc="9" i="1">
                <a:latin typeface="Arial"/>
                <a:cs typeface="Arial"/>
              </a:rPr>
              <a:t>resuelta,</a:t>
            </a:r>
            <a:r>
              <a:rPr dirty="0" smtClean="0" sz="2500" spc="9" i="1">
                <a:latin typeface="Arial"/>
                <a:cs typeface="Arial"/>
              </a:rPr>
              <a:t> </a:t>
            </a:r>
            <a:r>
              <a:rPr dirty="0" smtClean="0" sz="2500" spc="9" i="1">
                <a:latin typeface="Arial"/>
                <a:cs typeface="Arial"/>
              </a:rPr>
              <a:t>la</a:t>
            </a:r>
            <a:r>
              <a:rPr dirty="0" smtClean="0" sz="2500" spc="9" i="1">
                <a:latin typeface="Arial"/>
                <a:cs typeface="Arial"/>
              </a:rPr>
              <a:t> </a:t>
            </a:r>
            <a:r>
              <a:rPr dirty="0" smtClean="0" sz="2500" spc="9" i="1">
                <a:latin typeface="Arial"/>
                <a:cs typeface="Arial"/>
              </a:rPr>
              <a:t>e</a:t>
            </a:r>
            <a:r>
              <a:rPr dirty="0" smtClean="0" sz="2500" spc="9" i="1">
                <a:latin typeface="Arial"/>
                <a:cs typeface="Arial"/>
              </a:rPr>
              <a:t>r</a:t>
            </a:r>
            <a:r>
              <a:rPr dirty="0" smtClean="0" sz="2500" spc="9" i="1">
                <a:latin typeface="Arial"/>
                <a:cs typeface="Arial"/>
              </a:rPr>
              <a:t>a</a:t>
            </a:r>
            <a:r>
              <a:rPr dirty="0" smtClean="0" sz="2500" spc="9" i="1">
                <a:latin typeface="Arial"/>
                <a:cs typeface="Arial"/>
              </a:rPr>
              <a:t> </a:t>
            </a:r>
            <a:r>
              <a:rPr dirty="0" smtClean="0" sz="2500" spc="9" i="1">
                <a:latin typeface="Arial"/>
                <a:cs typeface="Arial"/>
              </a:rPr>
              <a:t>del</a:t>
            </a:r>
            <a:r>
              <a:rPr dirty="0" smtClean="0" sz="2500" spc="9" i="1">
                <a:latin typeface="Arial"/>
                <a:cs typeface="Arial"/>
              </a:rPr>
              <a:t> </a:t>
            </a:r>
            <a:r>
              <a:rPr dirty="0" smtClean="0" sz="2500" spc="9" i="1">
                <a:latin typeface="Arial"/>
                <a:cs typeface="Arial"/>
              </a:rPr>
              <a:t>vuelo</a:t>
            </a:r>
            <a:endParaRPr sz="2500">
              <a:latin typeface="Arial"/>
              <a:cs typeface="Arial"/>
            </a:endParaRPr>
          </a:p>
          <a:p>
            <a:pPr marR="14981" indent="0" algn="ctr">
              <a:lnSpc>
                <a:spcPts val="3190"/>
              </a:lnSpc>
              <a:spcBef>
                <a:spcPts val="142"/>
              </a:spcBef>
            </a:pPr>
            <a:r>
              <a:rPr dirty="0" smtClean="0" sz="2500" spc="10" i="1">
                <a:latin typeface="Arial"/>
                <a:cs typeface="Arial"/>
              </a:rPr>
              <a:t>habrá</a:t>
            </a:r>
            <a:r>
              <a:rPr dirty="0" smtClean="0" sz="2500" spc="10" i="1">
                <a:latin typeface="Arial"/>
                <a:cs typeface="Arial"/>
              </a:rPr>
              <a:t> </a:t>
            </a:r>
            <a:r>
              <a:rPr dirty="0" smtClean="0" sz="2500" spc="10" i="1">
                <a:latin typeface="Arial"/>
                <a:cs typeface="Arial"/>
              </a:rPr>
              <a:t>ar</a:t>
            </a:r>
            <a:r>
              <a:rPr dirty="0" smtClean="0" sz="2500" spc="10" i="1">
                <a:latin typeface="Arial"/>
                <a:cs typeface="Arial"/>
              </a:rPr>
              <a:t>r</a:t>
            </a:r>
            <a:r>
              <a:rPr dirty="0" smtClean="0" sz="2500" spc="10" i="1">
                <a:latin typeface="Arial"/>
                <a:cs typeface="Arial"/>
              </a:rPr>
              <a:t>ibad</a:t>
            </a:r>
            <a:r>
              <a:rPr dirty="0" smtClean="0" sz="2500" spc="10" i="1">
                <a:latin typeface="Arial"/>
                <a:cs typeface="Arial"/>
              </a:rPr>
              <a:t>o</a:t>
            </a:r>
            <a:r>
              <a:rPr dirty="0" smtClean="0" sz="2500" spc="10" i="1">
                <a:latin typeface="Arial"/>
                <a:cs typeface="Arial"/>
              </a:rPr>
              <a:t>,</a:t>
            </a:r>
            <a:r>
              <a:rPr dirty="0" smtClean="0" sz="2500" spc="10" i="1">
                <a:latin typeface="Arial"/>
                <a:cs typeface="Arial"/>
              </a:rPr>
              <a:t> </a:t>
            </a:r>
            <a:r>
              <a:rPr dirty="0" smtClean="0" sz="2500" spc="10" i="1">
                <a:latin typeface="Arial"/>
                <a:cs typeface="Arial"/>
              </a:rPr>
              <a:t>y</a:t>
            </a:r>
            <a:r>
              <a:rPr dirty="0" smtClean="0" sz="2500" spc="10" i="1">
                <a:latin typeface="Arial"/>
                <a:cs typeface="Arial"/>
              </a:rPr>
              <a:t>a</a:t>
            </a:r>
            <a:r>
              <a:rPr dirty="0" smtClean="0" sz="2500" spc="10" i="1">
                <a:latin typeface="Arial"/>
                <a:cs typeface="Arial"/>
              </a:rPr>
              <a:t> </a:t>
            </a:r>
            <a:r>
              <a:rPr dirty="0" smtClean="0" sz="2500" spc="10" i="1">
                <a:latin typeface="Arial"/>
                <a:cs typeface="Arial"/>
              </a:rPr>
              <a:t>que</a:t>
            </a:r>
            <a:r>
              <a:rPr dirty="0" smtClean="0" sz="2500" spc="10" i="1">
                <a:latin typeface="Arial"/>
                <a:cs typeface="Arial"/>
              </a:rPr>
              <a:t> </a:t>
            </a:r>
            <a:r>
              <a:rPr dirty="0" smtClean="0" sz="2500" spc="10" i="1">
                <a:latin typeface="Arial"/>
                <a:cs typeface="Arial"/>
              </a:rPr>
              <a:t>todas</a:t>
            </a:r>
            <a:r>
              <a:rPr dirty="0" smtClean="0" sz="2500" spc="10" i="1">
                <a:latin typeface="Arial"/>
                <a:cs typeface="Arial"/>
              </a:rPr>
              <a:t> </a:t>
            </a:r>
            <a:r>
              <a:rPr dirty="0" smtClean="0" sz="2500" spc="10" i="1">
                <a:latin typeface="Arial"/>
                <a:cs typeface="Arial"/>
              </a:rPr>
              <a:t>las</a:t>
            </a:r>
            <a:r>
              <a:rPr dirty="0" smtClean="0" sz="2500" spc="10" i="1">
                <a:latin typeface="Arial"/>
                <a:cs typeface="Arial"/>
              </a:rPr>
              <a:t> </a:t>
            </a:r>
            <a:r>
              <a:rPr dirty="0" smtClean="0" sz="2500" spc="10" i="1">
                <a:latin typeface="Arial"/>
                <a:cs typeface="Arial"/>
              </a:rPr>
              <a:t>demás</a:t>
            </a:r>
            <a:r>
              <a:rPr dirty="0" smtClean="0" sz="2500" spc="10" i="1">
                <a:latin typeface="Arial"/>
                <a:cs typeface="Arial"/>
              </a:rPr>
              <a:t> </a:t>
            </a:r>
            <a:r>
              <a:rPr dirty="0" smtClean="0" sz="2500" spc="10" i="1">
                <a:latin typeface="Arial"/>
                <a:cs typeface="Arial"/>
              </a:rPr>
              <a:t>dificultades</a:t>
            </a:r>
            <a:r>
              <a:rPr dirty="0" smtClean="0" sz="2500" spc="10" i="1">
                <a:latin typeface="Arial"/>
                <a:cs typeface="Arial"/>
              </a:rPr>
              <a:t> </a:t>
            </a:r>
            <a:r>
              <a:rPr dirty="0" smtClean="0" sz="2500" spc="10" i="1">
                <a:latin typeface="Arial"/>
                <a:cs typeface="Arial"/>
              </a:rPr>
              <a:t>son</a:t>
            </a:r>
            <a:r>
              <a:rPr dirty="0" smtClean="0" sz="2500" spc="10" i="1">
                <a:latin typeface="Arial"/>
                <a:cs typeface="Arial"/>
              </a:rPr>
              <a:t> </a:t>
            </a:r>
            <a:r>
              <a:rPr dirty="0" smtClean="0" sz="2500" spc="10" i="1">
                <a:latin typeface="Arial"/>
                <a:cs typeface="Arial"/>
              </a:rPr>
              <a:t>de</a:t>
            </a:r>
            <a:r>
              <a:rPr dirty="0" smtClean="0" sz="2500" spc="10" i="1">
                <a:latin typeface="Arial"/>
                <a:cs typeface="Arial"/>
              </a:rPr>
              <a:t> </a:t>
            </a:r>
            <a:r>
              <a:rPr dirty="0" smtClean="0" sz="2500" spc="10" i="1">
                <a:latin typeface="Arial"/>
                <a:cs typeface="Arial"/>
              </a:rPr>
              <a:t>menor</a:t>
            </a:r>
            <a:r>
              <a:rPr dirty="0" smtClean="0" sz="2500" spc="10" i="1">
                <a:latin typeface="Arial"/>
                <a:cs typeface="Arial"/>
              </a:rPr>
              <a:t> </a:t>
            </a:r>
            <a:r>
              <a:rPr dirty="0" smtClean="0" sz="2500" spc="10" i="1">
                <a:latin typeface="Arial"/>
                <a:cs typeface="Arial"/>
              </a:rPr>
              <a:t>impo</a:t>
            </a:r>
            <a:r>
              <a:rPr dirty="0" smtClean="0" sz="2500" spc="10" i="1">
                <a:latin typeface="Arial"/>
                <a:cs typeface="Arial"/>
              </a:rPr>
              <a:t>r</a:t>
            </a:r>
            <a:r>
              <a:rPr dirty="0" smtClean="0" sz="2500" spc="10" i="1">
                <a:latin typeface="Arial"/>
                <a:cs typeface="Arial"/>
              </a:rPr>
              <a:t>tancia.»</a:t>
            </a:r>
            <a:endParaRPr sz="25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69174" y="485038"/>
            <a:ext cx="855360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1069174" y="624738"/>
            <a:ext cx="8553602" cy="0"/>
          </a:xfrm>
          <a:custGeom>
            <a:avLst/>
            <a:gdLst/>
            <a:ahLst/>
            <a:cxnLst/>
            <a:rect l="l" t="t" r="r" b="b"/>
            <a:pathLst>
              <a:path w="8553602" h="0">
                <a:moveTo>
                  <a:pt x="0" y="0"/>
                </a:moveTo>
                <a:lnTo>
                  <a:pt x="8553602" y="0"/>
                </a:lnTo>
              </a:path>
            </a:pathLst>
          </a:custGeom>
          <a:ln w="139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320338" y="744931"/>
            <a:ext cx="4051287" cy="31241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056474" y="432075"/>
            <a:ext cx="1095183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 spc="-9">
                <a:latin typeface="Arial"/>
                <a:cs typeface="Arial"/>
              </a:rPr>
              <a:t>C</a:t>
            </a:r>
            <a:r>
              <a:rPr dirty="0" smtClean="0" sz="1200" spc="-9">
                <a:latin typeface="Arial"/>
                <a:cs typeface="Arial"/>
              </a:rPr>
              <a:t>A</a:t>
            </a:r>
            <a:r>
              <a:rPr dirty="0" smtClean="0" sz="1200" spc="-9">
                <a:latin typeface="Arial"/>
                <a:cs typeface="Arial"/>
              </a:rPr>
              <a:t>UT1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Clase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441243" y="432075"/>
            <a:ext cx="217007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>
                <a:latin typeface="Arial"/>
                <a:cs typeface="Arial"/>
              </a:rPr>
              <a:t>10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56474" y="4259271"/>
            <a:ext cx="2190559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>
                <a:latin typeface="Arial"/>
                <a:cs typeface="Arial"/>
              </a:rPr>
              <a:t>¡Los</a:t>
            </a:r>
            <a:r>
              <a:rPr dirty="0" smtClean="0" sz="2500" spc="128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he</a:t>
            </a:r>
            <a:r>
              <a:rPr dirty="0" smtClean="0" sz="2500" spc="68">
                <a:latin typeface="Arial"/>
                <a:cs typeface="Arial"/>
              </a:rPr>
              <a:t>r</a:t>
            </a:r>
            <a:r>
              <a:rPr dirty="0" smtClean="0" sz="2500" spc="14">
                <a:latin typeface="Arial"/>
                <a:cs typeface="Arial"/>
              </a:rPr>
              <a:t>manos</a:t>
            </a:r>
            <a:endParaRPr sz="25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72316" y="4259271"/>
            <a:ext cx="6410390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>
                <a:latin typeface="Arial"/>
                <a:cs typeface="Arial"/>
              </a:rPr>
              <a:t>W</a:t>
            </a:r>
            <a:r>
              <a:rPr dirty="0" smtClean="0" sz="2500" spc="34">
                <a:latin typeface="Arial"/>
                <a:cs typeface="Arial"/>
              </a:rPr>
              <a:t>r</a:t>
            </a:r>
            <a:r>
              <a:rPr dirty="0" smtClean="0" sz="2500" spc="0">
                <a:latin typeface="Arial"/>
                <a:cs typeface="Arial"/>
              </a:rPr>
              <a:t>ight</a:t>
            </a:r>
            <a:r>
              <a:rPr dirty="0" smtClean="0" sz="2500" spc="152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resolvieron</a:t>
            </a:r>
            <a:r>
              <a:rPr dirty="0" smtClean="0" sz="2500" spc="202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cómo</a:t>
            </a:r>
            <a:r>
              <a:rPr dirty="0" smtClean="0" sz="2500" spc="14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equilibrar</a:t>
            </a:r>
            <a:r>
              <a:rPr dirty="0" smtClean="0" sz="2500" spc="193" b="1">
                <a:latin typeface="Arial"/>
                <a:cs typeface="Arial"/>
              </a:rPr>
              <a:t> </a:t>
            </a:r>
            <a:r>
              <a:rPr dirty="0" smtClean="0" sz="2500" spc="11">
                <a:latin typeface="Arial"/>
                <a:cs typeface="Arial"/>
              </a:rPr>
              <a:t>y</a:t>
            </a:r>
            <a:r>
              <a:rPr dirty="0" smtClean="0" sz="2500" spc="79">
                <a:latin typeface="Arial"/>
                <a:cs typeface="Arial"/>
              </a:rPr>
              <a:t> </a:t>
            </a:r>
            <a:r>
              <a:rPr dirty="0" smtClean="0" sz="2500" spc="12" b="1">
                <a:latin typeface="Arial"/>
                <a:cs typeface="Arial"/>
              </a:rPr>
              <a:t>manio-</a:t>
            </a:r>
            <a:endParaRPr sz="25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56474" y="4664147"/>
            <a:ext cx="7945737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b="1">
                <a:latin typeface="Arial"/>
                <a:cs typeface="Arial"/>
              </a:rPr>
              <a:t>brar</a:t>
            </a:r>
            <a:r>
              <a:rPr dirty="0" smtClean="0" sz="2500" spc="48" b="1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y</a:t>
            </a:r>
            <a:r>
              <a:rPr dirty="0" smtClean="0" sz="2500" spc="12">
                <a:latin typeface="Arial"/>
                <a:cs typeface="Arial"/>
              </a:rPr>
              <a:t> </a:t>
            </a:r>
            <a:r>
              <a:rPr dirty="0" smtClean="0" sz="2500" spc="-59">
                <a:latin typeface="Arial"/>
                <a:cs typeface="Arial"/>
              </a:rPr>
              <a:t>v</a:t>
            </a:r>
            <a:r>
              <a:rPr dirty="0" smtClean="0" sz="2500" spc="0">
                <a:latin typeface="Arial"/>
                <a:cs typeface="Arial"/>
              </a:rPr>
              <a:t>olaron</a:t>
            </a:r>
            <a:r>
              <a:rPr dirty="0" smtClean="0" sz="2500" spc="81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el</a:t>
            </a:r>
            <a:r>
              <a:rPr dirty="0" smtClean="0" sz="2500" spc="19">
                <a:latin typeface="Arial"/>
                <a:cs typeface="Arial"/>
              </a:rPr>
              <a:t> </a:t>
            </a:r>
            <a:r>
              <a:rPr dirty="0" smtClean="0" sz="2500" spc="0" i="1">
                <a:latin typeface="Arial"/>
                <a:cs typeface="Arial"/>
              </a:rPr>
              <a:t>Kitty</a:t>
            </a:r>
            <a:r>
              <a:rPr dirty="0" smtClean="0" sz="2500" spc="48" i="1">
                <a:latin typeface="Arial"/>
                <a:cs typeface="Arial"/>
              </a:rPr>
              <a:t> </a:t>
            </a:r>
            <a:r>
              <a:rPr dirty="0" smtClean="0" sz="2500" spc="0" i="1">
                <a:latin typeface="Arial"/>
                <a:cs typeface="Arial"/>
              </a:rPr>
              <a:t>H</a:t>
            </a:r>
            <a:r>
              <a:rPr dirty="0" smtClean="0" sz="2500" spc="-50" i="1">
                <a:latin typeface="Arial"/>
                <a:cs typeface="Arial"/>
              </a:rPr>
              <a:t>a</a:t>
            </a:r>
            <a:r>
              <a:rPr dirty="0" smtClean="0" sz="2500" spc="0" i="1">
                <a:latin typeface="Arial"/>
                <a:cs typeface="Arial"/>
              </a:rPr>
              <a:t>wk</a:t>
            </a:r>
            <a:r>
              <a:rPr dirty="0" smtClean="0" sz="2500" spc="307" i="1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el</a:t>
            </a:r>
            <a:r>
              <a:rPr dirty="0" smtClean="0" sz="2500" spc="19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17</a:t>
            </a:r>
            <a:r>
              <a:rPr dirty="0" smtClean="0" sz="2500" spc="27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de</a:t>
            </a:r>
            <a:r>
              <a:rPr dirty="0" smtClean="0" sz="2500" spc="27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diciembre</a:t>
            </a:r>
            <a:r>
              <a:rPr dirty="0" smtClean="0" sz="2500" spc="108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de</a:t>
            </a:r>
            <a:r>
              <a:rPr dirty="0" smtClean="0" sz="2500" spc="0">
                <a:latin typeface="Arial"/>
                <a:cs typeface="Arial"/>
              </a:rPr>
              <a:t> </a:t>
            </a:r>
            <a:r>
              <a:rPr dirty="0" smtClean="0" sz="2500" spc="11">
                <a:latin typeface="Arial"/>
                <a:cs typeface="Arial"/>
              </a:rPr>
              <a:t>1903!</a:t>
            </a:r>
            <a:endParaRPr sz="25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69174" y="485038"/>
            <a:ext cx="855360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/>
          <p:nvPr/>
        </p:nvSpPr>
        <p:spPr>
          <a:xfrm>
            <a:off x="1069174" y="624738"/>
            <a:ext cx="8553602" cy="0"/>
          </a:xfrm>
          <a:custGeom>
            <a:avLst/>
            <a:gdLst/>
            <a:ahLst/>
            <a:cxnLst/>
            <a:rect l="l" t="t" r="r" b="b"/>
            <a:pathLst>
              <a:path w="8553602" h="0">
                <a:moveTo>
                  <a:pt x="0" y="0"/>
                </a:moveTo>
                <a:lnTo>
                  <a:pt x="8553602" y="0"/>
                </a:lnTo>
              </a:path>
            </a:pathLst>
          </a:custGeom>
          <a:ln w="139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1069174" y="3067475"/>
            <a:ext cx="2713815" cy="38625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056474" y="432075"/>
            <a:ext cx="1095183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 spc="-9">
                <a:latin typeface="Arial"/>
                <a:cs typeface="Arial"/>
              </a:rPr>
              <a:t>C</a:t>
            </a:r>
            <a:r>
              <a:rPr dirty="0" smtClean="0" sz="1200" spc="-9">
                <a:latin typeface="Arial"/>
                <a:cs typeface="Arial"/>
              </a:rPr>
              <a:t>A</a:t>
            </a:r>
            <a:r>
              <a:rPr dirty="0" smtClean="0" sz="1200" spc="-9">
                <a:latin typeface="Arial"/>
                <a:cs typeface="Arial"/>
              </a:rPr>
              <a:t>UT1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Clase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441243" y="432075"/>
            <a:ext cx="217007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>
                <a:latin typeface="Arial"/>
                <a:cs typeface="Arial"/>
              </a:rPr>
              <a:t>11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056474" y="708681"/>
            <a:ext cx="8626226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-11">
                <a:latin typeface="Arial"/>
                <a:cs typeface="Arial"/>
              </a:rPr>
              <a:t>De</a:t>
            </a:r>
            <a:r>
              <a:rPr dirty="0" smtClean="0" sz="2500" spc="-11">
                <a:latin typeface="Arial"/>
                <a:cs typeface="Arial"/>
              </a:rPr>
              <a:t> </a:t>
            </a:r>
            <a:r>
              <a:rPr dirty="0" smtClean="0" sz="2500" spc="-11">
                <a:latin typeface="Arial"/>
                <a:cs typeface="Arial"/>
              </a:rPr>
              <a:t>hech</a:t>
            </a:r>
            <a:r>
              <a:rPr dirty="0" smtClean="0" sz="2500" spc="-11">
                <a:latin typeface="Arial"/>
                <a:cs typeface="Arial"/>
              </a:rPr>
              <a:t>o</a:t>
            </a:r>
            <a:r>
              <a:rPr dirty="0" smtClean="0" sz="2500" spc="-11">
                <a:latin typeface="Arial"/>
                <a:cs typeface="Arial"/>
              </a:rPr>
              <a:t>,</a:t>
            </a:r>
            <a:r>
              <a:rPr dirty="0" smtClean="0" sz="2500" spc="-11">
                <a:latin typeface="Arial"/>
                <a:cs typeface="Arial"/>
              </a:rPr>
              <a:t> </a:t>
            </a:r>
            <a:r>
              <a:rPr dirty="0" smtClean="0" sz="2500" spc="-11">
                <a:latin typeface="Arial"/>
                <a:cs typeface="Arial"/>
              </a:rPr>
              <a:t>ninguno</a:t>
            </a:r>
            <a:r>
              <a:rPr dirty="0" smtClean="0" sz="2500" spc="-11">
                <a:latin typeface="Arial"/>
                <a:cs typeface="Arial"/>
              </a:rPr>
              <a:t> </a:t>
            </a:r>
            <a:r>
              <a:rPr dirty="0" smtClean="0" sz="2500" spc="-11">
                <a:latin typeface="Arial"/>
                <a:cs typeface="Arial"/>
              </a:rPr>
              <a:t>de</a:t>
            </a:r>
            <a:r>
              <a:rPr dirty="0" smtClean="0" sz="2500" spc="-11">
                <a:latin typeface="Arial"/>
                <a:cs typeface="Arial"/>
              </a:rPr>
              <a:t> </a:t>
            </a:r>
            <a:r>
              <a:rPr dirty="0" smtClean="0" sz="2500" spc="-11">
                <a:latin typeface="Arial"/>
                <a:cs typeface="Arial"/>
              </a:rPr>
              <a:t>los</a:t>
            </a:r>
            <a:r>
              <a:rPr dirty="0" smtClean="0" sz="2500" spc="-11">
                <a:latin typeface="Arial"/>
                <a:cs typeface="Arial"/>
              </a:rPr>
              <a:t> </a:t>
            </a:r>
            <a:r>
              <a:rPr dirty="0" smtClean="0" sz="2500" spc="-11">
                <a:latin typeface="Arial"/>
                <a:cs typeface="Arial"/>
              </a:rPr>
              <a:t>sistemas</a:t>
            </a:r>
            <a:r>
              <a:rPr dirty="0" smtClean="0" sz="2500" spc="-11">
                <a:latin typeface="Arial"/>
                <a:cs typeface="Arial"/>
              </a:rPr>
              <a:t> </a:t>
            </a:r>
            <a:r>
              <a:rPr dirty="0" smtClean="0" sz="2500" spc="-11">
                <a:latin typeface="Arial"/>
                <a:cs typeface="Arial"/>
              </a:rPr>
              <a:t>mode</a:t>
            </a:r>
            <a:r>
              <a:rPr dirty="0" smtClean="0" sz="2500" spc="-11">
                <a:latin typeface="Arial"/>
                <a:cs typeface="Arial"/>
              </a:rPr>
              <a:t>r</a:t>
            </a:r>
            <a:r>
              <a:rPr dirty="0" smtClean="0" sz="2500" spc="-11">
                <a:latin typeface="Arial"/>
                <a:cs typeface="Arial"/>
              </a:rPr>
              <a:t>nos</a:t>
            </a:r>
            <a:r>
              <a:rPr dirty="0" smtClean="0" sz="2500" spc="-11">
                <a:latin typeface="Arial"/>
                <a:cs typeface="Arial"/>
              </a:rPr>
              <a:t> </a:t>
            </a:r>
            <a:r>
              <a:rPr dirty="0" smtClean="0" sz="2500" spc="-11">
                <a:latin typeface="Arial"/>
                <a:cs typeface="Arial"/>
              </a:rPr>
              <a:t>(</a:t>
            </a:r>
            <a:r>
              <a:rPr dirty="0" smtClean="0" sz="2500" spc="-11">
                <a:latin typeface="Arial"/>
                <a:cs typeface="Arial"/>
              </a:rPr>
              <a:t>a</a:t>
            </a:r>
            <a:r>
              <a:rPr dirty="0" smtClean="0" sz="2500" spc="-11">
                <a:latin typeface="Arial"/>
                <a:cs typeface="Arial"/>
              </a:rPr>
              <a:t>vione</a:t>
            </a:r>
            <a:r>
              <a:rPr dirty="0" smtClean="0" sz="2500" spc="-11">
                <a:latin typeface="Arial"/>
                <a:cs typeface="Arial"/>
              </a:rPr>
              <a:t>s</a:t>
            </a:r>
            <a:r>
              <a:rPr dirty="0" smtClean="0" sz="2500" spc="-11">
                <a:latin typeface="Arial"/>
                <a:cs typeface="Arial"/>
              </a:rPr>
              <a:t>,</a:t>
            </a:r>
            <a:r>
              <a:rPr dirty="0" smtClean="0" sz="2500" spc="-11">
                <a:latin typeface="Arial"/>
                <a:cs typeface="Arial"/>
              </a:rPr>
              <a:t> </a:t>
            </a:r>
            <a:r>
              <a:rPr dirty="0" smtClean="0" sz="2500" spc="-11">
                <a:latin typeface="Arial"/>
                <a:cs typeface="Arial"/>
              </a:rPr>
              <a:t>trenes</a:t>
            </a:r>
            <a:endParaRPr sz="25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56474" y="1113570"/>
            <a:ext cx="7608494" cy="745070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>
                <a:latin typeface="Arial"/>
                <a:cs typeface="Arial"/>
              </a:rPr>
              <a:t>de</a:t>
            </a:r>
            <a:r>
              <a:rPr dirty="0" smtClean="0" sz="2500" spc="207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alta</a:t>
            </a:r>
            <a:r>
              <a:rPr dirty="0" smtClean="0" sz="2500" spc="220">
                <a:latin typeface="Arial"/>
                <a:cs typeface="Arial"/>
              </a:rPr>
              <a:t> </a:t>
            </a:r>
            <a:r>
              <a:rPr dirty="0" smtClean="0" sz="2500" spc="-59">
                <a:latin typeface="Arial"/>
                <a:cs typeface="Arial"/>
              </a:rPr>
              <a:t>v</a:t>
            </a:r>
            <a:r>
              <a:rPr dirty="0" smtClean="0" sz="2500" spc="0">
                <a:latin typeface="Arial"/>
                <a:cs typeface="Arial"/>
              </a:rPr>
              <a:t>elocidad,</a:t>
            </a:r>
            <a:r>
              <a:rPr dirty="0" smtClean="0" sz="2500" spc="292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reproductores</a:t>
            </a:r>
            <a:r>
              <a:rPr dirty="0" smtClean="0" sz="2500" spc="334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de</a:t>
            </a:r>
            <a:r>
              <a:rPr dirty="0" smtClean="0" sz="2500" spc="207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C</a:t>
            </a:r>
            <a:r>
              <a:rPr dirty="0" smtClean="0" sz="2500" spc="-175">
                <a:latin typeface="Arial"/>
                <a:cs typeface="Arial"/>
              </a:rPr>
              <a:t>D</a:t>
            </a:r>
            <a:r>
              <a:rPr dirty="0" smtClean="0" sz="2500" spc="0">
                <a:latin typeface="Arial"/>
                <a:cs typeface="Arial"/>
              </a:rPr>
              <a:t>,</a:t>
            </a:r>
            <a:r>
              <a:rPr dirty="0" smtClean="0" sz="2500" spc="222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etc.)</a:t>
            </a:r>
            <a:r>
              <a:rPr dirty="0" smtClean="0" sz="2500" spc="179">
                <a:latin typeface="Arial"/>
                <a:cs typeface="Arial"/>
              </a:rPr>
              <a:t> </a:t>
            </a:r>
            <a:r>
              <a:rPr dirty="0" smtClean="0" sz="2500" spc="11">
                <a:latin typeface="Arial"/>
                <a:cs typeface="Arial"/>
              </a:rPr>
              <a:t>podrían</a:t>
            </a:r>
            <a:endParaRPr sz="2500">
              <a:latin typeface="Arial"/>
              <a:cs typeface="Arial"/>
            </a:endParaRPr>
          </a:p>
          <a:p>
            <a:pPr marL="12700" marR="47219">
              <a:lnSpc>
                <a:spcPct val="95825"/>
              </a:lnSpc>
              <a:spcBef>
                <a:spcPts val="238"/>
              </a:spcBef>
            </a:pPr>
            <a:r>
              <a:rPr dirty="0" smtClean="0" sz="2500" spc="8">
                <a:latin typeface="Arial"/>
                <a:cs typeface="Arial"/>
              </a:rPr>
              <a:t>sin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la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a</a:t>
            </a:r>
            <a:r>
              <a:rPr dirty="0" smtClean="0" sz="2500" spc="8">
                <a:latin typeface="Arial"/>
                <a:cs typeface="Arial"/>
              </a:rPr>
              <a:t>yuda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de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sofisticados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sistemas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de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control.</a:t>
            </a:r>
            <a:endParaRPr sz="25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03472" y="1113570"/>
            <a:ext cx="979228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7">
                <a:latin typeface="Arial"/>
                <a:cs typeface="Arial"/>
              </a:rPr>
              <a:t>ope</a:t>
            </a:r>
            <a:r>
              <a:rPr dirty="0" smtClean="0" sz="2500" spc="7">
                <a:latin typeface="Arial"/>
                <a:cs typeface="Arial"/>
              </a:rPr>
              <a:t>r</a:t>
            </a:r>
            <a:r>
              <a:rPr dirty="0" smtClean="0" sz="2500" spc="7">
                <a:latin typeface="Arial"/>
                <a:cs typeface="Arial"/>
              </a:rPr>
              <a:t>ar</a:t>
            </a:r>
            <a:endParaRPr sz="25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56474" y="2151071"/>
            <a:ext cx="7165439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-125">
                <a:latin typeface="Arial"/>
                <a:cs typeface="Arial"/>
              </a:rPr>
              <a:t>P</a:t>
            </a:r>
            <a:r>
              <a:rPr dirty="0" smtClean="0" sz="2500" spc="0">
                <a:latin typeface="Arial"/>
                <a:cs typeface="Arial"/>
              </a:rPr>
              <a:t>or</a:t>
            </a:r>
            <a:r>
              <a:rPr dirty="0" smtClean="0" sz="2500" spc="0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ejempl</a:t>
            </a:r>
            <a:r>
              <a:rPr dirty="0" smtClean="0" sz="2500" spc="-100">
                <a:latin typeface="Arial"/>
                <a:cs typeface="Arial"/>
              </a:rPr>
              <a:t>o</a:t>
            </a:r>
            <a:r>
              <a:rPr dirty="0" smtClean="0" sz="2500" spc="0">
                <a:latin typeface="Arial"/>
                <a:cs typeface="Arial"/>
              </a:rPr>
              <a:t>,</a:t>
            </a:r>
            <a:r>
              <a:rPr dirty="0" smtClean="0" sz="2500" spc="54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el</a:t>
            </a:r>
            <a:r>
              <a:rPr dirty="0" smtClean="0" sz="2500" spc="-15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regulador</a:t>
            </a:r>
            <a:r>
              <a:rPr dirty="0" smtClean="0" sz="2500" spc="75" b="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centrífugo</a:t>
            </a:r>
            <a:r>
              <a:rPr dirty="0" smtClean="0" sz="2500" spc="82" b="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de</a:t>
            </a:r>
            <a:r>
              <a:rPr dirty="0" smtClean="0" sz="2500" spc="-5" b="1">
                <a:latin typeface="Arial"/>
                <a:cs typeface="Arial"/>
              </a:rPr>
              <a:t> </a:t>
            </a:r>
            <a:r>
              <a:rPr dirty="0" smtClean="0" sz="2500" spc="-76" b="1">
                <a:latin typeface="Arial"/>
                <a:cs typeface="Arial"/>
              </a:rPr>
              <a:t>W</a:t>
            </a:r>
            <a:r>
              <a:rPr dirty="0" smtClean="0" sz="2500" spc="9" b="1">
                <a:latin typeface="Arial"/>
                <a:cs typeface="Arial"/>
              </a:rPr>
              <a:t>att</a:t>
            </a:r>
            <a:r>
              <a:rPr dirty="0" smtClean="0" sz="2500" spc="-39" b="1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tu</a:t>
            </a:r>
            <a:r>
              <a:rPr dirty="0" smtClean="0" sz="2500" spc="-47">
                <a:latin typeface="Arial"/>
                <a:cs typeface="Arial"/>
              </a:rPr>
              <a:t>v</a:t>
            </a:r>
            <a:r>
              <a:rPr dirty="0" smtClean="0" sz="2500" spc="12">
                <a:latin typeface="Arial"/>
                <a:cs typeface="Arial"/>
              </a:rPr>
              <a:t>o</a:t>
            </a:r>
            <a:endParaRPr sz="25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232400" y="2151071"/>
            <a:ext cx="422671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12">
                <a:latin typeface="Arial"/>
                <a:cs typeface="Arial"/>
              </a:rPr>
              <a:t>un</a:t>
            </a:r>
            <a:endParaRPr sz="25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665558" y="2151071"/>
            <a:ext cx="1017003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11">
                <a:latin typeface="Arial"/>
                <a:cs typeface="Arial"/>
              </a:rPr>
              <a:t>impac-</a:t>
            </a:r>
            <a:endParaRPr sz="25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56474" y="2555947"/>
            <a:ext cx="335158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9">
                <a:latin typeface="Arial"/>
                <a:cs typeface="Arial"/>
              </a:rPr>
              <a:t>to</a:t>
            </a:r>
            <a:endParaRPr sz="25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06526" y="2555947"/>
            <a:ext cx="1804935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11">
                <a:latin typeface="Arial"/>
                <a:cs typeface="Arial"/>
              </a:rPr>
              <a:t>fundamental</a:t>
            </a:r>
            <a:endParaRPr sz="25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226356" y="2555947"/>
            <a:ext cx="1136940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8">
                <a:latin typeface="Arial"/>
                <a:cs typeface="Arial"/>
              </a:rPr>
              <a:t>du</a:t>
            </a:r>
            <a:r>
              <a:rPr dirty="0" smtClean="0" sz="2500" spc="8">
                <a:latin typeface="Arial"/>
                <a:cs typeface="Arial"/>
              </a:rPr>
              <a:t>r</a:t>
            </a:r>
            <a:r>
              <a:rPr dirty="0" smtClean="0" sz="2500" spc="8">
                <a:latin typeface="Arial"/>
                <a:cs typeface="Arial"/>
              </a:rPr>
              <a:t>ante</a:t>
            </a:r>
            <a:endParaRPr sz="25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78190" y="2555947"/>
            <a:ext cx="3261491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5">
                <a:latin typeface="Arial"/>
                <a:cs typeface="Arial"/>
              </a:rPr>
              <a:t>la</a:t>
            </a:r>
            <a:r>
              <a:rPr dirty="0" smtClean="0" sz="2500" spc="5">
                <a:latin typeface="Arial"/>
                <a:cs typeface="Arial"/>
              </a:rPr>
              <a:t> </a:t>
            </a:r>
            <a:r>
              <a:rPr dirty="0" smtClean="0" sz="2500" spc="5">
                <a:latin typeface="Arial"/>
                <a:cs typeface="Arial"/>
              </a:rPr>
              <a:t>r</a:t>
            </a:r>
            <a:r>
              <a:rPr dirty="0" smtClean="0" sz="2500" spc="5">
                <a:latin typeface="Arial"/>
                <a:cs typeface="Arial"/>
              </a:rPr>
              <a:t>e</a:t>
            </a:r>
            <a:r>
              <a:rPr dirty="0" smtClean="0" sz="2500" spc="5">
                <a:latin typeface="Arial"/>
                <a:cs typeface="Arial"/>
              </a:rPr>
              <a:t>v</a:t>
            </a:r>
            <a:r>
              <a:rPr dirty="0" smtClean="0" sz="2500" spc="5">
                <a:latin typeface="Arial"/>
                <a:cs typeface="Arial"/>
              </a:rPr>
              <a:t>olución</a:t>
            </a:r>
            <a:r>
              <a:rPr dirty="0" smtClean="0" sz="2500" spc="5">
                <a:latin typeface="Arial"/>
                <a:cs typeface="Arial"/>
              </a:rPr>
              <a:t> </a:t>
            </a:r>
            <a:r>
              <a:rPr dirty="0" smtClean="0" sz="2500" spc="5">
                <a:latin typeface="Arial"/>
                <a:cs typeface="Arial"/>
              </a:rPr>
              <a:t>indust</a:t>
            </a:r>
            <a:r>
              <a:rPr dirty="0" smtClean="0" sz="2500" spc="5">
                <a:latin typeface="Arial"/>
                <a:cs typeface="Arial"/>
              </a:rPr>
              <a:t>r</a:t>
            </a:r>
            <a:r>
              <a:rPr dirty="0" smtClean="0" sz="2500" spc="5">
                <a:latin typeface="Arial"/>
                <a:cs typeface="Arial"/>
              </a:rPr>
              <a:t>ial.</a:t>
            </a:r>
            <a:endParaRPr sz="25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77867" y="4232931"/>
            <a:ext cx="422671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12">
                <a:latin typeface="Arial"/>
                <a:cs typeface="Arial"/>
              </a:rPr>
              <a:t>La</a:t>
            </a:r>
            <a:endParaRPr sz="25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92242" y="4232931"/>
            <a:ext cx="2681954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-3">
                <a:latin typeface="Arial"/>
                <a:cs typeface="Arial"/>
              </a:rPr>
              <a:t>f</a:t>
            </a:r>
            <a:r>
              <a:rPr dirty="0" smtClean="0" sz="2500" spc="-3">
                <a:latin typeface="Arial"/>
                <a:cs typeface="Arial"/>
              </a:rPr>
              <a:t>oto</a:t>
            </a:r>
            <a:r>
              <a:rPr dirty="0" smtClean="0" sz="2500" spc="-3">
                <a:latin typeface="Arial"/>
                <a:cs typeface="Arial"/>
              </a:rPr>
              <a:t>g</a:t>
            </a:r>
            <a:r>
              <a:rPr dirty="0" smtClean="0" sz="2500" spc="-3">
                <a:latin typeface="Arial"/>
                <a:cs typeface="Arial"/>
              </a:rPr>
              <a:t>r</a:t>
            </a:r>
            <a:r>
              <a:rPr dirty="0" smtClean="0" sz="2500" spc="-3">
                <a:latin typeface="Arial"/>
                <a:cs typeface="Arial"/>
              </a:rPr>
              <a:t>afía</a:t>
            </a:r>
            <a:r>
              <a:rPr dirty="0" smtClean="0" sz="2500" spc="-3">
                <a:latin typeface="Arial"/>
                <a:cs typeface="Arial"/>
              </a:rPr>
              <a:t> </a:t>
            </a:r>
            <a:r>
              <a:rPr dirty="0" smtClean="0" sz="2500" spc="-3">
                <a:latin typeface="Arial"/>
                <a:cs typeface="Arial"/>
              </a:rPr>
              <a:t> </a:t>
            </a:r>
            <a:r>
              <a:rPr dirty="0" smtClean="0" sz="2500" spc="-3">
                <a:latin typeface="Arial"/>
                <a:cs typeface="Arial"/>
              </a:rPr>
              <a:t>m</a:t>
            </a:r>
            <a:r>
              <a:rPr dirty="0" smtClean="0" sz="2500" spc="-3">
                <a:latin typeface="Arial"/>
                <a:cs typeface="Arial"/>
              </a:rPr>
              <a:t>uest</a:t>
            </a:r>
            <a:r>
              <a:rPr dirty="0" smtClean="0" sz="2500" spc="-3">
                <a:latin typeface="Arial"/>
                <a:cs typeface="Arial"/>
              </a:rPr>
              <a:t>r</a:t>
            </a:r>
            <a:r>
              <a:rPr dirty="0" smtClean="0" sz="2500" spc="-3">
                <a:latin typeface="Arial"/>
                <a:cs typeface="Arial"/>
              </a:rPr>
              <a:t>a</a:t>
            </a:r>
            <a:endParaRPr sz="25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65900" y="4232931"/>
            <a:ext cx="422671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12">
                <a:latin typeface="Arial"/>
                <a:cs typeface="Arial"/>
              </a:rPr>
              <a:t>un</a:t>
            </a:r>
            <a:endParaRPr sz="25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80275" y="4232931"/>
            <a:ext cx="1402312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10">
                <a:latin typeface="Arial"/>
                <a:cs typeface="Arial"/>
              </a:rPr>
              <a:t>regulador</a:t>
            </a:r>
            <a:endParaRPr sz="25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77867" y="4637807"/>
            <a:ext cx="5198470" cy="2364600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 marR="6449" algn="just">
              <a:lnSpc>
                <a:spcPts val="2630"/>
              </a:lnSpc>
            </a:pPr>
            <a:r>
              <a:rPr dirty="0" smtClean="0" sz="2500" spc="-4">
                <a:latin typeface="Arial"/>
                <a:cs typeface="Arial"/>
              </a:rPr>
              <a:t>centrífugo</a:t>
            </a:r>
            <a:r>
              <a:rPr dirty="0" smtClean="0" sz="2500" spc="-4">
                <a:latin typeface="Arial"/>
                <a:cs typeface="Arial"/>
              </a:rPr>
              <a:t> </a:t>
            </a:r>
            <a:r>
              <a:rPr dirty="0" smtClean="0" sz="2500" spc="-4">
                <a:latin typeface="Arial"/>
                <a:cs typeface="Arial"/>
              </a:rPr>
              <a:t>de</a:t>
            </a:r>
            <a:r>
              <a:rPr dirty="0" smtClean="0" sz="2500" spc="-4">
                <a:latin typeface="Arial"/>
                <a:cs typeface="Arial"/>
              </a:rPr>
              <a:t> </a:t>
            </a:r>
            <a:r>
              <a:rPr dirty="0" smtClean="0" sz="2500" spc="-4">
                <a:latin typeface="Arial"/>
                <a:cs typeface="Arial"/>
              </a:rPr>
              <a:t>W</a:t>
            </a:r>
            <a:r>
              <a:rPr dirty="0" smtClean="0" sz="2500" spc="-4">
                <a:latin typeface="Arial"/>
                <a:cs typeface="Arial"/>
              </a:rPr>
              <a:t>att</a:t>
            </a:r>
            <a:r>
              <a:rPr dirty="0" smtClean="0" sz="2500" spc="-4">
                <a:latin typeface="Arial"/>
                <a:cs typeface="Arial"/>
              </a:rPr>
              <a:t> </a:t>
            </a:r>
            <a:r>
              <a:rPr dirty="0" smtClean="0" sz="2500" spc="-4">
                <a:latin typeface="Arial"/>
                <a:cs typeface="Arial"/>
              </a:rPr>
              <a:t>usado</a:t>
            </a:r>
            <a:r>
              <a:rPr dirty="0" smtClean="0" sz="2500" spc="-4">
                <a:latin typeface="Arial"/>
                <a:cs typeface="Arial"/>
              </a:rPr>
              <a:t> </a:t>
            </a:r>
            <a:r>
              <a:rPr dirty="0" smtClean="0" sz="2500" spc="-4">
                <a:latin typeface="Arial"/>
                <a:cs typeface="Arial"/>
              </a:rPr>
              <a:t>en</a:t>
            </a:r>
            <a:r>
              <a:rPr dirty="0" smtClean="0" sz="2500" spc="-4">
                <a:latin typeface="Arial"/>
                <a:cs typeface="Arial"/>
              </a:rPr>
              <a:t> </a:t>
            </a:r>
            <a:r>
              <a:rPr dirty="0" smtClean="0" sz="2500" spc="-4">
                <a:latin typeface="Arial"/>
                <a:cs typeface="Arial"/>
              </a:rPr>
              <a:t>una</a:t>
            </a:r>
            <a:r>
              <a:rPr dirty="0" smtClean="0" sz="2500" spc="-4">
                <a:latin typeface="Arial"/>
                <a:cs typeface="Arial"/>
              </a:rPr>
              <a:t> </a:t>
            </a:r>
            <a:r>
              <a:rPr dirty="0" smtClean="0" sz="2500" spc="-4">
                <a:latin typeface="Arial"/>
                <a:cs typeface="Arial"/>
              </a:rPr>
              <a:t>má-</a:t>
            </a:r>
            <a:endParaRPr sz="2500">
              <a:latin typeface="Arial"/>
              <a:cs typeface="Arial"/>
            </a:endParaRPr>
          </a:p>
          <a:p>
            <a:pPr marL="12700" algn="just">
              <a:lnSpc>
                <a:spcPts val="3190"/>
              </a:lnSpc>
              <a:spcBef>
                <a:spcPts val="142"/>
              </a:spcBef>
            </a:pPr>
            <a:r>
              <a:rPr dirty="0" smtClean="0" sz="2500" spc="15">
                <a:latin typeface="Arial"/>
                <a:cs typeface="Arial"/>
              </a:rPr>
              <a:t>quina</a:t>
            </a:r>
            <a:r>
              <a:rPr dirty="0" smtClean="0" sz="2500" spc="15">
                <a:latin typeface="Arial"/>
                <a:cs typeface="Arial"/>
              </a:rPr>
              <a:t> </a:t>
            </a:r>
            <a:r>
              <a:rPr dirty="0" smtClean="0" sz="2500" spc="15">
                <a:latin typeface="Arial"/>
                <a:cs typeface="Arial"/>
              </a:rPr>
              <a:t>de</a:t>
            </a:r>
            <a:r>
              <a:rPr dirty="0" smtClean="0" sz="2500" spc="15">
                <a:latin typeface="Arial"/>
                <a:cs typeface="Arial"/>
              </a:rPr>
              <a:t> </a:t>
            </a:r>
            <a:r>
              <a:rPr dirty="0" smtClean="0" sz="2500" spc="15">
                <a:latin typeface="Arial"/>
                <a:cs typeface="Arial"/>
              </a:rPr>
              <a:t>v</a:t>
            </a:r>
            <a:r>
              <a:rPr dirty="0" smtClean="0" sz="2500" spc="15">
                <a:latin typeface="Arial"/>
                <a:cs typeface="Arial"/>
              </a:rPr>
              <a:t>apor</a:t>
            </a:r>
            <a:r>
              <a:rPr dirty="0" smtClean="0" sz="2500" spc="15">
                <a:latin typeface="Arial"/>
                <a:cs typeface="Arial"/>
              </a:rPr>
              <a:t> </a:t>
            </a:r>
            <a:r>
              <a:rPr dirty="0" smtClean="0" sz="2500" spc="15">
                <a:latin typeface="Arial"/>
                <a:cs typeface="Arial"/>
              </a:rPr>
              <a:t>en</a:t>
            </a:r>
            <a:r>
              <a:rPr dirty="0" smtClean="0" sz="2500" spc="15">
                <a:latin typeface="Arial"/>
                <a:cs typeface="Arial"/>
              </a:rPr>
              <a:t> </a:t>
            </a:r>
            <a:r>
              <a:rPr dirty="0" smtClean="0" sz="2500" spc="15">
                <a:latin typeface="Arial"/>
                <a:cs typeface="Arial"/>
              </a:rPr>
              <a:t>una</a:t>
            </a:r>
            <a:r>
              <a:rPr dirty="0" smtClean="0" sz="2500" spc="15">
                <a:latin typeface="Arial"/>
                <a:cs typeface="Arial"/>
              </a:rPr>
              <a:t> </a:t>
            </a:r>
            <a:r>
              <a:rPr dirty="0" smtClean="0" sz="2500" spc="15">
                <a:latin typeface="Arial"/>
                <a:cs typeface="Arial"/>
              </a:rPr>
              <a:t>fáb</a:t>
            </a:r>
            <a:r>
              <a:rPr dirty="0" smtClean="0" sz="2500" spc="15">
                <a:latin typeface="Arial"/>
                <a:cs typeface="Arial"/>
              </a:rPr>
              <a:t>r</a:t>
            </a:r>
            <a:r>
              <a:rPr dirty="0" smtClean="0" sz="2500" spc="15">
                <a:latin typeface="Arial"/>
                <a:cs typeface="Arial"/>
              </a:rPr>
              <a:t>ica</a:t>
            </a:r>
            <a:r>
              <a:rPr dirty="0" smtClean="0" sz="2500" spc="15">
                <a:latin typeface="Arial"/>
                <a:cs typeface="Arial"/>
              </a:rPr>
              <a:t> </a:t>
            </a:r>
            <a:r>
              <a:rPr dirty="0" smtClean="0" sz="2500" spc="15">
                <a:latin typeface="Arial"/>
                <a:cs typeface="Arial"/>
              </a:rPr>
              <a:t>de</a:t>
            </a:r>
            <a:r>
              <a:rPr dirty="0" smtClean="0" sz="2500" spc="15">
                <a:latin typeface="Arial"/>
                <a:cs typeface="Arial"/>
              </a:rPr>
              <a:t> </a:t>
            </a:r>
            <a:r>
              <a:rPr dirty="0" smtClean="0" sz="2500" spc="15">
                <a:latin typeface="Arial"/>
                <a:cs typeface="Arial"/>
              </a:rPr>
              <a:t>te-</a:t>
            </a:r>
            <a:r>
              <a:rPr dirty="0" smtClean="0" sz="2500" spc="15">
                <a:latin typeface="Arial"/>
                <a:cs typeface="Arial"/>
              </a:rPr>
              <a:t> </a:t>
            </a:r>
            <a:r>
              <a:rPr dirty="0" smtClean="0" sz="2500" spc="15">
                <a:latin typeface="Arial"/>
                <a:cs typeface="Arial"/>
              </a:rPr>
              <a:t>las</a:t>
            </a:r>
            <a:r>
              <a:rPr dirty="0" smtClean="0" sz="2500" spc="15">
                <a:latin typeface="Arial"/>
                <a:cs typeface="Arial"/>
              </a:rPr>
              <a:t> </a:t>
            </a:r>
            <a:r>
              <a:rPr dirty="0" smtClean="0" sz="2500" spc="15">
                <a:latin typeface="Arial"/>
                <a:cs typeface="Arial"/>
              </a:rPr>
              <a:t>cerca</a:t>
            </a:r>
            <a:r>
              <a:rPr dirty="0" smtClean="0" sz="2500" spc="15">
                <a:latin typeface="Arial"/>
                <a:cs typeface="Arial"/>
              </a:rPr>
              <a:t> </a:t>
            </a:r>
            <a:r>
              <a:rPr dirty="0" smtClean="0" sz="2500" spc="15">
                <a:latin typeface="Arial"/>
                <a:cs typeface="Arial"/>
              </a:rPr>
              <a:t>de</a:t>
            </a:r>
            <a:r>
              <a:rPr dirty="0" smtClean="0" sz="2500" spc="15">
                <a:latin typeface="Arial"/>
                <a:cs typeface="Arial"/>
              </a:rPr>
              <a:t> </a:t>
            </a:r>
            <a:r>
              <a:rPr dirty="0" smtClean="0" sz="2500" spc="15">
                <a:latin typeface="Arial"/>
                <a:cs typeface="Arial"/>
              </a:rPr>
              <a:t>Mancheste</a:t>
            </a:r>
            <a:r>
              <a:rPr dirty="0" smtClean="0" sz="2500" spc="15">
                <a:latin typeface="Arial"/>
                <a:cs typeface="Arial"/>
              </a:rPr>
              <a:t>r</a:t>
            </a:r>
            <a:r>
              <a:rPr dirty="0" smtClean="0" sz="2500" spc="15">
                <a:latin typeface="Arial"/>
                <a:cs typeface="Arial"/>
              </a:rPr>
              <a:t>,</a:t>
            </a:r>
            <a:r>
              <a:rPr dirty="0" smtClean="0" sz="2500" spc="15">
                <a:latin typeface="Arial"/>
                <a:cs typeface="Arial"/>
              </a:rPr>
              <a:t> </a:t>
            </a:r>
            <a:r>
              <a:rPr dirty="0" smtClean="0" sz="2500" spc="15">
                <a:latin typeface="Arial"/>
                <a:cs typeface="Arial"/>
              </a:rPr>
              <a:t>en</a:t>
            </a:r>
            <a:r>
              <a:rPr dirty="0" smtClean="0" sz="2500" spc="15">
                <a:latin typeface="Arial"/>
                <a:cs typeface="Arial"/>
              </a:rPr>
              <a:t> </a:t>
            </a:r>
            <a:r>
              <a:rPr dirty="0" smtClean="0" sz="2500" spc="15">
                <a:latin typeface="Arial"/>
                <a:cs typeface="Arial"/>
              </a:rPr>
              <a:t>el</a:t>
            </a:r>
            <a:r>
              <a:rPr dirty="0" smtClean="0" sz="2500" spc="15">
                <a:latin typeface="Arial"/>
                <a:cs typeface="Arial"/>
              </a:rPr>
              <a:t> </a:t>
            </a:r>
            <a:r>
              <a:rPr dirty="0" smtClean="0" sz="2500" spc="15">
                <a:latin typeface="Arial"/>
                <a:cs typeface="Arial"/>
              </a:rPr>
              <a:t>Reino</a:t>
            </a:r>
            <a:r>
              <a:rPr dirty="0" smtClean="0" sz="2500" spc="15">
                <a:latin typeface="Arial"/>
                <a:cs typeface="Arial"/>
              </a:rPr>
              <a:t> </a:t>
            </a:r>
            <a:r>
              <a:rPr dirty="0" smtClean="0" sz="2500" spc="15">
                <a:latin typeface="Arial"/>
                <a:cs typeface="Arial"/>
              </a:rPr>
              <a:t>Unid</a:t>
            </a:r>
            <a:r>
              <a:rPr dirty="0" smtClean="0" sz="2500" spc="15">
                <a:latin typeface="Arial"/>
                <a:cs typeface="Arial"/>
              </a:rPr>
              <a:t>o</a:t>
            </a:r>
            <a:r>
              <a:rPr dirty="0" smtClean="0" sz="2500" spc="15">
                <a:latin typeface="Arial"/>
                <a:cs typeface="Arial"/>
              </a:rPr>
              <a:t>.</a:t>
            </a:r>
            <a:r>
              <a:rPr dirty="0" smtClean="0" sz="2500" spc="15">
                <a:latin typeface="Arial"/>
                <a:cs typeface="Arial"/>
              </a:rPr>
              <a:t> </a:t>
            </a:r>
            <a:r>
              <a:rPr dirty="0" smtClean="0" sz="2500" spc="15">
                <a:latin typeface="Arial"/>
                <a:cs typeface="Arial"/>
              </a:rPr>
              <a:t>Manchester</a:t>
            </a:r>
            <a:r>
              <a:rPr dirty="0" smtClean="0" sz="2500" spc="15">
                <a:latin typeface="Arial"/>
                <a:cs typeface="Arial"/>
              </a:rPr>
              <a:t> </a:t>
            </a:r>
            <a:r>
              <a:rPr dirty="0" smtClean="0" sz="2500" spc="15">
                <a:latin typeface="Arial"/>
                <a:cs typeface="Arial"/>
              </a:rPr>
              <a:t>fue</a:t>
            </a:r>
            <a:r>
              <a:rPr dirty="0" smtClean="0" sz="2500" spc="15">
                <a:latin typeface="Arial"/>
                <a:cs typeface="Arial"/>
              </a:rPr>
              <a:t> </a:t>
            </a:r>
            <a:r>
              <a:rPr dirty="0" smtClean="0" sz="2500" spc="15">
                <a:latin typeface="Arial"/>
                <a:cs typeface="Arial"/>
              </a:rPr>
              <a:t>el</a:t>
            </a:r>
            <a:r>
              <a:rPr dirty="0" smtClean="0" sz="2500" spc="15">
                <a:latin typeface="Arial"/>
                <a:cs typeface="Arial"/>
              </a:rPr>
              <a:t> </a:t>
            </a:r>
            <a:r>
              <a:rPr dirty="0" smtClean="0" sz="2500" spc="15">
                <a:latin typeface="Arial"/>
                <a:cs typeface="Arial"/>
              </a:rPr>
              <a:t> </a:t>
            </a:r>
            <a:r>
              <a:rPr dirty="0" smtClean="0" sz="2500" spc="15">
                <a:latin typeface="Arial"/>
                <a:cs typeface="Arial"/>
              </a:rPr>
              <a:t>centro</a:t>
            </a:r>
            <a:r>
              <a:rPr dirty="0" smtClean="0" sz="2500" spc="15">
                <a:latin typeface="Arial"/>
                <a:cs typeface="Arial"/>
              </a:rPr>
              <a:t> </a:t>
            </a:r>
            <a:r>
              <a:rPr dirty="0" smtClean="0" sz="2500" spc="15">
                <a:latin typeface="Arial"/>
                <a:cs typeface="Arial"/>
              </a:rPr>
              <a:t>de</a:t>
            </a:r>
            <a:r>
              <a:rPr dirty="0" smtClean="0" sz="2500" spc="15">
                <a:latin typeface="Arial"/>
                <a:cs typeface="Arial"/>
              </a:rPr>
              <a:t> </a:t>
            </a:r>
            <a:r>
              <a:rPr dirty="0" smtClean="0" sz="2500" spc="15">
                <a:latin typeface="Arial"/>
                <a:cs typeface="Arial"/>
              </a:rPr>
              <a:t>la</a:t>
            </a:r>
            <a:r>
              <a:rPr dirty="0" smtClean="0" sz="2500" spc="15">
                <a:latin typeface="Arial"/>
                <a:cs typeface="Arial"/>
              </a:rPr>
              <a:t> </a:t>
            </a:r>
            <a:r>
              <a:rPr dirty="0" smtClean="0" sz="2500" spc="15">
                <a:latin typeface="Arial"/>
                <a:cs typeface="Arial"/>
              </a:rPr>
              <a:t>r</a:t>
            </a:r>
            <a:r>
              <a:rPr dirty="0" smtClean="0" sz="2500" spc="15">
                <a:latin typeface="Arial"/>
                <a:cs typeface="Arial"/>
              </a:rPr>
              <a:t>e</a:t>
            </a:r>
            <a:r>
              <a:rPr dirty="0" smtClean="0" sz="2500" spc="15">
                <a:latin typeface="Arial"/>
                <a:cs typeface="Arial"/>
              </a:rPr>
              <a:t>v</a:t>
            </a:r>
            <a:r>
              <a:rPr dirty="0" smtClean="0" sz="2500" spc="15">
                <a:latin typeface="Arial"/>
                <a:cs typeface="Arial"/>
              </a:rPr>
              <a:t>olución</a:t>
            </a:r>
            <a:r>
              <a:rPr dirty="0" smtClean="0" sz="2500" spc="15">
                <a:latin typeface="Arial"/>
                <a:cs typeface="Arial"/>
              </a:rPr>
              <a:t> </a:t>
            </a:r>
            <a:r>
              <a:rPr dirty="0" smtClean="0" sz="2500" spc="15">
                <a:latin typeface="Arial"/>
                <a:cs typeface="Arial"/>
              </a:rPr>
              <a:t>indust</a:t>
            </a:r>
            <a:r>
              <a:rPr dirty="0" smtClean="0" sz="2500" spc="15">
                <a:latin typeface="Arial"/>
                <a:cs typeface="Arial"/>
              </a:rPr>
              <a:t>r</a:t>
            </a:r>
            <a:r>
              <a:rPr dirty="0" smtClean="0" sz="2500" spc="15">
                <a:latin typeface="Arial"/>
                <a:cs typeface="Arial"/>
              </a:rPr>
              <a:t>ial.</a:t>
            </a:r>
            <a:r>
              <a:rPr dirty="0" smtClean="0" sz="2500" spc="15">
                <a:latin typeface="Arial"/>
                <a:cs typeface="Arial"/>
              </a:rPr>
              <a:t> </a:t>
            </a:r>
            <a:r>
              <a:rPr dirty="0" smtClean="0" sz="2500" spc="15">
                <a:latin typeface="Arial"/>
                <a:cs typeface="Arial"/>
              </a:rPr>
              <a:t>La</a:t>
            </a:r>
            <a:r>
              <a:rPr dirty="0" smtClean="0" sz="2500" spc="15">
                <a:latin typeface="Arial"/>
                <a:cs typeface="Arial"/>
              </a:rPr>
              <a:t> </a:t>
            </a:r>
            <a:r>
              <a:rPr dirty="0" smtClean="0" sz="2500" spc="15">
                <a:latin typeface="Arial"/>
                <a:cs typeface="Arial"/>
              </a:rPr>
              <a:t>fáb</a:t>
            </a:r>
            <a:r>
              <a:rPr dirty="0" smtClean="0" sz="2500" spc="15">
                <a:latin typeface="Arial"/>
                <a:cs typeface="Arial"/>
              </a:rPr>
              <a:t>r</a:t>
            </a:r>
            <a:r>
              <a:rPr dirty="0" smtClean="0" sz="2500" spc="15">
                <a:latin typeface="Arial"/>
                <a:cs typeface="Arial"/>
              </a:rPr>
              <a:t>ica</a:t>
            </a:r>
            <a:r>
              <a:rPr dirty="0" smtClean="0" sz="2500" spc="15">
                <a:latin typeface="Arial"/>
                <a:cs typeface="Arial"/>
              </a:rPr>
              <a:t> </a:t>
            </a:r>
            <a:r>
              <a:rPr dirty="0" smtClean="0" sz="2500" spc="15">
                <a:latin typeface="Arial"/>
                <a:cs typeface="Arial"/>
              </a:rPr>
              <a:t>de</a:t>
            </a:r>
            <a:r>
              <a:rPr dirty="0" smtClean="0" sz="2500" spc="15">
                <a:latin typeface="Arial"/>
                <a:cs typeface="Arial"/>
              </a:rPr>
              <a:t> </a:t>
            </a:r>
            <a:r>
              <a:rPr dirty="0" smtClean="0" sz="2500" spc="15">
                <a:latin typeface="Arial"/>
                <a:cs typeface="Arial"/>
              </a:rPr>
              <a:t>telas</a:t>
            </a:r>
            <a:r>
              <a:rPr dirty="0" smtClean="0" sz="2500" spc="15">
                <a:latin typeface="Arial"/>
                <a:cs typeface="Arial"/>
              </a:rPr>
              <a:t> </a:t>
            </a:r>
            <a:r>
              <a:rPr dirty="0" smtClean="0" sz="2500" spc="15">
                <a:latin typeface="Arial"/>
                <a:cs typeface="Arial"/>
              </a:rPr>
              <a:t>está</a:t>
            </a:r>
            <a:r>
              <a:rPr dirty="0" smtClean="0" sz="2500" spc="15">
                <a:latin typeface="Arial"/>
                <a:cs typeface="Arial"/>
              </a:rPr>
              <a:t> </a:t>
            </a:r>
            <a:r>
              <a:rPr dirty="0" smtClean="0" sz="2500" spc="15">
                <a:latin typeface="Arial"/>
                <a:cs typeface="Arial"/>
              </a:rPr>
              <a:t>aún</a:t>
            </a:r>
            <a:r>
              <a:rPr dirty="0" smtClean="0" sz="2500" spc="15">
                <a:latin typeface="Arial"/>
                <a:cs typeface="Arial"/>
              </a:rPr>
              <a:t> </a:t>
            </a:r>
            <a:r>
              <a:rPr dirty="0" smtClean="0" sz="2500" spc="15">
                <a:latin typeface="Arial"/>
                <a:cs typeface="Arial"/>
              </a:rPr>
              <a:t>en</a:t>
            </a:r>
            <a:r>
              <a:rPr dirty="0" smtClean="0" sz="2500" spc="15">
                <a:latin typeface="Arial"/>
                <a:cs typeface="Arial"/>
              </a:rPr>
              <a:t> </a:t>
            </a:r>
            <a:r>
              <a:rPr dirty="0" smtClean="0" sz="2500" spc="15">
                <a:latin typeface="Arial"/>
                <a:cs typeface="Arial"/>
              </a:rPr>
              <a:t>ope</a:t>
            </a:r>
            <a:r>
              <a:rPr dirty="0" smtClean="0" sz="2500" spc="15">
                <a:latin typeface="Arial"/>
                <a:cs typeface="Arial"/>
              </a:rPr>
              <a:t>r</a:t>
            </a:r>
            <a:r>
              <a:rPr dirty="0" smtClean="0" sz="2500" spc="15">
                <a:latin typeface="Arial"/>
                <a:cs typeface="Arial"/>
              </a:rPr>
              <a:t>ación.</a:t>
            </a:r>
            <a:endParaRPr sz="25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69174" y="485038"/>
            <a:ext cx="855360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1069174" y="624738"/>
            <a:ext cx="8553602" cy="0"/>
          </a:xfrm>
          <a:custGeom>
            <a:avLst/>
            <a:gdLst/>
            <a:ahLst/>
            <a:cxnLst/>
            <a:rect l="l" t="t" r="r" b="b"/>
            <a:pathLst>
              <a:path w="8553602" h="0">
                <a:moveTo>
                  <a:pt x="0" y="0"/>
                </a:moveTo>
                <a:lnTo>
                  <a:pt x="8553602" y="0"/>
                </a:lnTo>
              </a:path>
            </a:pathLst>
          </a:custGeom>
          <a:ln w="139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1924532" y="744901"/>
            <a:ext cx="6843272" cy="56789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056474" y="432075"/>
            <a:ext cx="1095183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 spc="-9">
                <a:latin typeface="Arial"/>
                <a:cs typeface="Arial"/>
              </a:rPr>
              <a:t>C</a:t>
            </a:r>
            <a:r>
              <a:rPr dirty="0" smtClean="0" sz="1200" spc="-9">
                <a:latin typeface="Arial"/>
                <a:cs typeface="Arial"/>
              </a:rPr>
              <a:t>A</a:t>
            </a:r>
            <a:r>
              <a:rPr dirty="0" smtClean="0" sz="1200" spc="-9">
                <a:latin typeface="Arial"/>
                <a:cs typeface="Arial"/>
              </a:rPr>
              <a:t>UT1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Clase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441243" y="432075"/>
            <a:ext cx="217007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>
                <a:latin typeface="Arial"/>
                <a:cs typeface="Arial"/>
              </a:rPr>
              <a:t>12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457386" y="6560956"/>
            <a:ext cx="5793584" cy="600312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802690" marR="819015" algn="ctr">
              <a:lnSpc>
                <a:spcPts val="2630"/>
              </a:lnSpc>
            </a:pPr>
            <a:r>
              <a:rPr dirty="0" smtClean="0" sz="2500" spc="7">
                <a:latin typeface="Arial"/>
                <a:cs typeface="Arial"/>
              </a:rPr>
              <a:t>Regulador</a:t>
            </a:r>
            <a:r>
              <a:rPr dirty="0" smtClean="0" sz="2500" spc="7">
                <a:latin typeface="Arial"/>
                <a:cs typeface="Arial"/>
              </a:rPr>
              <a:t> </a:t>
            </a:r>
            <a:r>
              <a:rPr dirty="0" smtClean="0" sz="2500" spc="7">
                <a:latin typeface="Arial"/>
                <a:cs typeface="Arial"/>
              </a:rPr>
              <a:t>centrífugo</a:t>
            </a:r>
            <a:r>
              <a:rPr dirty="0" smtClean="0" sz="2500" spc="7">
                <a:latin typeface="Arial"/>
                <a:cs typeface="Arial"/>
              </a:rPr>
              <a:t> </a:t>
            </a:r>
            <a:r>
              <a:rPr dirty="0" smtClean="0" sz="2500" spc="7">
                <a:latin typeface="Arial"/>
                <a:cs typeface="Arial"/>
              </a:rPr>
              <a:t>de</a:t>
            </a:r>
            <a:r>
              <a:rPr dirty="0" smtClean="0" sz="2500" spc="7">
                <a:latin typeface="Arial"/>
                <a:cs typeface="Arial"/>
              </a:rPr>
              <a:t> </a:t>
            </a:r>
            <a:r>
              <a:rPr dirty="0" smtClean="0" sz="2500" spc="7">
                <a:latin typeface="Arial"/>
                <a:cs typeface="Arial"/>
              </a:rPr>
              <a:t>W</a:t>
            </a:r>
            <a:r>
              <a:rPr dirty="0" smtClean="0" sz="2500" spc="7">
                <a:latin typeface="Arial"/>
                <a:cs typeface="Arial"/>
              </a:rPr>
              <a:t>att</a:t>
            </a:r>
            <a:endParaRPr sz="2500">
              <a:latin typeface="Arial"/>
              <a:cs typeface="Arial"/>
            </a:endParaRPr>
          </a:p>
          <a:p>
            <a:pPr algn="ctr">
              <a:lnSpc>
                <a:spcPct val="95825"/>
              </a:lnSpc>
            </a:pPr>
            <a:r>
              <a:rPr dirty="0" smtClean="0" sz="1700" spc="7">
                <a:latin typeface="Arial"/>
                <a:cs typeface="Arial"/>
              </a:rPr>
              <a:t>(Figu</a:t>
            </a:r>
            <a:r>
              <a:rPr dirty="0" smtClean="0" sz="1700" spc="7">
                <a:latin typeface="Arial"/>
                <a:cs typeface="Arial"/>
              </a:rPr>
              <a:t>r</a:t>
            </a:r>
            <a:r>
              <a:rPr dirty="0" smtClean="0" sz="1700" spc="7">
                <a:latin typeface="Arial"/>
                <a:cs typeface="Arial"/>
              </a:rPr>
              <a:t>a</a:t>
            </a:r>
            <a:r>
              <a:rPr dirty="0" smtClean="0" sz="1700" spc="7">
                <a:latin typeface="Arial"/>
                <a:cs typeface="Arial"/>
              </a:rPr>
              <a:t> </a:t>
            </a:r>
            <a:r>
              <a:rPr dirty="0" smtClean="0" sz="1700" spc="7">
                <a:latin typeface="Arial"/>
                <a:cs typeface="Arial"/>
              </a:rPr>
              <a:t>de</a:t>
            </a:r>
            <a:r>
              <a:rPr dirty="0" smtClean="0" sz="1700" spc="7">
                <a:latin typeface="Arial"/>
                <a:cs typeface="Arial"/>
              </a:rPr>
              <a:t> </a:t>
            </a:r>
            <a:r>
              <a:rPr dirty="0" smtClean="0" sz="1700" spc="7">
                <a:latin typeface="Arial"/>
                <a:cs typeface="Arial"/>
              </a:rPr>
              <a:t>Dorf</a:t>
            </a:r>
            <a:r>
              <a:rPr dirty="0" smtClean="0" sz="1700" spc="7">
                <a:latin typeface="Arial"/>
                <a:cs typeface="Arial"/>
              </a:rPr>
              <a:t> </a:t>
            </a:r>
            <a:r>
              <a:rPr dirty="0" smtClean="0" sz="1700" spc="7">
                <a:latin typeface="Arial"/>
                <a:cs typeface="Arial"/>
              </a:rPr>
              <a:t>&amp;</a:t>
            </a:r>
            <a:r>
              <a:rPr dirty="0" smtClean="0" sz="1700" spc="7">
                <a:latin typeface="Arial"/>
                <a:cs typeface="Arial"/>
              </a:rPr>
              <a:t> </a:t>
            </a:r>
            <a:r>
              <a:rPr dirty="0" smtClean="0" sz="1700" spc="7">
                <a:latin typeface="Arial"/>
                <a:cs typeface="Arial"/>
              </a:rPr>
              <a:t>Bisho</a:t>
            </a:r>
            <a:r>
              <a:rPr dirty="0" smtClean="0" sz="1700" spc="7">
                <a:latin typeface="Arial"/>
                <a:cs typeface="Arial"/>
              </a:rPr>
              <a:t>p</a:t>
            </a:r>
            <a:r>
              <a:rPr dirty="0" smtClean="0" sz="1700" spc="7">
                <a:latin typeface="Arial"/>
                <a:cs typeface="Arial"/>
              </a:rPr>
              <a:t>,</a:t>
            </a:r>
            <a:r>
              <a:rPr dirty="0" smtClean="0" sz="1700" spc="7">
                <a:latin typeface="Arial"/>
                <a:cs typeface="Arial"/>
              </a:rPr>
              <a:t> </a:t>
            </a:r>
            <a:r>
              <a:rPr dirty="0" smtClean="0" sz="1700" spc="7" i="1">
                <a:latin typeface="Arial"/>
                <a:cs typeface="Arial"/>
              </a:rPr>
              <a:t>Mode</a:t>
            </a:r>
            <a:r>
              <a:rPr dirty="0" smtClean="0" sz="1700" spc="7" i="1">
                <a:latin typeface="Arial"/>
                <a:cs typeface="Arial"/>
              </a:rPr>
              <a:t>r</a:t>
            </a:r>
            <a:r>
              <a:rPr dirty="0" smtClean="0" sz="1700" spc="7" i="1">
                <a:latin typeface="Arial"/>
                <a:cs typeface="Arial"/>
              </a:rPr>
              <a:t>n</a:t>
            </a:r>
            <a:r>
              <a:rPr dirty="0" smtClean="0" sz="1700" spc="7" i="1">
                <a:latin typeface="Arial"/>
                <a:cs typeface="Arial"/>
              </a:rPr>
              <a:t> </a:t>
            </a:r>
            <a:r>
              <a:rPr dirty="0" smtClean="0" sz="1700" spc="7" i="1">
                <a:latin typeface="Arial"/>
                <a:cs typeface="Arial"/>
              </a:rPr>
              <a:t>Control</a:t>
            </a:r>
            <a:r>
              <a:rPr dirty="0" smtClean="0" sz="1700" spc="7" i="1">
                <a:latin typeface="Arial"/>
                <a:cs typeface="Arial"/>
              </a:rPr>
              <a:t> </a:t>
            </a:r>
            <a:r>
              <a:rPr dirty="0" smtClean="0" sz="1700" spc="7" i="1">
                <a:latin typeface="Arial"/>
                <a:cs typeface="Arial"/>
              </a:rPr>
              <a:t>System</a:t>
            </a:r>
            <a:r>
              <a:rPr dirty="0" smtClean="0" sz="1700" spc="7" i="1">
                <a:latin typeface="Arial"/>
                <a:cs typeface="Arial"/>
              </a:rPr>
              <a:t>s</a:t>
            </a:r>
            <a:r>
              <a:rPr dirty="0" smtClean="0" sz="1700" spc="7" i="1">
                <a:latin typeface="Arial"/>
                <a:cs typeface="Arial"/>
              </a:rPr>
              <a:t>,</a:t>
            </a:r>
            <a:r>
              <a:rPr dirty="0" smtClean="0" sz="1700" spc="7" i="1">
                <a:latin typeface="Arial"/>
                <a:cs typeface="Arial"/>
              </a:rPr>
              <a:t> </a:t>
            </a:r>
            <a:r>
              <a:rPr dirty="0" smtClean="0" sz="1700" spc="7" i="1">
                <a:latin typeface="Arial"/>
                <a:cs typeface="Arial"/>
              </a:rPr>
              <a:t>9a</a:t>
            </a:r>
            <a:r>
              <a:rPr dirty="0" smtClean="0" sz="1700" spc="7" i="1">
                <a:latin typeface="Arial"/>
                <a:cs typeface="Arial"/>
              </a:rPr>
              <a:t> </a:t>
            </a:r>
            <a:r>
              <a:rPr dirty="0" smtClean="0" sz="1700" spc="7" i="1">
                <a:latin typeface="Arial"/>
                <a:cs typeface="Arial"/>
              </a:rPr>
              <a:t>Ed.</a:t>
            </a:r>
            <a:r>
              <a:rPr dirty="0" smtClean="0" sz="1700" spc="7">
                <a:latin typeface="Arial"/>
                <a:cs typeface="Arial"/>
              </a:rPr>
              <a:t>)</a:t>
            </a:r>
            <a:endParaRPr sz="17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69174" y="485038"/>
            <a:ext cx="855360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bject 45"/>
          <p:cNvSpPr/>
          <p:nvPr/>
        </p:nvSpPr>
        <p:spPr>
          <a:xfrm>
            <a:off x="1069174" y="624738"/>
            <a:ext cx="8553602" cy="0"/>
          </a:xfrm>
          <a:custGeom>
            <a:avLst/>
            <a:gdLst/>
            <a:ahLst/>
            <a:cxnLst/>
            <a:rect l="l" t="t" r="r" b="b"/>
            <a:pathLst>
              <a:path w="8553602" h="0">
                <a:moveTo>
                  <a:pt x="0" y="0"/>
                </a:moveTo>
                <a:lnTo>
                  <a:pt x="8553602" y="0"/>
                </a:lnTo>
              </a:path>
            </a:pathLst>
          </a:custGeom>
          <a:ln w="139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1102563" y="1242682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1102563" y="1647558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5379364" y="1249921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5379364" y="1654797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5379364" y="2059673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5379364" y="2464562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5379364" y="2869438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5379364" y="3274314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5379364" y="3679202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1102563" y="5203799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1102563" y="5608675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1102563" y="6013551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1102563" y="6418440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1102563" y="6823316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1056474" y="432075"/>
            <a:ext cx="1095183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 spc="-9">
                <a:latin typeface="Arial"/>
                <a:cs typeface="Arial"/>
              </a:rPr>
              <a:t>C</a:t>
            </a:r>
            <a:r>
              <a:rPr dirty="0" smtClean="0" sz="1200" spc="-9">
                <a:latin typeface="Arial"/>
                <a:cs typeface="Arial"/>
              </a:rPr>
              <a:t>A</a:t>
            </a:r>
            <a:r>
              <a:rPr dirty="0" smtClean="0" sz="1200" spc="-9">
                <a:latin typeface="Arial"/>
                <a:cs typeface="Arial"/>
              </a:rPr>
              <a:t>UT1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Clase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9441243" y="432075"/>
            <a:ext cx="217007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>
                <a:latin typeface="Arial"/>
                <a:cs typeface="Arial"/>
              </a:rPr>
              <a:t>13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056474" y="714663"/>
            <a:ext cx="3652152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b="1">
                <a:latin typeface="Arial"/>
                <a:cs typeface="Arial"/>
              </a:rPr>
              <a:t>¿Dónde</a:t>
            </a:r>
            <a:r>
              <a:rPr dirty="0" smtClean="0" sz="2500" spc="92" b="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se</a:t>
            </a:r>
            <a:r>
              <a:rPr dirty="0" smtClean="0" sz="2500" spc="27" b="1">
                <a:latin typeface="Arial"/>
                <a:cs typeface="Arial"/>
              </a:rPr>
              <a:t> </a:t>
            </a:r>
            <a:r>
              <a:rPr dirty="0" smtClean="0" sz="2500" spc="13" b="1">
                <a:latin typeface="Arial"/>
                <a:cs typeface="Arial"/>
              </a:rPr>
              <a:t>usa</a:t>
            </a:r>
            <a:r>
              <a:rPr dirty="0" smtClean="0" sz="2500" spc="0" b="1">
                <a:latin typeface="Arial"/>
                <a:cs typeface="Arial"/>
              </a:rPr>
              <a:t> </a:t>
            </a:r>
            <a:r>
              <a:rPr dirty="0" smtClean="0" sz="2500" spc="12" b="1">
                <a:latin typeface="Arial"/>
                <a:cs typeface="Arial"/>
              </a:rPr>
              <a:t>cont</a:t>
            </a:r>
            <a:r>
              <a:rPr dirty="0" smtClean="0" sz="2500" spc="-40" b="1">
                <a:latin typeface="Arial"/>
                <a:cs typeface="Arial"/>
              </a:rPr>
              <a:t>r</a:t>
            </a:r>
            <a:r>
              <a:rPr dirty="0" smtClean="0" sz="2500" spc="11" b="1">
                <a:latin typeface="Arial"/>
                <a:cs typeface="Arial"/>
              </a:rPr>
              <a:t>ol?</a:t>
            </a:r>
            <a:endParaRPr sz="25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372793" y="1123057"/>
            <a:ext cx="3068837" cy="745083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12">
                <a:latin typeface="Arial"/>
                <a:cs typeface="Arial"/>
              </a:rPr>
              <a:t>Procesos</a:t>
            </a:r>
            <a:r>
              <a:rPr dirty="0" smtClean="0" sz="2500" spc="12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indust</a:t>
            </a:r>
            <a:r>
              <a:rPr dirty="0" smtClean="0" sz="2500" spc="12">
                <a:latin typeface="Arial"/>
                <a:cs typeface="Arial"/>
              </a:rPr>
              <a:t>r</a:t>
            </a:r>
            <a:r>
              <a:rPr dirty="0" smtClean="0" sz="2500" spc="12">
                <a:latin typeface="Arial"/>
                <a:cs typeface="Arial"/>
              </a:rPr>
              <a:t>iales</a:t>
            </a:r>
            <a:endParaRPr sz="2500">
              <a:latin typeface="Arial"/>
              <a:cs typeface="Arial"/>
            </a:endParaRPr>
          </a:p>
          <a:p>
            <a:pPr marL="12700" marR="47219">
              <a:lnSpc>
                <a:spcPct val="95825"/>
              </a:lnSpc>
              <a:spcBef>
                <a:spcPts val="238"/>
              </a:spcBef>
            </a:pPr>
            <a:r>
              <a:rPr dirty="0" smtClean="0" sz="2500" spc="-10">
                <a:latin typeface="Arial"/>
                <a:cs typeface="Arial"/>
              </a:rPr>
              <a:t>T</a:t>
            </a:r>
            <a:r>
              <a:rPr dirty="0" smtClean="0" sz="2500" spc="-10">
                <a:latin typeface="Arial"/>
                <a:cs typeface="Arial"/>
              </a:rPr>
              <a:t>r</a:t>
            </a:r>
            <a:r>
              <a:rPr dirty="0" smtClean="0" sz="2500" spc="-10">
                <a:latin typeface="Arial"/>
                <a:cs typeface="Arial"/>
              </a:rPr>
              <a:t>anspo</a:t>
            </a:r>
            <a:r>
              <a:rPr dirty="0" smtClean="0" sz="2500" spc="-10">
                <a:latin typeface="Arial"/>
                <a:cs typeface="Arial"/>
              </a:rPr>
              <a:t>r</a:t>
            </a:r>
            <a:r>
              <a:rPr dirty="0" smtClean="0" sz="2500" spc="-10">
                <a:latin typeface="Arial"/>
                <a:cs typeface="Arial"/>
              </a:rPr>
              <a:t>te</a:t>
            </a:r>
            <a:endParaRPr sz="25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649595" y="1130296"/>
            <a:ext cx="3332051" cy="2769476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 marR="40968">
              <a:lnSpc>
                <a:spcPts val="2630"/>
              </a:lnSpc>
            </a:pPr>
            <a:r>
              <a:rPr dirty="0" smtClean="0" sz="2500" spc="10">
                <a:latin typeface="Arial"/>
                <a:cs typeface="Arial"/>
              </a:rPr>
              <a:t>Gene</a:t>
            </a:r>
            <a:r>
              <a:rPr dirty="0" smtClean="0" sz="2500" spc="10">
                <a:latin typeface="Arial"/>
                <a:cs typeface="Arial"/>
              </a:rPr>
              <a:t>r</a:t>
            </a:r>
            <a:r>
              <a:rPr dirty="0" smtClean="0" sz="2500" spc="10">
                <a:latin typeface="Arial"/>
                <a:cs typeface="Arial"/>
              </a:rPr>
              <a:t>ación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de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energía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ts val="2874"/>
              </a:lnSpc>
              <a:spcBef>
                <a:spcPts val="238"/>
              </a:spcBef>
            </a:pPr>
            <a:r>
              <a:rPr dirty="0" smtClean="0" sz="2500" spc="-10">
                <a:latin typeface="Arial"/>
                <a:cs typeface="Arial"/>
              </a:rPr>
              <a:t>T</a:t>
            </a:r>
            <a:r>
              <a:rPr dirty="0" smtClean="0" sz="2500" spc="-10">
                <a:latin typeface="Arial"/>
                <a:cs typeface="Arial"/>
              </a:rPr>
              <a:t>r</a:t>
            </a:r>
            <a:r>
              <a:rPr dirty="0" smtClean="0" sz="2500" spc="-10">
                <a:latin typeface="Arial"/>
                <a:cs typeface="Arial"/>
              </a:rPr>
              <a:t>ansmisión</a:t>
            </a:r>
            <a:r>
              <a:rPr dirty="0" smtClean="0" sz="2500" spc="-10">
                <a:latin typeface="Arial"/>
                <a:cs typeface="Arial"/>
              </a:rPr>
              <a:t> </a:t>
            </a:r>
            <a:r>
              <a:rPr dirty="0" smtClean="0" sz="2500" spc="-10">
                <a:latin typeface="Arial"/>
                <a:cs typeface="Arial"/>
              </a:rPr>
              <a:t>de</a:t>
            </a:r>
            <a:r>
              <a:rPr dirty="0" smtClean="0" sz="2500" spc="-10">
                <a:latin typeface="Arial"/>
                <a:cs typeface="Arial"/>
              </a:rPr>
              <a:t> 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ts val="2874"/>
              </a:lnSpc>
              <a:spcBef>
                <a:spcPts val="379"/>
              </a:spcBef>
            </a:pPr>
            <a:r>
              <a:rPr dirty="0" smtClean="0" sz="2500" spc="11">
                <a:latin typeface="Arial"/>
                <a:cs typeface="Arial"/>
              </a:rPr>
              <a:t>energía</a:t>
            </a:r>
            <a:r>
              <a:rPr dirty="0" smtClean="0" sz="2500" spc="11">
                <a:latin typeface="Arial"/>
                <a:cs typeface="Arial"/>
              </a:rPr>
              <a:t> </a:t>
            </a:r>
            <a:r>
              <a:rPr dirty="0" smtClean="0" sz="2500" spc="11">
                <a:latin typeface="Arial"/>
                <a:cs typeface="Arial"/>
              </a:rPr>
              <a:t>Mecatrónica</a:t>
            </a:r>
            <a:r>
              <a:rPr dirty="0" smtClean="0" sz="2500" spc="11">
                <a:latin typeface="Arial"/>
                <a:cs typeface="Arial"/>
              </a:rPr>
              <a:t> 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ts val="2874"/>
              </a:lnSpc>
              <a:spcBef>
                <a:spcPts val="379"/>
              </a:spcBef>
            </a:pPr>
            <a:r>
              <a:rPr dirty="0" smtClean="0" sz="2500" spc="12">
                <a:latin typeface="Arial"/>
                <a:cs typeface="Arial"/>
              </a:rPr>
              <a:t>Inst</a:t>
            </a:r>
            <a:r>
              <a:rPr dirty="0" smtClean="0" sz="2500" spc="12">
                <a:latin typeface="Arial"/>
                <a:cs typeface="Arial"/>
              </a:rPr>
              <a:t>r</a:t>
            </a:r>
            <a:r>
              <a:rPr dirty="0" smtClean="0" sz="2500" spc="12">
                <a:latin typeface="Arial"/>
                <a:cs typeface="Arial"/>
              </a:rPr>
              <a:t>umentación</a:t>
            </a:r>
            <a:r>
              <a:rPr dirty="0" smtClean="0" sz="2500" spc="12">
                <a:latin typeface="Arial"/>
                <a:cs typeface="Arial"/>
              </a:rPr>
              <a:t> 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ts val="2874"/>
              </a:lnSpc>
              <a:spcBef>
                <a:spcPts val="379"/>
              </a:spcBef>
            </a:pPr>
            <a:r>
              <a:rPr dirty="0" smtClean="0" sz="2500">
                <a:latin typeface="Arial"/>
                <a:cs typeface="Arial"/>
              </a:rPr>
              <a:t>A</a:t>
            </a:r>
            <a:r>
              <a:rPr dirty="0" smtClean="0" sz="2500" spc="100">
                <a:latin typeface="Arial"/>
                <a:cs typeface="Arial"/>
              </a:rPr>
              <a:t>r</a:t>
            </a:r>
            <a:r>
              <a:rPr dirty="0" smtClean="0" sz="2500" spc="0">
                <a:latin typeface="Arial"/>
                <a:cs typeface="Arial"/>
              </a:rPr>
              <a:t>te</a:t>
            </a:r>
            <a:r>
              <a:rPr dirty="0" smtClean="0" sz="2500" spc="-75">
                <a:latin typeface="Arial"/>
                <a:cs typeface="Arial"/>
              </a:rPr>
              <a:t>f</a:t>
            </a:r>
            <a:r>
              <a:rPr dirty="0" smtClean="0" sz="2500" spc="0">
                <a:latin typeface="Arial"/>
                <a:cs typeface="Arial"/>
              </a:rPr>
              <a:t>actos</a:t>
            </a:r>
            <a:r>
              <a:rPr dirty="0" smtClean="0" sz="2500" spc="112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electrónicos</a:t>
            </a:r>
            <a:r>
              <a:rPr dirty="0" smtClean="0" sz="2500" spc="5">
                <a:latin typeface="Arial"/>
                <a:cs typeface="Arial"/>
              </a:rPr>
              <a:t> 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ts val="2874"/>
              </a:lnSpc>
              <a:spcBef>
                <a:spcPts val="379"/>
              </a:spcBef>
            </a:pPr>
            <a:r>
              <a:rPr dirty="0" smtClean="0" sz="2500" spc="13">
                <a:latin typeface="Arial"/>
                <a:cs typeface="Arial"/>
              </a:rPr>
              <a:t>Economía</a:t>
            </a:r>
            <a:endParaRPr sz="2500">
              <a:latin typeface="Arial"/>
              <a:cs typeface="Arial"/>
            </a:endParaRPr>
          </a:p>
          <a:p>
            <a:pPr marL="12700" marR="40968">
              <a:lnSpc>
                <a:spcPct val="95825"/>
              </a:lnSpc>
              <a:spcBef>
                <a:spcPts val="389"/>
              </a:spcBef>
            </a:pPr>
            <a:r>
              <a:rPr dirty="0" smtClean="0" sz="2500" spc="11">
                <a:latin typeface="Arial"/>
                <a:cs typeface="Arial"/>
              </a:rPr>
              <a:t>Medicina</a:t>
            </a:r>
            <a:endParaRPr sz="25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51152" y="1932822"/>
            <a:ext cx="2512486" cy="1959711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 marR="1657080" algn="just">
              <a:lnSpc>
                <a:spcPts val="2630"/>
              </a:lnSpc>
            </a:pPr>
            <a:r>
              <a:rPr dirty="0" smtClean="0" sz="2500" spc="-3">
                <a:latin typeface="Arial"/>
                <a:cs typeface="Arial"/>
              </a:rPr>
              <a:t>A</a:t>
            </a:r>
            <a:r>
              <a:rPr dirty="0" smtClean="0" sz="2500" spc="-3">
                <a:latin typeface="Arial"/>
                <a:cs typeface="Arial"/>
              </a:rPr>
              <a:t>utos</a:t>
            </a:r>
            <a:endParaRPr sz="2500">
              <a:latin typeface="Arial"/>
              <a:cs typeface="Arial"/>
            </a:endParaRPr>
          </a:p>
          <a:p>
            <a:pPr marL="12700" marR="1338983" algn="just">
              <a:lnSpc>
                <a:spcPts val="2874"/>
              </a:lnSpc>
              <a:spcBef>
                <a:spcPts val="238"/>
              </a:spcBef>
            </a:pPr>
            <a:r>
              <a:rPr dirty="0" smtClean="0" sz="2500" spc="-30">
                <a:latin typeface="Arial"/>
                <a:cs typeface="Arial"/>
              </a:rPr>
              <a:t>T</a:t>
            </a:r>
            <a:r>
              <a:rPr dirty="0" smtClean="0" sz="2500" spc="-30">
                <a:latin typeface="Arial"/>
                <a:cs typeface="Arial"/>
              </a:rPr>
              <a:t>renes</a:t>
            </a:r>
            <a:r>
              <a:rPr dirty="0" smtClean="0" sz="2500" spc="-30">
                <a:latin typeface="Arial"/>
                <a:cs typeface="Arial"/>
              </a:rPr>
              <a:t> </a:t>
            </a:r>
            <a:endParaRPr sz="2500">
              <a:latin typeface="Arial"/>
              <a:cs typeface="Arial"/>
            </a:endParaRPr>
          </a:p>
          <a:p>
            <a:pPr marL="12700" marR="1338983" algn="just">
              <a:lnSpc>
                <a:spcPts val="2874"/>
              </a:lnSpc>
              <a:spcBef>
                <a:spcPts val="379"/>
              </a:spcBef>
            </a:pPr>
            <a:r>
              <a:rPr dirty="0" smtClean="0" sz="2500" spc="11">
                <a:latin typeface="Arial"/>
                <a:cs typeface="Arial"/>
              </a:rPr>
              <a:t>Barcos</a:t>
            </a:r>
            <a:r>
              <a:rPr dirty="0" smtClean="0" sz="2500" spc="11">
                <a:latin typeface="Arial"/>
                <a:cs typeface="Arial"/>
              </a:rPr>
              <a:t> </a:t>
            </a:r>
            <a:endParaRPr sz="2500">
              <a:latin typeface="Arial"/>
              <a:cs typeface="Arial"/>
            </a:endParaRPr>
          </a:p>
          <a:p>
            <a:pPr marL="12700" marR="1338983" algn="just">
              <a:lnSpc>
                <a:spcPts val="2874"/>
              </a:lnSpc>
              <a:spcBef>
                <a:spcPts val="379"/>
              </a:spcBef>
            </a:pPr>
            <a:r>
              <a:rPr dirty="0" smtClean="0" sz="2500" spc="-1">
                <a:latin typeface="Arial"/>
                <a:cs typeface="Arial"/>
              </a:rPr>
              <a:t>A</a:t>
            </a:r>
            <a:r>
              <a:rPr dirty="0" smtClean="0" sz="2500" spc="-1">
                <a:latin typeface="Arial"/>
                <a:cs typeface="Arial"/>
              </a:rPr>
              <a:t>viones</a:t>
            </a:r>
            <a:endParaRPr sz="2500">
              <a:latin typeface="Arial"/>
              <a:cs typeface="Arial"/>
            </a:endParaRPr>
          </a:p>
          <a:p>
            <a:pPr marL="12700" algn="just">
              <a:lnSpc>
                <a:spcPct val="95825"/>
              </a:lnSpc>
              <a:spcBef>
                <a:spcPts val="389"/>
              </a:spcBef>
            </a:pPr>
            <a:r>
              <a:rPr dirty="0" smtClean="0" sz="2500" spc="4">
                <a:latin typeface="Arial"/>
                <a:cs typeface="Arial"/>
              </a:rPr>
              <a:t>N</a:t>
            </a:r>
            <a:r>
              <a:rPr dirty="0" smtClean="0" sz="2500" spc="4">
                <a:latin typeface="Arial"/>
                <a:cs typeface="Arial"/>
              </a:rPr>
              <a:t>a</a:t>
            </a:r>
            <a:r>
              <a:rPr dirty="0" smtClean="0" sz="2500" spc="4">
                <a:latin typeface="Arial"/>
                <a:cs typeface="Arial"/>
              </a:rPr>
              <a:t>v</a:t>
            </a:r>
            <a:r>
              <a:rPr dirty="0" smtClean="0" sz="2500" spc="4">
                <a:latin typeface="Arial"/>
                <a:cs typeface="Arial"/>
              </a:rPr>
              <a:t>es</a:t>
            </a:r>
            <a:r>
              <a:rPr dirty="0" smtClean="0" sz="2500" spc="4">
                <a:latin typeface="Arial"/>
                <a:cs typeface="Arial"/>
              </a:rPr>
              <a:t> </a:t>
            </a:r>
            <a:r>
              <a:rPr dirty="0" smtClean="0" sz="2500" spc="4">
                <a:latin typeface="Arial"/>
                <a:cs typeface="Arial"/>
              </a:rPr>
              <a:t>espaciales</a:t>
            </a:r>
            <a:endParaRPr sz="25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367218" y="2047290"/>
            <a:ext cx="230016" cy="1959711"/>
          </a:xfrm>
          <a:prstGeom prst="rect">
            <a:avLst/>
          </a:prstGeom>
        </p:spPr>
        <p:txBody>
          <a:bodyPr wrap="square" lIns="0" tIns="11017" rIns="0" bIns="0" rtlCol="0">
            <a:noAutofit/>
          </a:bodyPr>
          <a:lstStyle/>
          <a:p>
            <a:pPr marL="12700">
              <a:lnSpc>
                <a:spcPts val="1735"/>
              </a:lnSpc>
            </a:pPr>
            <a:r>
              <a:rPr dirty="0" smtClean="0" sz="2500" spc="383">
                <a:latin typeface="Times New Roman"/>
                <a:cs typeface="Times New Roman"/>
              </a:rPr>
              <a:t>•</a:t>
            </a: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283"/>
              </a:spcBef>
            </a:pPr>
            <a:r>
              <a:rPr dirty="0" smtClean="0" sz="2500" spc="383">
                <a:latin typeface="Times New Roman"/>
                <a:cs typeface="Times New Roman"/>
              </a:rPr>
              <a:t>•</a:t>
            </a: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370"/>
              </a:spcBef>
            </a:pPr>
            <a:r>
              <a:rPr dirty="0" smtClean="0" sz="2500" spc="383">
                <a:latin typeface="Times New Roman"/>
                <a:cs typeface="Times New Roman"/>
              </a:rPr>
              <a:t>•</a:t>
            </a: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370"/>
              </a:spcBef>
            </a:pPr>
            <a:r>
              <a:rPr dirty="0" smtClean="0" sz="2500" spc="383">
                <a:latin typeface="Times New Roman"/>
                <a:cs typeface="Times New Roman"/>
              </a:rPr>
              <a:t>•</a:t>
            </a: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370"/>
              </a:spcBef>
            </a:pPr>
            <a:r>
              <a:rPr dirty="0" smtClean="0" sz="2500" spc="383">
                <a:latin typeface="Times New Roman"/>
                <a:cs typeface="Times New Roman"/>
              </a:rPr>
              <a:t>•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056474" y="4347841"/>
            <a:ext cx="3133999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>
                <a:latin typeface="Arial"/>
                <a:cs typeface="Arial"/>
              </a:rPr>
              <a:t>Un</a:t>
            </a:r>
            <a:r>
              <a:rPr dirty="0" smtClean="0" sz="2500" spc="31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mejor</a:t>
            </a:r>
            <a:r>
              <a:rPr dirty="0" smtClean="0" sz="2500" spc="62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control</a:t>
            </a:r>
            <a:r>
              <a:rPr dirty="0" smtClean="0" sz="2500" spc="75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es</a:t>
            </a:r>
            <a:r>
              <a:rPr dirty="0" smtClean="0" sz="2500" spc="26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la</a:t>
            </a:r>
            <a:endParaRPr sz="25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205368" y="4347841"/>
            <a:ext cx="793184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-10">
                <a:latin typeface="Arial"/>
                <a:cs typeface="Arial"/>
              </a:rPr>
              <a:t>cl</a:t>
            </a:r>
            <a:r>
              <a:rPr dirty="0" smtClean="0" sz="2500" spc="-10">
                <a:latin typeface="Arial"/>
                <a:cs typeface="Arial"/>
              </a:rPr>
              <a:t>a</a:t>
            </a:r>
            <a:r>
              <a:rPr dirty="0" smtClean="0" sz="2500" spc="-10">
                <a:latin typeface="Arial"/>
                <a:cs typeface="Arial"/>
              </a:rPr>
              <a:t>v</a:t>
            </a:r>
            <a:r>
              <a:rPr dirty="0" smtClean="0" sz="2500" spc="-10">
                <a:latin typeface="Arial"/>
                <a:cs typeface="Arial"/>
              </a:rPr>
              <a:t>e</a:t>
            </a:r>
            <a:endParaRPr sz="25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013446" y="4347841"/>
            <a:ext cx="2379121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>
                <a:latin typeface="Arial"/>
                <a:cs typeface="Arial"/>
              </a:rPr>
              <a:t>tecnológica</a:t>
            </a:r>
            <a:r>
              <a:rPr dirty="0" smtClean="0" sz="2500" spc="126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pa</a:t>
            </a:r>
            <a:r>
              <a:rPr dirty="0" smtClean="0" sz="2500" spc="-17">
                <a:latin typeface="Arial"/>
                <a:cs typeface="Arial"/>
              </a:rPr>
              <a:t>r</a:t>
            </a:r>
            <a:r>
              <a:rPr dirty="0" smtClean="0" sz="2500" spc="12">
                <a:latin typeface="Arial"/>
                <a:cs typeface="Arial"/>
              </a:rPr>
              <a:t>a</a:t>
            </a:r>
            <a:endParaRPr sz="25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407462" y="4347841"/>
            <a:ext cx="870939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1">
                <a:latin typeface="Arial"/>
                <a:cs typeface="Arial"/>
              </a:rPr>
              <a:t>lo</a:t>
            </a:r>
            <a:r>
              <a:rPr dirty="0" smtClean="0" sz="2500" spc="1">
                <a:latin typeface="Arial"/>
                <a:cs typeface="Arial"/>
              </a:rPr>
              <a:t>g</a:t>
            </a:r>
            <a:r>
              <a:rPr dirty="0" smtClean="0" sz="2500" spc="1">
                <a:latin typeface="Arial"/>
                <a:cs typeface="Arial"/>
              </a:rPr>
              <a:t>r</a:t>
            </a:r>
            <a:r>
              <a:rPr dirty="0" smtClean="0" sz="2500" spc="1">
                <a:latin typeface="Arial"/>
                <a:cs typeface="Arial"/>
              </a:rPr>
              <a:t>ar</a:t>
            </a:r>
            <a:endParaRPr sz="25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372793" y="5084174"/>
            <a:ext cx="2838722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>
                <a:latin typeface="Arial"/>
                <a:cs typeface="Arial"/>
              </a:rPr>
              <a:t>productos</a:t>
            </a:r>
            <a:r>
              <a:rPr dirty="0" smtClean="0" sz="2500" spc="109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de</a:t>
            </a:r>
            <a:r>
              <a:rPr dirty="0" smtClean="0" sz="2500" spc="27">
                <a:latin typeface="Arial"/>
                <a:cs typeface="Arial"/>
              </a:rPr>
              <a:t> </a:t>
            </a:r>
            <a:r>
              <a:rPr dirty="0" smtClean="0" sz="2500" spc="19">
                <a:latin typeface="Arial"/>
                <a:cs typeface="Arial"/>
              </a:rPr>
              <a:t>m</a:t>
            </a:r>
            <a:r>
              <a:rPr dirty="0" smtClean="0" sz="2500" spc="-61">
                <a:latin typeface="Arial"/>
                <a:cs typeface="Arial"/>
              </a:rPr>
              <a:t>a</a:t>
            </a:r>
            <a:r>
              <a:rPr dirty="0" smtClean="0" sz="2500" spc="-37">
                <a:latin typeface="Arial"/>
                <a:cs typeface="Arial"/>
              </a:rPr>
              <a:t>y</a:t>
            </a:r>
            <a:r>
              <a:rPr dirty="0" smtClean="0" sz="2500" spc="10">
                <a:latin typeface="Arial"/>
                <a:cs typeface="Arial"/>
              </a:rPr>
              <a:t>or</a:t>
            </a:r>
            <a:endParaRPr sz="25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226409" y="5084174"/>
            <a:ext cx="1069889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10">
                <a:latin typeface="Arial"/>
                <a:cs typeface="Arial"/>
              </a:rPr>
              <a:t>calidad</a:t>
            </a:r>
            <a:endParaRPr sz="25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372793" y="5489063"/>
            <a:ext cx="6296789" cy="1554835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 marR="40968">
              <a:lnSpc>
                <a:spcPts val="2630"/>
              </a:lnSpc>
            </a:pPr>
            <a:r>
              <a:rPr dirty="0" smtClean="0" sz="2500" spc="10">
                <a:latin typeface="Arial"/>
                <a:cs typeface="Arial"/>
              </a:rPr>
              <a:t>minimización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de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desperdicios</a:t>
            </a:r>
            <a:endParaRPr sz="2500">
              <a:latin typeface="Arial"/>
              <a:cs typeface="Arial"/>
            </a:endParaRPr>
          </a:p>
          <a:p>
            <a:pPr marL="12700" marR="40968">
              <a:lnSpc>
                <a:spcPct val="95825"/>
              </a:lnSpc>
              <a:spcBef>
                <a:spcPts val="238"/>
              </a:spcBef>
            </a:pPr>
            <a:r>
              <a:rPr dirty="0" smtClean="0" sz="2500" spc="10">
                <a:latin typeface="Arial"/>
                <a:cs typeface="Arial"/>
              </a:rPr>
              <a:t>protección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del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medio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ambiente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ts val="3190"/>
              </a:lnSpc>
              <a:spcBef>
                <a:spcPts val="274"/>
              </a:spcBef>
            </a:pPr>
            <a:r>
              <a:rPr dirty="0" smtClean="0" sz="2500" spc="7">
                <a:latin typeface="Arial"/>
                <a:cs typeface="Arial"/>
              </a:rPr>
              <a:t>m</a:t>
            </a:r>
            <a:r>
              <a:rPr dirty="0" smtClean="0" sz="2500" spc="7">
                <a:latin typeface="Arial"/>
                <a:cs typeface="Arial"/>
              </a:rPr>
              <a:t>a</a:t>
            </a:r>
            <a:r>
              <a:rPr dirty="0" smtClean="0" sz="2500" spc="7">
                <a:latin typeface="Arial"/>
                <a:cs typeface="Arial"/>
              </a:rPr>
              <a:t>y</a:t>
            </a:r>
            <a:r>
              <a:rPr dirty="0" smtClean="0" sz="2500" spc="7">
                <a:latin typeface="Arial"/>
                <a:cs typeface="Arial"/>
              </a:rPr>
              <a:t>or</a:t>
            </a:r>
            <a:r>
              <a:rPr dirty="0" smtClean="0" sz="2500" spc="7">
                <a:latin typeface="Arial"/>
                <a:cs typeface="Arial"/>
              </a:rPr>
              <a:t> </a:t>
            </a:r>
            <a:r>
              <a:rPr dirty="0" smtClean="0" sz="2500" spc="7">
                <a:latin typeface="Arial"/>
                <a:cs typeface="Arial"/>
              </a:rPr>
              <a:t>rendimiento</a:t>
            </a:r>
            <a:r>
              <a:rPr dirty="0" smtClean="0" sz="2500" spc="7">
                <a:latin typeface="Arial"/>
                <a:cs typeface="Arial"/>
              </a:rPr>
              <a:t> </a:t>
            </a:r>
            <a:r>
              <a:rPr dirty="0" smtClean="0" sz="2500" spc="7">
                <a:latin typeface="Arial"/>
                <a:cs typeface="Arial"/>
              </a:rPr>
              <a:t>de</a:t>
            </a:r>
            <a:r>
              <a:rPr dirty="0" smtClean="0" sz="2500" spc="7">
                <a:latin typeface="Arial"/>
                <a:cs typeface="Arial"/>
              </a:rPr>
              <a:t> </a:t>
            </a:r>
            <a:r>
              <a:rPr dirty="0" smtClean="0" sz="2500" spc="7">
                <a:latin typeface="Arial"/>
                <a:cs typeface="Arial"/>
              </a:rPr>
              <a:t>la</a:t>
            </a:r>
            <a:r>
              <a:rPr dirty="0" smtClean="0" sz="2500" spc="7">
                <a:latin typeface="Arial"/>
                <a:cs typeface="Arial"/>
              </a:rPr>
              <a:t> </a:t>
            </a:r>
            <a:r>
              <a:rPr dirty="0" smtClean="0" sz="2500" spc="7">
                <a:latin typeface="Arial"/>
                <a:cs typeface="Arial"/>
              </a:rPr>
              <a:t>capacidad</a:t>
            </a:r>
            <a:r>
              <a:rPr dirty="0" smtClean="0" sz="2500" spc="7">
                <a:latin typeface="Arial"/>
                <a:cs typeface="Arial"/>
              </a:rPr>
              <a:t> </a:t>
            </a:r>
            <a:r>
              <a:rPr dirty="0" smtClean="0" sz="2500" spc="7">
                <a:latin typeface="Arial"/>
                <a:cs typeface="Arial"/>
              </a:rPr>
              <a:t>instalada</a:t>
            </a:r>
            <a:r>
              <a:rPr dirty="0" smtClean="0" sz="2500" spc="7">
                <a:latin typeface="Arial"/>
                <a:cs typeface="Arial"/>
              </a:rPr>
              <a:t> </a:t>
            </a:r>
            <a:r>
              <a:rPr dirty="0" smtClean="0" sz="2500" spc="7">
                <a:latin typeface="Arial"/>
                <a:cs typeface="Arial"/>
              </a:rPr>
              <a:t>m</a:t>
            </a:r>
            <a:r>
              <a:rPr dirty="0" smtClean="0" sz="2500" spc="7">
                <a:latin typeface="Arial"/>
                <a:cs typeface="Arial"/>
              </a:rPr>
              <a:t>a</a:t>
            </a:r>
            <a:r>
              <a:rPr dirty="0" smtClean="0" sz="2500" spc="7">
                <a:latin typeface="Arial"/>
                <a:cs typeface="Arial"/>
              </a:rPr>
              <a:t>y</a:t>
            </a:r>
            <a:r>
              <a:rPr dirty="0" smtClean="0" sz="2500" spc="7">
                <a:latin typeface="Arial"/>
                <a:cs typeface="Arial"/>
              </a:rPr>
              <a:t>ores</a:t>
            </a:r>
            <a:r>
              <a:rPr dirty="0" smtClean="0" sz="2500" spc="7">
                <a:latin typeface="Arial"/>
                <a:cs typeface="Arial"/>
              </a:rPr>
              <a:t> </a:t>
            </a:r>
            <a:r>
              <a:rPr dirty="0" smtClean="0" sz="2500" spc="7">
                <a:latin typeface="Arial"/>
                <a:cs typeface="Arial"/>
              </a:rPr>
              <a:t>márgenes</a:t>
            </a:r>
            <a:r>
              <a:rPr dirty="0" smtClean="0" sz="2500" spc="7">
                <a:latin typeface="Arial"/>
                <a:cs typeface="Arial"/>
              </a:rPr>
              <a:t> </a:t>
            </a:r>
            <a:r>
              <a:rPr dirty="0" smtClean="0" sz="2500" spc="7">
                <a:latin typeface="Arial"/>
                <a:cs typeface="Arial"/>
              </a:rPr>
              <a:t>de</a:t>
            </a:r>
            <a:r>
              <a:rPr dirty="0" smtClean="0" sz="2500" spc="7">
                <a:latin typeface="Arial"/>
                <a:cs typeface="Arial"/>
              </a:rPr>
              <a:t> </a:t>
            </a:r>
            <a:r>
              <a:rPr dirty="0" smtClean="0" sz="2500" spc="7">
                <a:latin typeface="Arial"/>
                <a:cs typeface="Arial"/>
              </a:rPr>
              <a:t>segu</a:t>
            </a:r>
            <a:r>
              <a:rPr dirty="0" smtClean="0" sz="2500" spc="7">
                <a:latin typeface="Arial"/>
                <a:cs typeface="Arial"/>
              </a:rPr>
              <a:t>r</a:t>
            </a:r>
            <a:r>
              <a:rPr dirty="0" smtClean="0" sz="2500" spc="7">
                <a:latin typeface="Arial"/>
                <a:cs typeface="Arial"/>
              </a:rPr>
              <a:t>idad</a:t>
            </a:r>
            <a:endParaRPr sz="25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02563" y="6823316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15" name="object 15"/>
          <p:cNvSpPr txBox="1"/>
          <p:nvPr/>
        </p:nvSpPr>
        <p:spPr>
          <a:xfrm>
            <a:off x="1102563" y="6418440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14" name="object 14"/>
          <p:cNvSpPr txBox="1"/>
          <p:nvPr/>
        </p:nvSpPr>
        <p:spPr>
          <a:xfrm>
            <a:off x="1102563" y="6013551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13" name="object 13"/>
          <p:cNvSpPr txBox="1"/>
          <p:nvPr/>
        </p:nvSpPr>
        <p:spPr>
          <a:xfrm>
            <a:off x="1102563" y="5608675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12" name="object 12"/>
          <p:cNvSpPr txBox="1"/>
          <p:nvPr/>
        </p:nvSpPr>
        <p:spPr>
          <a:xfrm>
            <a:off x="1102563" y="5203799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11" name="object 11"/>
          <p:cNvSpPr txBox="1"/>
          <p:nvPr/>
        </p:nvSpPr>
        <p:spPr>
          <a:xfrm>
            <a:off x="5379364" y="3679202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10" name="object 10"/>
          <p:cNvSpPr txBox="1"/>
          <p:nvPr/>
        </p:nvSpPr>
        <p:spPr>
          <a:xfrm>
            <a:off x="5379364" y="3274314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9" name="object 9"/>
          <p:cNvSpPr txBox="1"/>
          <p:nvPr/>
        </p:nvSpPr>
        <p:spPr>
          <a:xfrm>
            <a:off x="5379364" y="2869438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8" name="object 8"/>
          <p:cNvSpPr txBox="1"/>
          <p:nvPr/>
        </p:nvSpPr>
        <p:spPr>
          <a:xfrm>
            <a:off x="5379364" y="2464562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7" name="object 7"/>
          <p:cNvSpPr txBox="1"/>
          <p:nvPr/>
        </p:nvSpPr>
        <p:spPr>
          <a:xfrm>
            <a:off x="5379364" y="2059673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6" name="object 6"/>
          <p:cNvSpPr txBox="1"/>
          <p:nvPr/>
        </p:nvSpPr>
        <p:spPr>
          <a:xfrm>
            <a:off x="5379364" y="1654797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5" name="object 5"/>
          <p:cNvSpPr txBox="1"/>
          <p:nvPr/>
        </p:nvSpPr>
        <p:spPr>
          <a:xfrm>
            <a:off x="1102563" y="1647558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4" name="object 4"/>
          <p:cNvSpPr txBox="1"/>
          <p:nvPr/>
        </p:nvSpPr>
        <p:spPr>
          <a:xfrm>
            <a:off x="5379364" y="1249921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3" name="object 3"/>
          <p:cNvSpPr txBox="1"/>
          <p:nvPr/>
        </p:nvSpPr>
        <p:spPr>
          <a:xfrm>
            <a:off x="1102563" y="1242682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2" name="object 2"/>
          <p:cNvSpPr txBox="1"/>
          <p:nvPr/>
        </p:nvSpPr>
        <p:spPr>
          <a:xfrm>
            <a:off x="1069174" y="485038"/>
            <a:ext cx="855360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1069174" y="624738"/>
            <a:ext cx="8553602" cy="0"/>
          </a:xfrm>
          <a:custGeom>
            <a:avLst/>
            <a:gdLst/>
            <a:ahLst/>
            <a:cxnLst/>
            <a:rect l="l" t="t" r="r" b="b"/>
            <a:pathLst>
              <a:path w="8553602" h="0">
                <a:moveTo>
                  <a:pt x="0" y="0"/>
                </a:moveTo>
                <a:lnTo>
                  <a:pt x="8553602" y="0"/>
                </a:lnTo>
              </a:path>
            </a:pathLst>
          </a:custGeom>
          <a:ln w="139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1924532" y="1684506"/>
            <a:ext cx="6843537" cy="53823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056474" y="432075"/>
            <a:ext cx="1095183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 spc="-9">
                <a:latin typeface="Arial"/>
                <a:cs typeface="Arial"/>
              </a:rPr>
              <a:t>C</a:t>
            </a:r>
            <a:r>
              <a:rPr dirty="0" smtClean="0" sz="1200" spc="-9">
                <a:latin typeface="Arial"/>
                <a:cs typeface="Arial"/>
              </a:rPr>
              <a:t>A</a:t>
            </a:r>
            <a:r>
              <a:rPr dirty="0" smtClean="0" sz="1200" spc="-9">
                <a:latin typeface="Arial"/>
                <a:cs typeface="Arial"/>
              </a:rPr>
              <a:t>UT1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Clase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441243" y="432075"/>
            <a:ext cx="217007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>
                <a:latin typeface="Arial"/>
                <a:cs typeface="Arial"/>
              </a:rPr>
              <a:t>14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56474" y="701442"/>
            <a:ext cx="8626226" cy="745070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-294">
                <a:latin typeface="Arial"/>
                <a:cs typeface="Arial"/>
              </a:rPr>
              <a:t>T</a:t>
            </a:r>
            <a:r>
              <a:rPr dirty="0" smtClean="0" sz="2500" spc="0">
                <a:latin typeface="Arial"/>
                <a:cs typeface="Arial"/>
              </a:rPr>
              <a:t>odas</a:t>
            </a:r>
            <a:r>
              <a:rPr dirty="0" smtClean="0" sz="2500" spc="389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estos</a:t>
            </a:r>
            <a:r>
              <a:rPr dirty="0" smtClean="0" sz="2500" spc="374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elementos</a:t>
            </a:r>
            <a:r>
              <a:rPr dirty="0" smtClean="0" sz="2500" spc="435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son</a:t>
            </a:r>
            <a:r>
              <a:rPr dirty="0" smtClean="0" sz="2500" spc="360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rel</a:t>
            </a:r>
            <a:r>
              <a:rPr dirty="0" smtClean="0" sz="2500" spc="-75">
                <a:latin typeface="Arial"/>
                <a:cs typeface="Arial"/>
              </a:rPr>
              <a:t>e</a:t>
            </a:r>
            <a:r>
              <a:rPr dirty="0" smtClean="0" sz="2500" spc="-59">
                <a:latin typeface="Arial"/>
                <a:cs typeface="Arial"/>
              </a:rPr>
              <a:t>v</a:t>
            </a:r>
            <a:r>
              <a:rPr dirty="0" smtClean="0" sz="2500" spc="0">
                <a:latin typeface="Arial"/>
                <a:cs typeface="Arial"/>
              </a:rPr>
              <a:t>antes</a:t>
            </a:r>
            <a:r>
              <a:rPr dirty="0" smtClean="0" sz="2500" spc="430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en</a:t>
            </a:r>
            <a:r>
              <a:rPr dirty="0" smtClean="0" sz="2500" spc="347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el</a:t>
            </a:r>
            <a:r>
              <a:rPr dirty="0" smtClean="0" sz="2500" spc="339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control</a:t>
            </a:r>
            <a:r>
              <a:rPr dirty="0" smtClean="0" sz="2500" spc="389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de</a:t>
            </a:r>
            <a:r>
              <a:rPr dirty="0" smtClean="0" sz="2500" spc="319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una</a:t>
            </a:r>
            <a:endParaRPr sz="2500">
              <a:latin typeface="Arial"/>
              <a:cs typeface="Arial"/>
            </a:endParaRPr>
          </a:p>
          <a:p>
            <a:pPr marL="12700" marR="47219">
              <a:lnSpc>
                <a:spcPct val="95825"/>
              </a:lnSpc>
              <a:spcBef>
                <a:spcPts val="238"/>
              </a:spcBef>
            </a:pPr>
            <a:r>
              <a:rPr dirty="0" smtClean="0" sz="2500" spc="8">
                <a:latin typeface="Arial"/>
                <a:cs typeface="Arial"/>
              </a:rPr>
              <a:t>planta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inte</a:t>
            </a:r>
            <a:r>
              <a:rPr dirty="0" smtClean="0" sz="2500" spc="8">
                <a:latin typeface="Arial"/>
                <a:cs typeface="Arial"/>
              </a:rPr>
              <a:t>g</a:t>
            </a:r>
            <a:r>
              <a:rPr dirty="0" smtClean="0" sz="2500" spc="8">
                <a:latin typeface="Arial"/>
                <a:cs typeface="Arial"/>
              </a:rPr>
              <a:t>r</a:t>
            </a:r>
            <a:r>
              <a:rPr dirty="0" smtClean="0" sz="2500" spc="8">
                <a:latin typeface="Arial"/>
                <a:cs typeface="Arial"/>
              </a:rPr>
              <a:t>ada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como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la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planta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de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amoníaco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de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la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figu</a:t>
            </a:r>
            <a:r>
              <a:rPr dirty="0" smtClean="0" sz="2500" spc="8">
                <a:latin typeface="Arial"/>
                <a:cs typeface="Arial"/>
              </a:rPr>
              <a:t>r</a:t>
            </a:r>
            <a:r>
              <a:rPr dirty="0" smtClean="0" sz="2500" spc="8">
                <a:latin typeface="Arial"/>
                <a:cs typeface="Arial"/>
              </a:rPr>
              <a:t>a.</a:t>
            </a:r>
            <a:endParaRPr sz="25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69174" y="485038"/>
            <a:ext cx="855360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6"/>
          <p:cNvSpPr/>
          <p:nvPr/>
        </p:nvSpPr>
        <p:spPr>
          <a:xfrm>
            <a:off x="1069174" y="624738"/>
            <a:ext cx="8553602" cy="0"/>
          </a:xfrm>
          <a:custGeom>
            <a:avLst/>
            <a:gdLst/>
            <a:ahLst/>
            <a:cxnLst/>
            <a:rect l="l" t="t" r="r" b="b"/>
            <a:pathLst>
              <a:path w="8553602" h="0">
                <a:moveTo>
                  <a:pt x="0" y="0"/>
                </a:moveTo>
                <a:lnTo>
                  <a:pt x="8553602" y="0"/>
                </a:lnTo>
              </a:path>
            </a:pathLst>
          </a:custGeom>
          <a:ln w="139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1102563" y="5275453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1102563" y="5680329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1102563" y="6085217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1102563" y="6490093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056474" y="432075"/>
            <a:ext cx="1095183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 spc="-9">
                <a:latin typeface="Arial"/>
                <a:cs typeface="Arial"/>
              </a:rPr>
              <a:t>C</a:t>
            </a:r>
            <a:r>
              <a:rPr dirty="0" smtClean="0" sz="1200" spc="-9">
                <a:latin typeface="Arial"/>
                <a:cs typeface="Arial"/>
              </a:rPr>
              <a:t>A</a:t>
            </a:r>
            <a:r>
              <a:rPr dirty="0" smtClean="0" sz="1200" spc="-9">
                <a:latin typeface="Arial"/>
                <a:cs typeface="Arial"/>
              </a:rPr>
              <a:t>UT1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Clase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441243" y="432075"/>
            <a:ext cx="217007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>
                <a:latin typeface="Arial"/>
                <a:cs typeface="Arial"/>
              </a:rPr>
              <a:t>15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828277" y="701710"/>
            <a:ext cx="5092070" cy="403199"/>
          </a:xfrm>
          <a:prstGeom prst="rect">
            <a:avLst/>
          </a:prstGeom>
        </p:spPr>
        <p:txBody>
          <a:bodyPr wrap="square" lIns="0" tIns="19907" rIns="0" bIns="0" rtlCol="0">
            <a:noAutofit/>
          </a:bodyPr>
          <a:lstStyle/>
          <a:p>
            <a:pPr marL="12700">
              <a:lnSpc>
                <a:spcPts val="3135"/>
              </a:lnSpc>
            </a:pPr>
            <a:r>
              <a:rPr dirty="0" smtClean="0" sz="2950" spc="0" b="1">
                <a:latin typeface="Arial"/>
                <a:cs typeface="Arial"/>
              </a:rPr>
              <a:t>Tipos</a:t>
            </a:r>
            <a:r>
              <a:rPr dirty="0" smtClean="0" sz="2950" spc="0" b="1">
                <a:latin typeface="Arial"/>
                <a:cs typeface="Arial"/>
              </a:rPr>
              <a:t> </a:t>
            </a:r>
            <a:r>
              <a:rPr dirty="0" smtClean="0" sz="2950" spc="0" b="1">
                <a:latin typeface="Arial"/>
                <a:cs typeface="Arial"/>
              </a:rPr>
              <a:t>de</a:t>
            </a:r>
            <a:r>
              <a:rPr dirty="0" smtClean="0" sz="2950" spc="0" b="1">
                <a:latin typeface="Arial"/>
                <a:cs typeface="Arial"/>
              </a:rPr>
              <a:t> </a:t>
            </a:r>
            <a:r>
              <a:rPr dirty="0" smtClean="0" sz="2950" spc="0" b="1">
                <a:latin typeface="Arial"/>
                <a:cs typeface="Arial"/>
              </a:rPr>
              <a:t>diseños</a:t>
            </a:r>
            <a:r>
              <a:rPr dirty="0" smtClean="0" sz="2950" spc="0" b="1">
                <a:latin typeface="Arial"/>
                <a:cs typeface="Arial"/>
              </a:rPr>
              <a:t> </a:t>
            </a:r>
            <a:r>
              <a:rPr dirty="0" smtClean="0" sz="2950" spc="0" b="1">
                <a:latin typeface="Arial"/>
                <a:cs typeface="Arial"/>
              </a:rPr>
              <a:t>de</a:t>
            </a:r>
            <a:r>
              <a:rPr dirty="0" smtClean="0" sz="2950" spc="0" b="1">
                <a:latin typeface="Arial"/>
                <a:cs typeface="Arial"/>
              </a:rPr>
              <a:t> </a:t>
            </a:r>
            <a:r>
              <a:rPr dirty="0" smtClean="0" sz="2950" spc="0" b="1">
                <a:latin typeface="Arial"/>
                <a:cs typeface="Arial"/>
              </a:rPr>
              <a:t>cont</a:t>
            </a:r>
            <a:r>
              <a:rPr dirty="0" smtClean="0" sz="2950" spc="0" b="1">
                <a:latin typeface="Arial"/>
                <a:cs typeface="Arial"/>
              </a:rPr>
              <a:t>r</a:t>
            </a:r>
            <a:r>
              <a:rPr dirty="0" smtClean="0" sz="2950" spc="0" b="1">
                <a:latin typeface="Arial"/>
                <a:cs typeface="Arial"/>
              </a:rPr>
              <a:t>ol</a:t>
            </a:r>
            <a:endParaRPr sz="29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56474" y="2093934"/>
            <a:ext cx="8626226" cy="1149946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>
                <a:latin typeface="Arial"/>
                <a:cs typeface="Arial"/>
              </a:rPr>
              <a:t>El</a:t>
            </a:r>
            <a:r>
              <a:rPr dirty="0" smtClean="0" sz="2500" spc="222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diseño</a:t>
            </a:r>
            <a:r>
              <a:rPr dirty="0" smtClean="0" sz="2500" spc="273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de</a:t>
            </a:r>
            <a:r>
              <a:rPr dirty="0" smtClean="0" sz="2500" spc="227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sistemas</a:t>
            </a:r>
            <a:r>
              <a:rPr dirty="0" smtClean="0" sz="2500" spc="298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de</a:t>
            </a:r>
            <a:r>
              <a:rPr dirty="0" smtClean="0" sz="2500" spc="227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control</a:t>
            </a:r>
            <a:r>
              <a:rPr dirty="0" smtClean="0" sz="2500" spc="275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también</a:t>
            </a:r>
            <a:r>
              <a:rPr dirty="0" smtClean="0" sz="2500" spc="288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toma</a:t>
            </a:r>
            <a:r>
              <a:rPr dirty="0" smtClean="0" sz="2500" spc="255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distintas</a:t>
            </a:r>
            <a:r>
              <a:rPr dirty="0" smtClean="0" sz="2500" spc="200">
                <a:latin typeface="Arial"/>
                <a:cs typeface="Arial"/>
              </a:rPr>
              <a:t> </a:t>
            </a:r>
            <a:r>
              <a:rPr dirty="0" smtClean="0" sz="2500" spc="-68">
                <a:latin typeface="Arial"/>
                <a:cs typeface="Arial"/>
              </a:rPr>
              <a:t>f</a:t>
            </a:r>
            <a:r>
              <a:rPr dirty="0" smtClean="0" sz="2500" spc="9">
                <a:latin typeface="Arial"/>
                <a:cs typeface="Arial"/>
              </a:rPr>
              <a:t>or-</a:t>
            </a:r>
            <a:endParaRPr sz="2500">
              <a:latin typeface="Arial"/>
              <a:cs typeface="Arial"/>
            </a:endParaRPr>
          </a:p>
          <a:p>
            <a:pPr marL="12700" marR="6250">
              <a:lnSpc>
                <a:spcPts val="3190"/>
              </a:lnSpc>
              <a:spcBef>
                <a:spcPts val="142"/>
              </a:spcBef>
            </a:pPr>
            <a:r>
              <a:rPr dirty="0" smtClean="0" sz="2500" spc="33">
                <a:latin typeface="Arial"/>
                <a:cs typeface="Arial"/>
              </a:rPr>
              <a:t>ma</a:t>
            </a:r>
            <a:r>
              <a:rPr dirty="0" smtClean="0" sz="2500" spc="33">
                <a:latin typeface="Arial"/>
                <a:cs typeface="Arial"/>
              </a:rPr>
              <a:t>s</a:t>
            </a:r>
            <a:r>
              <a:rPr dirty="0" smtClean="0" sz="2500" spc="33">
                <a:latin typeface="Arial"/>
                <a:cs typeface="Arial"/>
              </a:rPr>
              <a:t>,</a:t>
            </a:r>
            <a:r>
              <a:rPr dirty="0" smtClean="0" sz="2500" spc="33">
                <a:latin typeface="Arial"/>
                <a:cs typeface="Arial"/>
              </a:rPr>
              <a:t> </a:t>
            </a:r>
            <a:r>
              <a:rPr dirty="0" smtClean="0" sz="2500" spc="33">
                <a:latin typeface="Arial"/>
                <a:cs typeface="Arial"/>
              </a:rPr>
              <a:t>cada</a:t>
            </a:r>
            <a:r>
              <a:rPr dirty="0" smtClean="0" sz="2500" spc="33">
                <a:latin typeface="Arial"/>
                <a:cs typeface="Arial"/>
              </a:rPr>
              <a:t> </a:t>
            </a:r>
            <a:r>
              <a:rPr dirty="0" smtClean="0" sz="2500" spc="33">
                <a:latin typeface="Arial"/>
                <a:cs typeface="Arial"/>
              </a:rPr>
              <a:t>una</a:t>
            </a:r>
            <a:r>
              <a:rPr dirty="0" smtClean="0" sz="2500" spc="33">
                <a:latin typeface="Arial"/>
                <a:cs typeface="Arial"/>
              </a:rPr>
              <a:t> </a:t>
            </a:r>
            <a:r>
              <a:rPr dirty="0" smtClean="0" sz="2500" spc="33">
                <a:latin typeface="Arial"/>
                <a:cs typeface="Arial"/>
              </a:rPr>
              <a:t>de</a:t>
            </a:r>
            <a:r>
              <a:rPr dirty="0" smtClean="0" sz="2500" spc="33">
                <a:latin typeface="Arial"/>
                <a:cs typeface="Arial"/>
              </a:rPr>
              <a:t> </a:t>
            </a:r>
            <a:r>
              <a:rPr dirty="0" smtClean="0" sz="2500" spc="33">
                <a:latin typeface="Arial"/>
                <a:cs typeface="Arial"/>
              </a:rPr>
              <a:t>las</a:t>
            </a:r>
            <a:r>
              <a:rPr dirty="0" smtClean="0" sz="2500" spc="33">
                <a:latin typeface="Arial"/>
                <a:cs typeface="Arial"/>
              </a:rPr>
              <a:t> </a:t>
            </a:r>
            <a:r>
              <a:rPr dirty="0" smtClean="0" sz="2500" spc="33">
                <a:latin typeface="Arial"/>
                <a:cs typeface="Arial"/>
              </a:rPr>
              <a:t>cuales</a:t>
            </a:r>
            <a:r>
              <a:rPr dirty="0" smtClean="0" sz="2500" spc="33">
                <a:latin typeface="Arial"/>
                <a:cs typeface="Arial"/>
              </a:rPr>
              <a:t> </a:t>
            </a:r>
            <a:r>
              <a:rPr dirty="0" smtClean="0" sz="2500" spc="33">
                <a:latin typeface="Arial"/>
                <a:cs typeface="Arial"/>
              </a:rPr>
              <a:t>requiere</a:t>
            </a:r>
            <a:r>
              <a:rPr dirty="0" smtClean="0" sz="2500" spc="33">
                <a:latin typeface="Arial"/>
                <a:cs typeface="Arial"/>
              </a:rPr>
              <a:t> </a:t>
            </a:r>
            <a:r>
              <a:rPr dirty="0" smtClean="0" sz="2500" spc="33">
                <a:latin typeface="Arial"/>
                <a:cs typeface="Arial"/>
              </a:rPr>
              <a:t>en</a:t>
            </a:r>
            <a:r>
              <a:rPr dirty="0" smtClean="0" sz="2500" spc="33">
                <a:latin typeface="Arial"/>
                <a:cs typeface="Arial"/>
              </a:rPr>
              <a:t>f</a:t>
            </a:r>
            <a:r>
              <a:rPr dirty="0" smtClean="0" sz="2500" spc="33">
                <a:latin typeface="Arial"/>
                <a:cs typeface="Arial"/>
              </a:rPr>
              <a:t>oques</a:t>
            </a:r>
            <a:r>
              <a:rPr dirty="0" smtClean="0" sz="2500" spc="33">
                <a:latin typeface="Arial"/>
                <a:cs typeface="Arial"/>
              </a:rPr>
              <a:t> </a:t>
            </a:r>
            <a:r>
              <a:rPr dirty="0" smtClean="0" sz="2500" spc="33">
                <a:latin typeface="Arial"/>
                <a:cs typeface="Arial"/>
              </a:rPr>
              <a:t>lige</a:t>
            </a:r>
            <a:r>
              <a:rPr dirty="0" smtClean="0" sz="2500" spc="33">
                <a:latin typeface="Arial"/>
                <a:cs typeface="Arial"/>
              </a:rPr>
              <a:t>r</a:t>
            </a:r>
            <a:r>
              <a:rPr dirty="0" smtClean="0" sz="2500" spc="33">
                <a:latin typeface="Arial"/>
                <a:cs typeface="Arial"/>
              </a:rPr>
              <a:t>amente</a:t>
            </a:r>
            <a:r>
              <a:rPr dirty="0" smtClean="0" sz="2500" spc="33">
                <a:latin typeface="Arial"/>
                <a:cs typeface="Arial"/>
              </a:rPr>
              <a:t> </a:t>
            </a:r>
            <a:r>
              <a:rPr dirty="0" smtClean="0" sz="2500" spc="33">
                <a:latin typeface="Arial"/>
                <a:cs typeface="Arial"/>
              </a:rPr>
              <a:t>distinto</a:t>
            </a:r>
            <a:r>
              <a:rPr dirty="0" smtClean="0" sz="2500" spc="33">
                <a:latin typeface="Arial"/>
                <a:cs typeface="Arial"/>
              </a:rPr>
              <a:t>s</a:t>
            </a:r>
            <a:r>
              <a:rPr dirty="0" smtClean="0" sz="2500" spc="33">
                <a:latin typeface="Arial"/>
                <a:cs typeface="Arial"/>
              </a:rPr>
              <a:t>.</a:t>
            </a:r>
            <a:endParaRPr sz="25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056474" y="3536311"/>
            <a:ext cx="2329161" cy="1149959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23">
                <a:latin typeface="Arial"/>
                <a:cs typeface="Arial"/>
                <a:hlinkClick r:id="rId2"/>
              </a:rPr>
              <a:t>L</a:t>
            </a:r>
            <a:r>
              <a:rPr dirty="0" smtClean="0" sz="2050" spc="23">
                <a:latin typeface="Arial"/>
                <a:cs typeface="Arial"/>
                <a:hlinkClick r:id="rId2"/>
              </a:rPr>
              <a:t>@</a:t>
            </a:r>
            <a:r>
              <a:rPr dirty="0" smtClean="0" sz="2500" spc="23">
                <a:latin typeface="Arial"/>
                <a:cs typeface="Arial"/>
                <a:hlinkClick r:id="rId2"/>
              </a:rPr>
              <a:t>s</a:t>
            </a:r>
            <a:r>
              <a:rPr dirty="0" smtClean="0" sz="2500" spc="23">
                <a:latin typeface="Arial"/>
                <a:cs typeface="Arial"/>
              </a:rPr>
              <a:t> </a:t>
            </a:r>
            <a:r>
              <a:rPr dirty="0" smtClean="0" sz="2500" spc="23">
                <a:latin typeface="Arial"/>
                <a:cs typeface="Arial"/>
                <a:hlinkClick r:id="rId3"/>
              </a:rPr>
              <a:t>ingenier</a:t>
            </a:r>
            <a:r>
              <a:rPr dirty="0" smtClean="0" sz="2050" spc="23">
                <a:latin typeface="Arial"/>
                <a:cs typeface="Arial"/>
                <a:hlinkClick r:id="rId3"/>
              </a:rPr>
              <a:t>@</a:t>
            </a:r>
            <a:r>
              <a:rPr dirty="0" smtClean="0" sz="2500" spc="23">
                <a:latin typeface="Arial"/>
                <a:cs typeface="Arial"/>
                <a:hlinkClick r:id="rId3"/>
              </a:rPr>
              <a:t>s</a:t>
            </a:r>
            <a:endParaRPr sz="2500">
              <a:latin typeface="Arial"/>
              <a:cs typeface="Arial"/>
            </a:endParaRPr>
          </a:p>
          <a:p>
            <a:pPr marL="12700" marR="32156">
              <a:lnSpc>
                <a:spcPts val="3190"/>
              </a:lnSpc>
              <a:spcBef>
                <a:spcPts val="142"/>
              </a:spcBef>
            </a:pPr>
            <a:r>
              <a:rPr dirty="0" smtClean="0" sz="2500">
                <a:latin typeface="Arial"/>
                <a:cs typeface="Arial"/>
              </a:rPr>
              <a:t>distintas</a:t>
            </a:r>
            <a:r>
              <a:rPr dirty="0" smtClean="0" sz="2500" spc="431">
                <a:latin typeface="Arial"/>
                <a:cs typeface="Arial"/>
              </a:rPr>
              <a:t> </a:t>
            </a:r>
            <a:r>
              <a:rPr dirty="0" smtClean="0" sz="2500" spc="11">
                <a:latin typeface="Arial"/>
                <a:cs typeface="Arial"/>
              </a:rPr>
              <a:t>etapas</a:t>
            </a:r>
            <a:r>
              <a:rPr dirty="0" smtClean="0" sz="2500" spc="5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ejemplo:</a:t>
            </a:r>
            <a:endParaRPr sz="25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427287" y="3536311"/>
            <a:ext cx="6255505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>
                <a:latin typeface="Arial"/>
                <a:cs typeface="Arial"/>
              </a:rPr>
              <a:t>de</a:t>
            </a:r>
            <a:r>
              <a:rPr dirty="0" smtClean="0" sz="2500" spc="232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control</a:t>
            </a:r>
            <a:r>
              <a:rPr dirty="0" smtClean="0" sz="2500" spc="279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deben</a:t>
            </a:r>
            <a:r>
              <a:rPr dirty="0" smtClean="0" sz="2500" spc="274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resol</a:t>
            </a:r>
            <a:r>
              <a:rPr dirty="0" smtClean="0" sz="2500" spc="-59">
                <a:latin typeface="Arial"/>
                <a:cs typeface="Arial"/>
              </a:rPr>
              <a:t>v</a:t>
            </a:r>
            <a:r>
              <a:rPr dirty="0" smtClean="0" sz="2500" spc="0">
                <a:latin typeface="Arial"/>
                <a:cs typeface="Arial"/>
              </a:rPr>
              <a:t>er</a:t>
            </a:r>
            <a:r>
              <a:rPr dirty="0" smtClean="0" sz="2500" spc="298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pro</a:t>
            </a:r>
            <a:r>
              <a:rPr dirty="0" smtClean="0" sz="2500" spc="-50">
                <a:latin typeface="Arial"/>
                <a:cs typeface="Arial"/>
              </a:rPr>
              <a:t>b</a:t>
            </a:r>
            <a:r>
              <a:rPr dirty="0" smtClean="0" sz="2500" spc="0">
                <a:latin typeface="Arial"/>
                <a:cs typeface="Arial"/>
              </a:rPr>
              <a:t>lemas</a:t>
            </a:r>
            <a:r>
              <a:rPr dirty="0" smtClean="0" sz="2500" spc="326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en</a:t>
            </a:r>
            <a:r>
              <a:rPr dirty="0" smtClean="0" sz="2500" spc="204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las</a:t>
            </a:r>
            <a:endParaRPr sz="25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418066" y="3941200"/>
            <a:ext cx="2337883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>
                <a:latin typeface="Arial"/>
                <a:cs typeface="Arial"/>
              </a:rPr>
              <a:t>de</a:t>
            </a:r>
            <a:r>
              <a:rPr dirty="0" smtClean="0" sz="2500" spc="367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la</a:t>
            </a:r>
            <a:r>
              <a:rPr dirty="0" smtClean="0" sz="2500" spc="359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«vida»</a:t>
            </a:r>
            <a:r>
              <a:rPr dirty="0" smtClean="0" sz="2500" spc="413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814599" y="3941200"/>
            <a:ext cx="422671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12">
                <a:latin typeface="Arial"/>
                <a:cs typeface="Arial"/>
              </a:rPr>
              <a:t>un</a:t>
            </a:r>
            <a:endParaRPr sz="25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295606" y="3941200"/>
            <a:ext cx="1157087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11">
                <a:latin typeface="Arial"/>
                <a:cs typeface="Arial"/>
              </a:rPr>
              <a:t>sistema</a:t>
            </a:r>
            <a:endParaRPr sz="25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511029" y="3941200"/>
            <a:ext cx="422671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12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992036" y="3941200"/>
            <a:ext cx="1104831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9">
                <a:latin typeface="Arial"/>
                <a:cs typeface="Arial"/>
              </a:rPr>
              <a:t>control,</a:t>
            </a:r>
            <a:endParaRPr sz="25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155203" y="3941200"/>
            <a:ext cx="527497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11">
                <a:latin typeface="Arial"/>
                <a:cs typeface="Arial"/>
              </a:rPr>
              <a:t>por</a:t>
            </a:r>
            <a:endParaRPr sz="25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72793" y="5155840"/>
            <a:ext cx="1927075" cy="1149946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 marR="314">
              <a:lnSpc>
                <a:spcPts val="2630"/>
              </a:lnSpc>
            </a:pPr>
            <a:r>
              <a:rPr dirty="0" smtClean="0" sz="2500">
                <a:latin typeface="Arial"/>
                <a:cs typeface="Arial"/>
              </a:rPr>
              <a:t>Diseño</a:t>
            </a:r>
            <a:r>
              <a:rPr dirty="0" smtClean="0" sz="2500" spc="77">
                <a:latin typeface="Arial"/>
                <a:cs typeface="Arial"/>
              </a:rPr>
              <a:t> </a:t>
            </a:r>
            <a:r>
              <a:rPr dirty="0" smtClean="0" sz="2500" spc="7">
                <a:latin typeface="Arial"/>
                <a:cs typeface="Arial"/>
              </a:rPr>
              <a:t>inicial</a:t>
            </a:r>
            <a:endParaRPr sz="2500">
              <a:latin typeface="Arial"/>
              <a:cs typeface="Arial"/>
            </a:endParaRPr>
          </a:p>
          <a:p>
            <a:pPr marL="12700" marR="6457">
              <a:lnSpc>
                <a:spcPct val="95825"/>
              </a:lnSpc>
              <a:spcBef>
                <a:spcPts val="238"/>
              </a:spcBef>
            </a:pPr>
            <a:r>
              <a:rPr dirty="0" smtClean="0" sz="2500" spc="14">
                <a:latin typeface="Arial"/>
                <a:cs typeface="Arial"/>
              </a:rPr>
              <a:t>Const</a:t>
            </a:r>
            <a:r>
              <a:rPr dirty="0" smtClean="0" sz="2500" spc="14">
                <a:latin typeface="Arial"/>
                <a:cs typeface="Arial"/>
              </a:rPr>
              <a:t>r</a:t>
            </a:r>
            <a:r>
              <a:rPr dirty="0" smtClean="0" sz="2500" spc="14">
                <a:latin typeface="Arial"/>
                <a:cs typeface="Arial"/>
              </a:rPr>
              <a:t>ucción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370"/>
              </a:spcBef>
            </a:pPr>
            <a:r>
              <a:rPr dirty="0" smtClean="0" sz="2500" spc="11">
                <a:latin typeface="Arial"/>
                <a:cs typeface="Arial"/>
              </a:rPr>
              <a:t>Refinamiento</a:t>
            </a:r>
            <a:endParaRPr sz="25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01856" y="5155840"/>
            <a:ext cx="2149950" cy="1149946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25291" marR="47219">
              <a:lnSpc>
                <a:spcPts val="2630"/>
              </a:lnSpc>
            </a:pPr>
            <a:r>
              <a:rPr dirty="0" smtClean="0" sz="2500" spc="11">
                <a:latin typeface="Arial"/>
                <a:cs typeface="Arial"/>
              </a:rPr>
              <a:t>«de</a:t>
            </a:r>
            <a:r>
              <a:rPr dirty="0" smtClean="0" sz="2500" spc="11">
                <a:latin typeface="Arial"/>
                <a:cs typeface="Arial"/>
              </a:rPr>
              <a:t> </a:t>
            </a:r>
            <a:r>
              <a:rPr dirty="0" smtClean="0" sz="2500" spc="11">
                <a:latin typeface="Arial"/>
                <a:cs typeface="Arial"/>
              </a:rPr>
              <a:t>base»</a:t>
            </a:r>
            <a:endParaRPr sz="2500">
              <a:latin typeface="Arial"/>
              <a:cs typeface="Arial"/>
            </a:endParaRPr>
          </a:p>
          <a:p>
            <a:pPr marL="12700" marR="47219">
              <a:lnSpc>
                <a:spcPct val="95825"/>
              </a:lnSpc>
              <a:spcBef>
                <a:spcPts val="238"/>
              </a:spcBef>
            </a:pPr>
            <a:r>
              <a:rPr dirty="0" smtClean="0" sz="2500" spc="9">
                <a:latin typeface="Arial"/>
                <a:cs typeface="Arial"/>
              </a:rPr>
              <a:t>y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ajuste</a:t>
            </a:r>
            <a:endParaRPr sz="2500">
              <a:latin typeface="Arial"/>
              <a:cs typeface="Arial"/>
            </a:endParaRPr>
          </a:p>
          <a:p>
            <a:pPr marL="25606">
              <a:lnSpc>
                <a:spcPct val="95825"/>
              </a:lnSpc>
              <a:spcBef>
                <a:spcPts val="370"/>
              </a:spcBef>
            </a:pPr>
            <a:r>
              <a:rPr dirty="0" smtClean="0" sz="2500" spc="10">
                <a:latin typeface="Arial"/>
                <a:cs typeface="Arial"/>
              </a:rPr>
              <a:t>y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actualización</a:t>
            </a:r>
            <a:endParaRPr sz="25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72793" y="6370481"/>
            <a:ext cx="2600422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>
                <a:latin typeface="Arial"/>
                <a:cs typeface="Arial"/>
              </a:rPr>
              <a:t>Estudio</a:t>
            </a:r>
            <a:r>
              <a:rPr dirty="0" smtClean="0" sz="2500" spc="83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«</a:t>
            </a:r>
            <a:r>
              <a:rPr dirty="0" smtClean="0" sz="2500" spc="-69">
                <a:latin typeface="Arial"/>
                <a:cs typeface="Arial"/>
              </a:rPr>
              <a:t>f</a:t>
            </a:r>
            <a:r>
              <a:rPr dirty="0" smtClean="0" sz="2500" spc="11">
                <a:latin typeface="Arial"/>
                <a:cs typeface="Arial"/>
              </a:rPr>
              <a:t>orense»</a:t>
            </a:r>
            <a:endParaRPr sz="25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02563" y="6490093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5" name="object 5"/>
          <p:cNvSpPr txBox="1"/>
          <p:nvPr/>
        </p:nvSpPr>
        <p:spPr>
          <a:xfrm>
            <a:off x="1102563" y="6085217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4" name="object 4"/>
          <p:cNvSpPr txBox="1"/>
          <p:nvPr/>
        </p:nvSpPr>
        <p:spPr>
          <a:xfrm>
            <a:off x="1102563" y="5680329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3" name="object 3"/>
          <p:cNvSpPr txBox="1"/>
          <p:nvPr/>
        </p:nvSpPr>
        <p:spPr>
          <a:xfrm>
            <a:off x="1102563" y="5275453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2" name="object 2"/>
          <p:cNvSpPr txBox="1"/>
          <p:nvPr/>
        </p:nvSpPr>
        <p:spPr>
          <a:xfrm>
            <a:off x="1069174" y="485038"/>
            <a:ext cx="855360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ject 33"/>
          <p:cNvSpPr/>
          <p:nvPr/>
        </p:nvSpPr>
        <p:spPr>
          <a:xfrm>
            <a:off x="1069174" y="624738"/>
            <a:ext cx="8553602" cy="0"/>
          </a:xfrm>
          <a:custGeom>
            <a:avLst/>
            <a:gdLst/>
            <a:ahLst/>
            <a:cxnLst/>
            <a:rect l="l" t="t" r="r" b="b"/>
            <a:pathLst>
              <a:path w="8553602" h="0">
                <a:moveTo>
                  <a:pt x="0" y="0"/>
                </a:moveTo>
                <a:lnTo>
                  <a:pt x="8553602" y="0"/>
                </a:lnTo>
              </a:path>
            </a:pathLst>
          </a:custGeom>
          <a:ln w="139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1102563" y="3585591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1102563" y="3990479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1102563" y="4395355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1102563" y="4800231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1102563" y="5205120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1102563" y="5609996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1102563" y="6014872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1102563" y="6419761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1102563" y="6824637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056474" y="432075"/>
            <a:ext cx="1095183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 spc="-9">
                <a:latin typeface="Arial"/>
                <a:cs typeface="Arial"/>
              </a:rPr>
              <a:t>C</a:t>
            </a:r>
            <a:r>
              <a:rPr dirty="0" smtClean="0" sz="1200" spc="-9">
                <a:latin typeface="Arial"/>
                <a:cs typeface="Arial"/>
              </a:rPr>
              <a:t>A</a:t>
            </a:r>
            <a:r>
              <a:rPr dirty="0" smtClean="0" sz="1200" spc="-9">
                <a:latin typeface="Arial"/>
                <a:cs typeface="Arial"/>
              </a:rPr>
              <a:t>UT1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Clase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441243" y="432075"/>
            <a:ext cx="217007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>
                <a:latin typeface="Arial"/>
                <a:cs typeface="Arial"/>
              </a:rPr>
              <a:t>16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181146" y="711158"/>
            <a:ext cx="4386340" cy="403199"/>
          </a:xfrm>
          <a:prstGeom prst="rect">
            <a:avLst/>
          </a:prstGeom>
        </p:spPr>
        <p:txBody>
          <a:bodyPr wrap="square" lIns="0" tIns="19907" rIns="0" bIns="0" rtlCol="0">
            <a:noAutofit/>
          </a:bodyPr>
          <a:lstStyle/>
          <a:p>
            <a:pPr marL="12700">
              <a:lnSpc>
                <a:spcPts val="3135"/>
              </a:lnSpc>
            </a:pPr>
            <a:r>
              <a:rPr dirty="0" smtClean="0" sz="2950" spc="0" b="1">
                <a:latin typeface="Arial"/>
                <a:cs typeface="Arial"/>
              </a:rPr>
              <a:t>Integración</a:t>
            </a:r>
            <a:r>
              <a:rPr dirty="0" smtClean="0" sz="2950" spc="0" b="1">
                <a:latin typeface="Arial"/>
                <a:cs typeface="Arial"/>
              </a:rPr>
              <a:t> </a:t>
            </a:r>
            <a:r>
              <a:rPr dirty="0" smtClean="0" sz="2950" spc="0" b="1">
                <a:latin typeface="Arial"/>
                <a:cs typeface="Arial"/>
              </a:rPr>
              <a:t>de</a:t>
            </a:r>
            <a:r>
              <a:rPr dirty="0" smtClean="0" sz="2950" spc="0" b="1">
                <a:latin typeface="Arial"/>
                <a:cs typeface="Arial"/>
              </a:rPr>
              <a:t> </a:t>
            </a:r>
            <a:r>
              <a:rPr dirty="0" smtClean="0" sz="2950" spc="0" b="1">
                <a:latin typeface="Arial"/>
                <a:cs typeface="Arial"/>
              </a:rPr>
              <a:t>sistemas</a:t>
            </a:r>
            <a:endParaRPr sz="29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056474" y="1914966"/>
            <a:ext cx="8626226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-6">
                <a:latin typeface="Arial"/>
                <a:cs typeface="Arial"/>
              </a:rPr>
              <a:t>El</a:t>
            </a:r>
            <a:r>
              <a:rPr dirty="0" smtClean="0" sz="2500" spc="-6">
                <a:latin typeface="Arial"/>
                <a:cs typeface="Arial"/>
              </a:rPr>
              <a:t> </a:t>
            </a:r>
            <a:r>
              <a:rPr dirty="0" smtClean="0" sz="2500" spc="-6">
                <a:latin typeface="Arial"/>
                <a:cs typeface="Arial"/>
              </a:rPr>
              <a:t>éxito</a:t>
            </a:r>
            <a:r>
              <a:rPr dirty="0" smtClean="0" sz="2500" spc="-6">
                <a:latin typeface="Arial"/>
                <a:cs typeface="Arial"/>
              </a:rPr>
              <a:t> </a:t>
            </a:r>
            <a:r>
              <a:rPr dirty="0" smtClean="0" sz="2500" spc="-6">
                <a:latin typeface="Arial"/>
                <a:cs typeface="Arial"/>
              </a:rPr>
              <a:t>en</a:t>
            </a:r>
            <a:r>
              <a:rPr dirty="0" smtClean="0" sz="2500" spc="-6">
                <a:latin typeface="Arial"/>
                <a:cs typeface="Arial"/>
              </a:rPr>
              <a:t> </a:t>
            </a:r>
            <a:r>
              <a:rPr dirty="0" smtClean="0" sz="2500" spc="-6">
                <a:latin typeface="Arial"/>
                <a:cs typeface="Arial"/>
              </a:rPr>
              <a:t>ingeniería</a:t>
            </a:r>
            <a:r>
              <a:rPr dirty="0" smtClean="0" sz="2500" spc="-6">
                <a:latin typeface="Arial"/>
                <a:cs typeface="Arial"/>
              </a:rPr>
              <a:t> </a:t>
            </a:r>
            <a:r>
              <a:rPr dirty="0" smtClean="0" sz="2500" spc="-6">
                <a:latin typeface="Arial"/>
                <a:cs typeface="Arial"/>
              </a:rPr>
              <a:t>de</a:t>
            </a:r>
            <a:r>
              <a:rPr dirty="0" smtClean="0" sz="2500" spc="-6">
                <a:latin typeface="Arial"/>
                <a:cs typeface="Arial"/>
              </a:rPr>
              <a:t> </a:t>
            </a:r>
            <a:r>
              <a:rPr dirty="0" smtClean="0" sz="2500" spc="-6">
                <a:latin typeface="Arial"/>
                <a:cs typeface="Arial"/>
              </a:rPr>
              <a:t>control</a:t>
            </a:r>
            <a:r>
              <a:rPr dirty="0" smtClean="0" sz="2500" spc="-6">
                <a:latin typeface="Arial"/>
                <a:cs typeface="Arial"/>
              </a:rPr>
              <a:t> </a:t>
            </a:r>
            <a:r>
              <a:rPr dirty="0" smtClean="0" sz="2500" spc="-6">
                <a:latin typeface="Arial"/>
                <a:cs typeface="Arial"/>
              </a:rPr>
              <a:t>se</a:t>
            </a:r>
            <a:r>
              <a:rPr dirty="0" smtClean="0" sz="2500" spc="-6">
                <a:latin typeface="Arial"/>
                <a:cs typeface="Arial"/>
              </a:rPr>
              <a:t> </a:t>
            </a:r>
            <a:r>
              <a:rPr dirty="0" smtClean="0" sz="2500" spc="-6">
                <a:latin typeface="Arial"/>
                <a:cs typeface="Arial"/>
              </a:rPr>
              <a:t>ap</a:t>
            </a:r>
            <a:r>
              <a:rPr dirty="0" smtClean="0" sz="2500" spc="-6">
                <a:latin typeface="Arial"/>
                <a:cs typeface="Arial"/>
              </a:rPr>
              <a:t>o</a:t>
            </a:r>
            <a:r>
              <a:rPr dirty="0" smtClean="0" sz="2500" spc="-6">
                <a:latin typeface="Arial"/>
                <a:cs typeface="Arial"/>
              </a:rPr>
              <a:t>y</a:t>
            </a:r>
            <a:r>
              <a:rPr dirty="0" smtClean="0" sz="2500" spc="-6">
                <a:latin typeface="Arial"/>
                <a:cs typeface="Arial"/>
              </a:rPr>
              <a:t>a</a:t>
            </a:r>
            <a:r>
              <a:rPr dirty="0" smtClean="0" sz="2500" spc="-6">
                <a:latin typeface="Arial"/>
                <a:cs typeface="Arial"/>
              </a:rPr>
              <a:t> </a:t>
            </a:r>
            <a:r>
              <a:rPr dirty="0" smtClean="0" sz="2500" spc="-6">
                <a:latin typeface="Arial"/>
                <a:cs typeface="Arial"/>
              </a:rPr>
              <a:t>en</a:t>
            </a:r>
            <a:r>
              <a:rPr dirty="0" smtClean="0" sz="2500" spc="-6">
                <a:latin typeface="Arial"/>
                <a:cs typeface="Arial"/>
              </a:rPr>
              <a:t> </a:t>
            </a:r>
            <a:r>
              <a:rPr dirty="0" smtClean="0" sz="2500" spc="-6">
                <a:latin typeface="Arial"/>
                <a:cs typeface="Arial"/>
              </a:rPr>
              <a:t>tener</a:t>
            </a:r>
            <a:r>
              <a:rPr dirty="0" smtClean="0" sz="2500" spc="-6">
                <a:latin typeface="Arial"/>
                <a:cs typeface="Arial"/>
              </a:rPr>
              <a:t> </a:t>
            </a:r>
            <a:r>
              <a:rPr dirty="0" smtClean="0" sz="2500" spc="-6">
                <a:latin typeface="Arial"/>
                <a:cs typeface="Arial"/>
              </a:rPr>
              <a:t>un</a:t>
            </a:r>
            <a:r>
              <a:rPr dirty="0" smtClean="0" sz="2500" spc="-6">
                <a:latin typeface="Arial"/>
                <a:cs typeface="Arial"/>
              </a:rPr>
              <a:t> </a:t>
            </a:r>
            <a:r>
              <a:rPr dirty="0" smtClean="0" sz="2500" spc="-6">
                <a:latin typeface="Arial"/>
                <a:cs typeface="Arial"/>
              </a:rPr>
              <a:t>en</a:t>
            </a:r>
            <a:r>
              <a:rPr dirty="0" smtClean="0" sz="2500" spc="-6">
                <a:latin typeface="Arial"/>
                <a:cs typeface="Arial"/>
              </a:rPr>
              <a:t>f</a:t>
            </a:r>
            <a:r>
              <a:rPr dirty="0" smtClean="0" sz="2500" spc="-6">
                <a:latin typeface="Arial"/>
                <a:cs typeface="Arial"/>
              </a:rPr>
              <a:t>oque</a:t>
            </a:r>
            <a:endParaRPr sz="25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056474" y="2319854"/>
            <a:ext cx="6004614" cy="745070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>
                <a:latin typeface="Arial"/>
                <a:cs typeface="Arial"/>
              </a:rPr>
              <a:t>«global»</a:t>
            </a:r>
            <a:r>
              <a:rPr dirty="0" smtClean="0" sz="2500" spc="129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de</a:t>
            </a:r>
            <a:r>
              <a:rPr dirty="0" smtClean="0" sz="2500" spc="62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los</a:t>
            </a:r>
            <a:r>
              <a:rPr dirty="0" smtClean="0" sz="2500" spc="66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pro</a:t>
            </a:r>
            <a:r>
              <a:rPr dirty="0" smtClean="0" sz="2500" spc="-50">
                <a:latin typeface="Arial"/>
                <a:cs typeface="Arial"/>
              </a:rPr>
              <a:t>b</a:t>
            </a:r>
            <a:r>
              <a:rPr dirty="0" smtClean="0" sz="2500" spc="0">
                <a:latin typeface="Arial"/>
                <a:cs typeface="Arial"/>
              </a:rPr>
              <a:t>lema</a:t>
            </a:r>
            <a:r>
              <a:rPr dirty="0" smtClean="0" sz="2500" spc="-34">
                <a:latin typeface="Arial"/>
                <a:cs typeface="Arial"/>
              </a:rPr>
              <a:t>s</a:t>
            </a:r>
            <a:r>
              <a:rPr dirty="0" smtClean="0" sz="2500" spc="0">
                <a:latin typeface="Arial"/>
                <a:cs typeface="Arial"/>
              </a:rPr>
              <a:t>.</a:t>
            </a:r>
            <a:r>
              <a:rPr dirty="0" smtClean="0" sz="2500" spc="158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Algunos</a:t>
            </a:r>
            <a:r>
              <a:rPr dirty="0" smtClean="0" sz="2500" spc="125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de</a:t>
            </a:r>
            <a:r>
              <a:rPr dirty="0" smtClean="0" sz="2500" spc="34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los</a:t>
            </a:r>
            <a:endParaRPr sz="2500">
              <a:latin typeface="Arial"/>
              <a:cs typeface="Arial"/>
            </a:endParaRPr>
          </a:p>
          <a:p>
            <a:pPr marL="12700" marR="47219">
              <a:lnSpc>
                <a:spcPct val="95825"/>
              </a:lnSpc>
              <a:spcBef>
                <a:spcPts val="238"/>
              </a:spcBef>
            </a:pPr>
            <a:r>
              <a:rPr dirty="0" smtClean="0" sz="2500" spc="10">
                <a:latin typeface="Arial"/>
                <a:cs typeface="Arial"/>
              </a:rPr>
              <a:t>en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cuenta:</a:t>
            </a:r>
            <a:endParaRPr sz="25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080704" y="2319854"/>
            <a:ext cx="1524768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11">
                <a:latin typeface="Arial"/>
                <a:cs typeface="Arial"/>
              </a:rPr>
              <a:t>elementos</a:t>
            </a:r>
            <a:endParaRPr sz="25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625403" y="2319854"/>
            <a:ext cx="247645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12">
                <a:latin typeface="Arial"/>
                <a:cs typeface="Arial"/>
              </a:rPr>
              <a:t>a</a:t>
            </a:r>
            <a:endParaRPr sz="25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892664" y="2319854"/>
            <a:ext cx="790036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10">
                <a:latin typeface="Arial"/>
                <a:cs typeface="Arial"/>
              </a:rPr>
              <a:t>tener</a:t>
            </a:r>
            <a:endParaRPr sz="25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72793" y="3465978"/>
            <a:ext cx="5234311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9">
                <a:latin typeface="Arial"/>
                <a:cs typeface="Arial"/>
              </a:rPr>
              <a:t>la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planta,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el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proceso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a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ser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controlado</a:t>
            </a:r>
            <a:endParaRPr sz="25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372793" y="3870854"/>
            <a:ext cx="468676" cy="1554835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 marR="6449" algn="just">
              <a:lnSpc>
                <a:spcPts val="2630"/>
              </a:lnSpc>
            </a:pPr>
            <a:r>
              <a:rPr dirty="0" smtClean="0" sz="2500" spc="9">
                <a:latin typeface="Arial"/>
                <a:cs typeface="Arial"/>
              </a:rPr>
              <a:t>los</a:t>
            </a:r>
            <a:endParaRPr sz="2500">
              <a:latin typeface="Arial"/>
              <a:cs typeface="Arial"/>
            </a:endParaRPr>
          </a:p>
          <a:p>
            <a:pPr marL="12700" algn="just">
              <a:lnSpc>
                <a:spcPts val="3190"/>
              </a:lnSpc>
              <a:spcBef>
                <a:spcPts val="142"/>
              </a:spcBef>
            </a:pPr>
            <a:r>
              <a:rPr dirty="0" smtClean="0" sz="2500" spc="9">
                <a:latin typeface="Arial"/>
                <a:cs typeface="Arial"/>
              </a:rPr>
              <a:t>los</a:t>
            </a:r>
            <a:r>
              <a:rPr dirty="0" smtClean="0" sz="2500" spc="5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los</a:t>
            </a:r>
            <a:r>
              <a:rPr dirty="0" smtClean="0" sz="2500" spc="5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las</a:t>
            </a:r>
            <a:endParaRPr sz="25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862614" y="3870854"/>
            <a:ext cx="2319985" cy="1554835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 marR="40968">
              <a:lnSpc>
                <a:spcPts val="2630"/>
              </a:lnSpc>
            </a:pPr>
            <a:r>
              <a:rPr dirty="0" smtClean="0" sz="2500" spc="3">
                <a:latin typeface="Arial"/>
                <a:cs typeface="Arial"/>
              </a:rPr>
              <a:t>objeti</a:t>
            </a:r>
            <a:r>
              <a:rPr dirty="0" smtClean="0" sz="2500" spc="3">
                <a:latin typeface="Arial"/>
                <a:cs typeface="Arial"/>
              </a:rPr>
              <a:t>v</a:t>
            </a:r>
            <a:r>
              <a:rPr dirty="0" smtClean="0" sz="2500" spc="3">
                <a:latin typeface="Arial"/>
                <a:cs typeface="Arial"/>
              </a:rPr>
              <a:t>os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ts val="3190"/>
              </a:lnSpc>
              <a:spcBef>
                <a:spcPts val="142"/>
              </a:spcBef>
            </a:pPr>
            <a:r>
              <a:rPr dirty="0" smtClean="0" sz="2500" spc="11">
                <a:latin typeface="Arial"/>
                <a:cs typeface="Arial"/>
              </a:rPr>
              <a:t>sensores</a:t>
            </a:r>
            <a:r>
              <a:rPr dirty="0" smtClean="0" sz="2500" spc="5">
                <a:latin typeface="Arial"/>
                <a:cs typeface="Arial"/>
              </a:rPr>
              <a:t> </a:t>
            </a:r>
            <a:r>
              <a:rPr dirty="0" smtClean="0" sz="2500" spc="11">
                <a:latin typeface="Arial"/>
                <a:cs typeface="Arial"/>
              </a:rPr>
              <a:t>actuadores</a:t>
            </a:r>
            <a:r>
              <a:rPr dirty="0" smtClean="0" sz="2500" spc="5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co</a:t>
            </a:r>
            <a:r>
              <a:rPr dirty="0" smtClean="0" sz="2500" spc="-5">
                <a:latin typeface="Arial"/>
                <a:cs typeface="Arial"/>
              </a:rPr>
              <a:t>m</a:t>
            </a:r>
            <a:r>
              <a:rPr dirty="0" smtClean="0" sz="2500" spc="11">
                <a:latin typeface="Arial"/>
                <a:cs typeface="Arial"/>
              </a:rPr>
              <a:t>unicaciones</a:t>
            </a:r>
            <a:endParaRPr sz="25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72793" y="5490384"/>
            <a:ext cx="5083839" cy="1554835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 marR="47219">
              <a:lnSpc>
                <a:spcPts val="2630"/>
              </a:lnSpc>
            </a:pPr>
            <a:r>
              <a:rPr dirty="0" smtClean="0" sz="2500" spc="11">
                <a:latin typeface="Arial"/>
                <a:cs typeface="Arial"/>
              </a:rPr>
              <a:t>el</a:t>
            </a:r>
            <a:r>
              <a:rPr dirty="0" smtClean="0" sz="2500" spc="11">
                <a:latin typeface="Arial"/>
                <a:cs typeface="Arial"/>
              </a:rPr>
              <a:t> </a:t>
            </a:r>
            <a:r>
              <a:rPr dirty="0" smtClean="0" sz="2500" spc="11">
                <a:latin typeface="Arial"/>
                <a:cs typeface="Arial"/>
              </a:rPr>
              <a:t>cómputo</a:t>
            </a:r>
            <a:endParaRPr sz="2500">
              <a:latin typeface="Arial"/>
              <a:cs typeface="Arial"/>
            </a:endParaRPr>
          </a:p>
          <a:p>
            <a:pPr marL="12700" marR="1110865">
              <a:lnSpc>
                <a:spcPts val="2874"/>
              </a:lnSpc>
              <a:spcBef>
                <a:spcPts val="238"/>
              </a:spcBef>
            </a:pPr>
            <a:r>
              <a:rPr dirty="0" smtClean="0" sz="2500" spc="8">
                <a:latin typeface="Arial"/>
                <a:cs typeface="Arial"/>
              </a:rPr>
              <a:t>la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configu</a:t>
            </a:r>
            <a:r>
              <a:rPr dirty="0" smtClean="0" sz="2500" spc="8">
                <a:latin typeface="Arial"/>
                <a:cs typeface="Arial"/>
              </a:rPr>
              <a:t>r</a:t>
            </a:r>
            <a:r>
              <a:rPr dirty="0" smtClean="0" sz="2500" spc="8">
                <a:latin typeface="Arial"/>
                <a:cs typeface="Arial"/>
              </a:rPr>
              <a:t>ación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e</a:t>
            </a:r>
            <a:r>
              <a:rPr dirty="0" smtClean="0" sz="2500" spc="8">
                <a:latin typeface="Arial"/>
                <a:cs typeface="Arial"/>
              </a:rPr>
              <a:t> </a:t>
            </a:r>
            <a:endParaRPr sz="2500">
              <a:latin typeface="Arial"/>
              <a:cs typeface="Arial"/>
            </a:endParaRPr>
          </a:p>
          <a:p>
            <a:pPr marL="12700" marR="1110865">
              <a:lnSpc>
                <a:spcPts val="2874"/>
              </a:lnSpc>
              <a:spcBef>
                <a:spcPts val="379"/>
              </a:spcBef>
            </a:pPr>
            <a:r>
              <a:rPr dirty="0" smtClean="0" sz="2500" spc="8">
                <a:latin typeface="Arial"/>
                <a:cs typeface="Arial"/>
              </a:rPr>
              <a:t>inter</a:t>
            </a:r>
            <a:r>
              <a:rPr dirty="0" smtClean="0" sz="2500" spc="8">
                <a:latin typeface="Arial"/>
                <a:cs typeface="Arial"/>
              </a:rPr>
              <a:t>f</a:t>
            </a:r>
            <a:r>
              <a:rPr dirty="0" smtClean="0" sz="2500" spc="8">
                <a:latin typeface="Arial"/>
                <a:cs typeface="Arial"/>
              </a:rPr>
              <a:t>aces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los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algo</a:t>
            </a:r>
            <a:r>
              <a:rPr dirty="0" smtClean="0" sz="2500" spc="8">
                <a:latin typeface="Arial"/>
                <a:cs typeface="Arial"/>
              </a:rPr>
              <a:t>r</a:t>
            </a:r>
            <a:r>
              <a:rPr dirty="0" smtClean="0" sz="2500" spc="8">
                <a:latin typeface="Arial"/>
                <a:cs typeface="Arial"/>
              </a:rPr>
              <a:t>itmos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389"/>
              </a:spcBef>
            </a:pPr>
            <a:r>
              <a:rPr dirty="0" smtClean="0" sz="2500" spc="16">
                <a:latin typeface="Arial"/>
                <a:cs typeface="Arial"/>
              </a:rPr>
              <a:t>las</a:t>
            </a:r>
            <a:r>
              <a:rPr dirty="0" smtClean="0" sz="2500" spc="16">
                <a:latin typeface="Arial"/>
                <a:cs typeface="Arial"/>
              </a:rPr>
              <a:t> </a:t>
            </a:r>
            <a:r>
              <a:rPr dirty="0" smtClean="0" sz="2500" spc="16">
                <a:latin typeface="Arial"/>
                <a:cs typeface="Arial"/>
              </a:rPr>
              <a:t>pe</a:t>
            </a:r>
            <a:r>
              <a:rPr dirty="0" smtClean="0" sz="2500" spc="16">
                <a:latin typeface="Arial"/>
                <a:cs typeface="Arial"/>
              </a:rPr>
              <a:t>r</a:t>
            </a:r>
            <a:r>
              <a:rPr dirty="0" smtClean="0" sz="2500" spc="16">
                <a:latin typeface="Arial"/>
                <a:cs typeface="Arial"/>
              </a:rPr>
              <a:t>turbaciones</a:t>
            </a:r>
            <a:r>
              <a:rPr dirty="0" smtClean="0" sz="2500" spc="16">
                <a:latin typeface="Arial"/>
                <a:cs typeface="Arial"/>
              </a:rPr>
              <a:t> </a:t>
            </a:r>
            <a:r>
              <a:rPr dirty="0" smtClean="0" sz="2500" spc="16">
                <a:latin typeface="Arial"/>
                <a:cs typeface="Arial"/>
              </a:rPr>
              <a:t>e</a:t>
            </a:r>
            <a:r>
              <a:rPr dirty="0" smtClean="0" sz="2500" spc="16">
                <a:latin typeface="Arial"/>
                <a:cs typeface="Arial"/>
              </a:rPr>
              <a:t> </a:t>
            </a:r>
            <a:r>
              <a:rPr dirty="0" smtClean="0" sz="2500" spc="16">
                <a:latin typeface="Arial"/>
                <a:cs typeface="Arial"/>
              </a:rPr>
              <a:t>ince</a:t>
            </a:r>
            <a:r>
              <a:rPr dirty="0" smtClean="0" sz="2500" spc="16">
                <a:latin typeface="Arial"/>
                <a:cs typeface="Arial"/>
              </a:rPr>
              <a:t>r</a:t>
            </a:r>
            <a:r>
              <a:rPr dirty="0" smtClean="0" sz="2500" spc="16">
                <a:latin typeface="Arial"/>
                <a:cs typeface="Arial"/>
              </a:rPr>
              <a:t>tidumbres</a:t>
            </a:r>
            <a:endParaRPr sz="25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02563" y="6824637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10" name="object 10"/>
          <p:cNvSpPr txBox="1"/>
          <p:nvPr/>
        </p:nvSpPr>
        <p:spPr>
          <a:xfrm>
            <a:off x="1102563" y="6419761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9" name="object 9"/>
          <p:cNvSpPr txBox="1"/>
          <p:nvPr/>
        </p:nvSpPr>
        <p:spPr>
          <a:xfrm>
            <a:off x="1102563" y="6014872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8" name="object 8"/>
          <p:cNvSpPr txBox="1"/>
          <p:nvPr/>
        </p:nvSpPr>
        <p:spPr>
          <a:xfrm>
            <a:off x="1102563" y="5609996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7" name="object 7"/>
          <p:cNvSpPr txBox="1"/>
          <p:nvPr/>
        </p:nvSpPr>
        <p:spPr>
          <a:xfrm>
            <a:off x="1102563" y="5205120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6" name="object 6"/>
          <p:cNvSpPr txBox="1"/>
          <p:nvPr/>
        </p:nvSpPr>
        <p:spPr>
          <a:xfrm>
            <a:off x="1102563" y="4800231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5" name="object 5"/>
          <p:cNvSpPr txBox="1"/>
          <p:nvPr/>
        </p:nvSpPr>
        <p:spPr>
          <a:xfrm>
            <a:off x="1102563" y="4395355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4" name="object 4"/>
          <p:cNvSpPr txBox="1"/>
          <p:nvPr/>
        </p:nvSpPr>
        <p:spPr>
          <a:xfrm>
            <a:off x="1102563" y="3990479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3" name="object 3"/>
          <p:cNvSpPr txBox="1"/>
          <p:nvPr/>
        </p:nvSpPr>
        <p:spPr>
          <a:xfrm>
            <a:off x="1102563" y="3585591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2" name="object 2"/>
          <p:cNvSpPr txBox="1"/>
          <p:nvPr/>
        </p:nvSpPr>
        <p:spPr>
          <a:xfrm>
            <a:off x="1069174" y="485038"/>
            <a:ext cx="855360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1069174" y="624738"/>
            <a:ext cx="8553602" cy="0"/>
          </a:xfrm>
          <a:custGeom>
            <a:avLst/>
            <a:gdLst/>
            <a:ahLst/>
            <a:cxnLst/>
            <a:rect l="l" t="t" r="r" b="b"/>
            <a:pathLst>
              <a:path w="8553602" h="0">
                <a:moveTo>
                  <a:pt x="0" y="0"/>
                </a:moveTo>
                <a:lnTo>
                  <a:pt x="8553602" y="0"/>
                </a:lnTo>
              </a:path>
            </a:pathLst>
          </a:custGeom>
          <a:ln w="139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056474" y="432075"/>
            <a:ext cx="1095183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 spc="-9">
                <a:latin typeface="Arial"/>
                <a:cs typeface="Arial"/>
              </a:rPr>
              <a:t>C</a:t>
            </a:r>
            <a:r>
              <a:rPr dirty="0" smtClean="0" sz="1200" spc="-9">
                <a:latin typeface="Arial"/>
                <a:cs typeface="Arial"/>
              </a:rPr>
              <a:t>A</a:t>
            </a:r>
            <a:r>
              <a:rPr dirty="0" smtClean="0" sz="1200" spc="-9">
                <a:latin typeface="Arial"/>
                <a:cs typeface="Arial"/>
              </a:rPr>
              <a:t>UT1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Clase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441243" y="432075"/>
            <a:ext cx="217007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>
                <a:latin typeface="Arial"/>
                <a:cs typeface="Arial"/>
              </a:rPr>
              <a:t>17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04004" y="693582"/>
            <a:ext cx="1740610" cy="403199"/>
          </a:xfrm>
          <a:prstGeom prst="rect">
            <a:avLst/>
          </a:prstGeom>
        </p:spPr>
        <p:txBody>
          <a:bodyPr wrap="square" lIns="0" tIns="19907" rIns="0" bIns="0" rtlCol="0">
            <a:noAutofit/>
          </a:bodyPr>
          <a:lstStyle/>
          <a:p>
            <a:pPr marL="12700">
              <a:lnSpc>
                <a:spcPts val="3135"/>
              </a:lnSpc>
            </a:pPr>
            <a:r>
              <a:rPr dirty="0" smtClean="0" sz="2950" spc="1" b="1">
                <a:latin typeface="Arial"/>
                <a:cs typeface="Arial"/>
              </a:rPr>
              <a:t>La</a:t>
            </a:r>
            <a:r>
              <a:rPr dirty="0" smtClean="0" sz="2950" spc="1" b="1">
                <a:latin typeface="Arial"/>
                <a:cs typeface="Arial"/>
              </a:rPr>
              <a:t> </a:t>
            </a:r>
            <a:r>
              <a:rPr dirty="0" smtClean="0" sz="2950" spc="1" b="1">
                <a:latin typeface="Arial"/>
                <a:cs typeface="Arial"/>
              </a:rPr>
              <a:t>planta</a:t>
            </a:r>
            <a:endParaRPr sz="29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56474" y="2085806"/>
            <a:ext cx="8626226" cy="745070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>
                <a:latin typeface="Arial"/>
                <a:cs typeface="Arial"/>
              </a:rPr>
              <a:t>La</a:t>
            </a:r>
            <a:r>
              <a:rPr dirty="0" smtClean="0" sz="2500" spc="312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est</a:t>
            </a:r>
            <a:r>
              <a:rPr dirty="0" smtClean="0" sz="2500" spc="34">
                <a:latin typeface="Arial"/>
                <a:cs typeface="Arial"/>
              </a:rPr>
              <a:t>r</a:t>
            </a:r>
            <a:r>
              <a:rPr dirty="0" smtClean="0" sz="2500" spc="0">
                <a:latin typeface="Arial"/>
                <a:cs typeface="Arial"/>
              </a:rPr>
              <a:t>uctu</a:t>
            </a:r>
            <a:r>
              <a:rPr dirty="0" smtClean="0" sz="2500" spc="-25">
                <a:latin typeface="Arial"/>
                <a:cs typeface="Arial"/>
              </a:rPr>
              <a:t>r</a:t>
            </a:r>
            <a:r>
              <a:rPr dirty="0" smtClean="0" sz="2500" spc="0">
                <a:latin typeface="Arial"/>
                <a:cs typeface="Arial"/>
              </a:rPr>
              <a:t>a</a:t>
            </a:r>
            <a:r>
              <a:rPr dirty="0" smtClean="0" sz="2500" spc="395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física</a:t>
            </a:r>
            <a:r>
              <a:rPr dirty="0" smtClean="0" sz="2500" spc="343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de</a:t>
            </a:r>
            <a:r>
              <a:rPr dirty="0" smtClean="0" sz="2500" spc="312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la</a:t>
            </a:r>
            <a:r>
              <a:rPr dirty="0" smtClean="0" sz="2500" spc="304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planta</a:t>
            </a:r>
            <a:r>
              <a:rPr dirty="0" smtClean="0" sz="2500" spc="353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es</a:t>
            </a:r>
            <a:r>
              <a:rPr dirty="0" smtClean="0" sz="2500" spc="311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una</a:t>
            </a:r>
            <a:r>
              <a:rPr dirty="0" smtClean="0" sz="2500" spc="326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pa</a:t>
            </a:r>
            <a:r>
              <a:rPr dirty="0" smtClean="0" sz="2500" spc="100">
                <a:latin typeface="Arial"/>
                <a:cs typeface="Arial"/>
              </a:rPr>
              <a:t>r</a:t>
            </a:r>
            <a:r>
              <a:rPr dirty="0" smtClean="0" sz="2500" spc="0">
                <a:latin typeface="Arial"/>
                <a:cs typeface="Arial"/>
              </a:rPr>
              <a:t>te</a:t>
            </a:r>
            <a:r>
              <a:rPr dirty="0" smtClean="0" sz="2500" spc="341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intrínseca</a:t>
            </a:r>
            <a:r>
              <a:rPr dirty="0" smtClean="0" sz="2500" spc="284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del</a:t>
            </a:r>
            <a:endParaRPr sz="2500">
              <a:latin typeface="Arial"/>
              <a:cs typeface="Arial"/>
            </a:endParaRPr>
          </a:p>
          <a:p>
            <a:pPr marL="12700" marR="47219">
              <a:lnSpc>
                <a:spcPct val="95825"/>
              </a:lnSpc>
              <a:spcBef>
                <a:spcPts val="238"/>
              </a:spcBef>
            </a:pPr>
            <a:r>
              <a:rPr dirty="0" smtClean="0" sz="2500" spc="8">
                <a:latin typeface="Arial"/>
                <a:cs typeface="Arial"/>
              </a:rPr>
              <a:t>pro</a:t>
            </a:r>
            <a:r>
              <a:rPr dirty="0" smtClean="0" sz="2500" spc="8">
                <a:latin typeface="Arial"/>
                <a:cs typeface="Arial"/>
              </a:rPr>
              <a:t>b</a:t>
            </a:r>
            <a:r>
              <a:rPr dirty="0" smtClean="0" sz="2500" spc="8">
                <a:latin typeface="Arial"/>
                <a:cs typeface="Arial"/>
              </a:rPr>
              <a:t>lema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de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control.</a:t>
            </a:r>
            <a:endParaRPr sz="25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56474" y="3123307"/>
            <a:ext cx="8626138" cy="745083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-125">
                <a:latin typeface="Arial"/>
                <a:cs typeface="Arial"/>
              </a:rPr>
              <a:t>P</a:t>
            </a:r>
            <a:r>
              <a:rPr dirty="0" smtClean="0" sz="2500" spc="0">
                <a:latin typeface="Arial"/>
                <a:cs typeface="Arial"/>
              </a:rPr>
              <a:t>or</a:t>
            </a:r>
            <a:r>
              <a:rPr dirty="0" smtClean="0" sz="2500" spc="193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lo</a:t>
            </a:r>
            <a:r>
              <a:rPr dirty="0" smtClean="0" sz="2500" spc="174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tant</a:t>
            </a:r>
            <a:r>
              <a:rPr dirty="0" smtClean="0" sz="2500" spc="-100">
                <a:latin typeface="Arial"/>
                <a:cs typeface="Arial"/>
              </a:rPr>
              <a:t>o</a:t>
            </a:r>
            <a:r>
              <a:rPr dirty="0" smtClean="0" sz="2500" spc="0">
                <a:latin typeface="Arial"/>
                <a:cs typeface="Arial"/>
              </a:rPr>
              <a:t>,</a:t>
            </a:r>
            <a:r>
              <a:rPr dirty="0" smtClean="0" sz="2500" spc="217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  <a:hlinkClick r:id="rId2"/>
              </a:rPr>
              <a:t>l</a:t>
            </a:r>
            <a:r>
              <a:rPr dirty="0" smtClean="0" sz="2050" spc="0">
                <a:latin typeface="Arial"/>
                <a:cs typeface="Arial"/>
                <a:hlinkClick r:id="rId2"/>
              </a:rPr>
              <a:t>@</a:t>
            </a:r>
            <a:r>
              <a:rPr dirty="0" smtClean="0" sz="2500" spc="0">
                <a:latin typeface="Arial"/>
                <a:cs typeface="Arial"/>
                <a:hlinkClick r:id="rId2"/>
              </a:rPr>
              <a:t>s</a:t>
            </a:r>
            <a:r>
              <a:rPr dirty="0" smtClean="0" sz="2500" spc="172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  <a:hlinkClick r:id="rId3"/>
              </a:rPr>
              <a:t>ingenier</a:t>
            </a:r>
            <a:r>
              <a:rPr dirty="0" smtClean="0" sz="2050" spc="0">
                <a:latin typeface="Arial"/>
                <a:cs typeface="Arial"/>
                <a:hlinkClick r:id="rId3"/>
              </a:rPr>
              <a:t>@</a:t>
            </a:r>
            <a:r>
              <a:rPr dirty="0" smtClean="0" sz="2500" spc="0">
                <a:latin typeface="Arial"/>
                <a:cs typeface="Arial"/>
                <a:hlinkClick r:id="rId3"/>
              </a:rPr>
              <a:t>s</a:t>
            </a:r>
            <a:r>
              <a:rPr dirty="0" smtClean="0" sz="2500" spc="256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de</a:t>
            </a:r>
            <a:r>
              <a:rPr dirty="0" smtClean="0" sz="2500" spc="182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control</a:t>
            </a:r>
            <a:r>
              <a:rPr dirty="0" smtClean="0" sz="2500" spc="229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deben</a:t>
            </a:r>
            <a:r>
              <a:rPr dirty="0" smtClean="0" sz="2500" spc="224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estar</a:t>
            </a:r>
            <a:r>
              <a:rPr dirty="0" smtClean="0" sz="2500" spc="154">
                <a:latin typeface="Arial"/>
                <a:cs typeface="Arial"/>
              </a:rPr>
              <a:t> </a:t>
            </a:r>
            <a:r>
              <a:rPr dirty="0" smtClean="0" sz="2500" spc="-68">
                <a:latin typeface="Arial"/>
                <a:cs typeface="Arial"/>
              </a:rPr>
              <a:t>f</a:t>
            </a:r>
            <a:r>
              <a:rPr dirty="0" smtClean="0" sz="2500" spc="9">
                <a:latin typeface="Arial"/>
                <a:cs typeface="Arial"/>
              </a:rPr>
              <a:t>amilia</a:t>
            </a:r>
            <a:r>
              <a:rPr dirty="0" smtClean="0" sz="2500" spc="42">
                <a:latin typeface="Arial"/>
                <a:cs typeface="Arial"/>
              </a:rPr>
              <a:t>r</a:t>
            </a:r>
            <a:r>
              <a:rPr dirty="0" smtClean="0" sz="2500" spc="5">
                <a:latin typeface="Arial"/>
                <a:cs typeface="Arial"/>
              </a:rPr>
              <a:t>i-</a:t>
            </a:r>
            <a:endParaRPr sz="2500">
              <a:latin typeface="Arial"/>
              <a:cs typeface="Arial"/>
            </a:endParaRPr>
          </a:p>
          <a:p>
            <a:pPr marL="12700" marR="47219">
              <a:lnSpc>
                <a:spcPct val="95825"/>
              </a:lnSpc>
              <a:spcBef>
                <a:spcPts val="238"/>
              </a:spcBef>
            </a:pPr>
            <a:r>
              <a:rPr dirty="0" smtClean="0" sz="2500" spc="7">
                <a:latin typeface="Arial"/>
                <a:cs typeface="Arial"/>
              </a:rPr>
              <a:t>zados</a:t>
            </a:r>
            <a:r>
              <a:rPr dirty="0" smtClean="0" sz="2500" spc="7">
                <a:latin typeface="Arial"/>
                <a:cs typeface="Arial"/>
              </a:rPr>
              <a:t> </a:t>
            </a:r>
            <a:r>
              <a:rPr dirty="0" smtClean="0" sz="2500" spc="7">
                <a:latin typeface="Arial"/>
                <a:cs typeface="Arial"/>
              </a:rPr>
              <a:t>con</a:t>
            </a:r>
            <a:r>
              <a:rPr dirty="0" smtClean="0" sz="2500" spc="7">
                <a:latin typeface="Arial"/>
                <a:cs typeface="Arial"/>
              </a:rPr>
              <a:t> </a:t>
            </a:r>
            <a:r>
              <a:rPr dirty="0" smtClean="0" sz="2500" spc="7">
                <a:latin typeface="Arial"/>
                <a:cs typeface="Arial"/>
              </a:rPr>
              <a:t>la</a:t>
            </a:r>
            <a:r>
              <a:rPr dirty="0" smtClean="0" sz="2500" spc="7">
                <a:latin typeface="Arial"/>
                <a:cs typeface="Arial"/>
              </a:rPr>
              <a:t> </a:t>
            </a:r>
            <a:r>
              <a:rPr dirty="0" smtClean="0" sz="2500" spc="7">
                <a:latin typeface="Arial"/>
                <a:cs typeface="Arial"/>
              </a:rPr>
              <a:t>«física»</a:t>
            </a:r>
            <a:r>
              <a:rPr dirty="0" smtClean="0" sz="2500" spc="7">
                <a:latin typeface="Arial"/>
                <a:cs typeface="Arial"/>
              </a:rPr>
              <a:t> </a:t>
            </a:r>
            <a:r>
              <a:rPr dirty="0" smtClean="0" sz="2500" spc="7">
                <a:latin typeface="Arial"/>
                <a:cs typeface="Arial"/>
              </a:rPr>
              <a:t>del</a:t>
            </a:r>
            <a:r>
              <a:rPr dirty="0" smtClean="0" sz="2500" spc="7">
                <a:latin typeface="Arial"/>
                <a:cs typeface="Arial"/>
              </a:rPr>
              <a:t> </a:t>
            </a:r>
            <a:r>
              <a:rPr dirty="0" smtClean="0" sz="2500" spc="7">
                <a:latin typeface="Arial"/>
                <a:cs typeface="Arial"/>
              </a:rPr>
              <a:t>proceso</a:t>
            </a:r>
            <a:r>
              <a:rPr dirty="0" smtClean="0" sz="2500" spc="7">
                <a:latin typeface="Arial"/>
                <a:cs typeface="Arial"/>
              </a:rPr>
              <a:t> </a:t>
            </a:r>
            <a:r>
              <a:rPr dirty="0" smtClean="0" sz="2500" spc="7">
                <a:latin typeface="Arial"/>
                <a:cs typeface="Arial"/>
              </a:rPr>
              <a:t>bajo</a:t>
            </a:r>
            <a:r>
              <a:rPr dirty="0" smtClean="0" sz="2500" spc="7">
                <a:latin typeface="Arial"/>
                <a:cs typeface="Arial"/>
              </a:rPr>
              <a:t> </a:t>
            </a:r>
            <a:r>
              <a:rPr dirty="0" smtClean="0" sz="2500" spc="7">
                <a:latin typeface="Arial"/>
                <a:cs typeface="Arial"/>
              </a:rPr>
              <a:t>estudi</a:t>
            </a:r>
            <a:r>
              <a:rPr dirty="0" smtClean="0" sz="2500" spc="7">
                <a:latin typeface="Arial"/>
                <a:cs typeface="Arial"/>
              </a:rPr>
              <a:t>o</a:t>
            </a:r>
            <a:r>
              <a:rPr dirty="0" smtClean="0" sz="2500" spc="7">
                <a:latin typeface="Arial"/>
                <a:cs typeface="Arial"/>
              </a:rPr>
              <a:t>.</a:t>
            </a:r>
            <a:endParaRPr sz="25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56474" y="4160821"/>
            <a:ext cx="8626226" cy="745070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>
                <a:latin typeface="Arial"/>
                <a:cs typeface="Arial"/>
              </a:rPr>
              <a:t>Esto</a:t>
            </a:r>
            <a:r>
              <a:rPr dirty="0" smtClean="0" sz="2500" spc="209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inclu</a:t>
            </a:r>
            <a:r>
              <a:rPr dirty="0" smtClean="0" sz="2500" spc="-50">
                <a:latin typeface="Arial"/>
                <a:cs typeface="Arial"/>
              </a:rPr>
              <a:t>y</a:t>
            </a:r>
            <a:r>
              <a:rPr dirty="0" smtClean="0" sz="2500" spc="0">
                <a:latin typeface="Arial"/>
                <a:cs typeface="Arial"/>
              </a:rPr>
              <a:t>e</a:t>
            </a:r>
            <a:r>
              <a:rPr dirty="0" smtClean="0" sz="2500" spc="237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conocimientos</a:t>
            </a:r>
            <a:r>
              <a:rPr dirty="0" smtClean="0" sz="2500" spc="319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básicos</a:t>
            </a:r>
            <a:r>
              <a:rPr dirty="0" smtClean="0" sz="2500" spc="244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de</a:t>
            </a:r>
            <a:r>
              <a:rPr dirty="0" smtClean="0" sz="2500" spc="187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balances</a:t>
            </a:r>
            <a:r>
              <a:rPr dirty="0" smtClean="0" sz="2500" spc="259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de</a:t>
            </a:r>
            <a:r>
              <a:rPr dirty="0" smtClean="0" sz="2500" spc="159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energía,</a:t>
            </a:r>
            <a:endParaRPr sz="2500">
              <a:latin typeface="Arial"/>
              <a:cs typeface="Arial"/>
            </a:endParaRPr>
          </a:p>
          <a:p>
            <a:pPr marL="12700" marR="47219">
              <a:lnSpc>
                <a:spcPct val="95825"/>
              </a:lnSpc>
              <a:spcBef>
                <a:spcPts val="238"/>
              </a:spcBef>
            </a:pPr>
            <a:r>
              <a:rPr dirty="0" smtClean="0" sz="2500" spc="9">
                <a:latin typeface="Arial"/>
                <a:cs typeface="Arial"/>
              </a:rPr>
              <a:t>balances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de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masa</a:t>
            </a:r>
            <a:r>
              <a:rPr dirty="0" smtClean="0" sz="2500" spc="9">
                <a:latin typeface="Arial"/>
                <a:cs typeface="Arial"/>
              </a:rPr>
              <a:t>s</a:t>
            </a:r>
            <a:r>
              <a:rPr dirty="0" smtClean="0" sz="2500" spc="9">
                <a:latin typeface="Arial"/>
                <a:cs typeface="Arial"/>
              </a:rPr>
              <a:t>,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y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flujo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de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mate</a:t>
            </a:r>
            <a:r>
              <a:rPr dirty="0" smtClean="0" sz="2500" spc="9">
                <a:latin typeface="Arial"/>
                <a:cs typeface="Arial"/>
              </a:rPr>
              <a:t>r</a:t>
            </a:r>
            <a:r>
              <a:rPr dirty="0" smtClean="0" sz="2500" spc="9">
                <a:latin typeface="Arial"/>
                <a:cs typeface="Arial"/>
              </a:rPr>
              <a:t>iales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en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el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sistema.</a:t>
            </a:r>
            <a:endParaRPr sz="25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69174" y="485038"/>
            <a:ext cx="855360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1069174" y="624738"/>
            <a:ext cx="8553602" cy="0"/>
          </a:xfrm>
          <a:custGeom>
            <a:avLst/>
            <a:gdLst/>
            <a:ahLst/>
            <a:cxnLst/>
            <a:rect l="l" t="t" r="r" b="b"/>
            <a:pathLst>
              <a:path w="8553602" h="0">
                <a:moveTo>
                  <a:pt x="0" y="0"/>
                </a:moveTo>
                <a:lnTo>
                  <a:pt x="8553602" y="0"/>
                </a:lnTo>
              </a:path>
            </a:pathLst>
          </a:custGeom>
          <a:ln w="139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1102563" y="4060812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1102563" y="4870577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1102563" y="5680329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056474" y="432075"/>
            <a:ext cx="1095183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 spc="-9">
                <a:latin typeface="Arial"/>
                <a:cs typeface="Arial"/>
              </a:rPr>
              <a:t>C</a:t>
            </a:r>
            <a:r>
              <a:rPr dirty="0" smtClean="0" sz="1200" spc="-9">
                <a:latin typeface="Arial"/>
                <a:cs typeface="Arial"/>
              </a:rPr>
              <a:t>A</a:t>
            </a:r>
            <a:r>
              <a:rPr dirty="0" smtClean="0" sz="1200" spc="-9">
                <a:latin typeface="Arial"/>
                <a:cs typeface="Arial"/>
              </a:rPr>
              <a:t>UT1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Clase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441243" y="432075"/>
            <a:ext cx="217007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>
                <a:latin typeface="Arial"/>
                <a:cs typeface="Arial"/>
              </a:rPr>
              <a:t>18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78134" y="701710"/>
            <a:ext cx="1792368" cy="403199"/>
          </a:xfrm>
          <a:prstGeom prst="rect">
            <a:avLst/>
          </a:prstGeom>
        </p:spPr>
        <p:txBody>
          <a:bodyPr wrap="square" lIns="0" tIns="19907" rIns="0" bIns="0" rtlCol="0">
            <a:noAutofit/>
          </a:bodyPr>
          <a:lstStyle/>
          <a:p>
            <a:pPr marL="12700">
              <a:lnSpc>
                <a:spcPts val="3135"/>
              </a:lnSpc>
            </a:pPr>
            <a:r>
              <a:rPr dirty="0" smtClean="0" sz="2950" spc="-9" b="1">
                <a:latin typeface="Arial"/>
                <a:cs typeface="Arial"/>
              </a:rPr>
              <a:t>Objeti</a:t>
            </a:r>
            <a:r>
              <a:rPr dirty="0" smtClean="0" sz="2950" spc="-9" b="1">
                <a:latin typeface="Arial"/>
                <a:cs typeface="Arial"/>
              </a:rPr>
              <a:t>v</a:t>
            </a:r>
            <a:r>
              <a:rPr dirty="0" smtClean="0" sz="2950" spc="-9" b="1">
                <a:latin typeface="Arial"/>
                <a:cs typeface="Arial"/>
              </a:rPr>
              <a:t>os</a:t>
            </a:r>
            <a:endParaRPr sz="29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56474" y="2093934"/>
            <a:ext cx="8626226" cy="745070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12">
                <a:latin typeface="Arial"/>
                <a:cs typeface="Arial"/>
              </a:rPr>
              <a:t>Antes</a:t>
            </a:r>
            <a:r>
              <a:rPr dirty="0" smtClean="0" sz="2500" spc="12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de</a:t>
            </a:r>
            <a:r>
              <a:rPr dirty="0" smtClean="0" sz="2500" spc="12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diseñar</a:t>
            </a:r>
            <a:r>
              <a:rPr dirty="0" smtClean="0" sz="2500" spc="12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sensore</a:t>
            </a:r>
            <a:r>
              <a:rPr dirty="0" smtClean="0" sz="2500" spc="12">
                <a:latin typeface="Arial"/>
                <a:cs typeface="Arial"/>
              </a:rPr>
              <a:t>s</a:t>
            </a:r>
            <a:r>
              <a:rPr dirty="0" smtClean="0" sz="2500" spc="12">
                <a:latin typeface="Arial"/>
                <a:cs typeface="Arial"/>
              </a:rPr>
              <a:t>,</a:t>
            </a:r>
            <a:r>
              <a:rPr dirty="0" smtClean="0" sz="2500" spc="12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actuadore</a:t>
            </a:r>
            <a:r>
              <a:rPr dirty="0" smtClean="0" sz="2500" spc="12">
                <a:latin typeface="Arial"/>
                <a:cs typeface="Arial"/>
              </a:rPr>
              <a:t>s</a:t>
            </a:r>
            <a:r>
              <a:rPr dirty="0" smtClean="0" sz="2500" spc="12">
                <a:latin typeface="Arial"/>
                <a:cs typeface="Arial"/>
              </a:rPr>
              <a:t>,</a:t>
            </a:r>
            <a:r>
              <a:rPr dirty="0" smtClean="0" sz="2500" spc="12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o</a:t>
            </a:r>
            <a:r>
              <a:rPr dirty="0" smtClean="0" sz="2500" spc="12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configu</a:t>
            </a:r>
            <a:r>
              <a:rPr dirty="0" smtClean="0" sz="2500" spc="12">
                <a:latin typeface="Arial"/>
                <a:cs typeface="Arial"/>
              </a:rPr>
              <a:t>r</a:t>
            </a:r>
            <a:r>
              <a:rPr dirty="0" smtClean="0" sz="2500" spc="12">
                <a:latin typeface="Arial"/>
                <a:cs typeface="Arial"/>
              </a:rPr>
              <a:t>aciones</a:t>
            </a:r>
            <a:r>
              <a:rPr dirty="0" smtClean="0" sz="2500" spc="12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  <a:p>
            <a:pPr marL="12700" marR="47219">
              <a:lnSpc>
                <a:spcPct val="95825"/>
              </a:lnSpc>
              <a:spcBef>
                <a:spcPts val="238"/>
              </a:spcBef>
            </a:pPr>
            <a:r>
              <a:rPr dirty="0" smtClean="0" sz="2500" spc="10">
                <a:latin typeface="Arial"/>
                <a:cs typeface="Arial"/>
              </a:rPr>
              <a:t>control,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es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impo</a:t>
            </a:r>
            <a:r>
              <a:rPr dirty="0" smtClean="0" sz="2500" spc="10">
                <a:latin typeface="Arial"/>
                <a:cs typeface="Arial"/>
              </a:rPr>
              <a:t>r</a:t>
            </a:r>
            <a:r>
              <a:rPr dirty="0" smtClean="0" sz="2500" spc="10">
                <a:latin typeface="Arial"/>
                <a:cs typeface="Arial"/>
              </a:rPr>
              <a:t>tante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conocer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los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objeti</a:t>
            </a:r>
            <a:r>
              <a:rPr dirty="0" smtClean="0" sz="2500" spc="10">
                <a:latin typeface="Arial"/>
                <a:cs typeface="Arial"/>
              </a:rPr>
              <a:t>v</a:t>
            </a:r>
            <a:r>
              <a:rPr dirty="0" smtClean="0" sz="2500" spc="10">
                <a:latin typeface="Arial"/>
                <a:cs typeface="Arial"/>
              </a:rPr>
              <a:t>os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de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control.</a:t>
            </a:r>
            <a:endParaRPr sz="25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56474" y="3131435"/>
            <a:ext cx="2095806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>
                <a:latin typeface="Arial"/>
                <a:cs typeface="Arial"/>
              </a:rPr>
              <a:t>Estos</a:t>
            </a:r>
            <a:r>
              <a:rPr dirty="0" smtClean="0" sz="2500" spc="62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inclu</a:t>
            </a:r>
            <a:r>
              <a:rPr dirty="0" smtClean="0" sz="2500" spc="-38">
                <a:latin typeface="Arial"/>
                <a:cs typeface="Arial"/>
              </a:rPr>
              <a:t>y</a:t>
            </a:r>
            <a:r>
              <a:rPr dirty="0" smtClean="0" sz="2500" spc="12">
                <a:latin typeface="Arial"/>
                <a:cs typeface="Arial"/>
              </a:rPr>
              <a:t>en</a:t>
            </a:r>
            <a:endParaRPr sz="25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72793" y="3941200"/>
            <a:ext cx="8309857" cy="1959711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 marR="0">
              <a:lnSpc>
                <a:spcPts val="2630"/>
              </a:lnSpc>
            </a:pPr>
            <a:r>
              <a:rPr dirty="0" smtClean="0" sz="2500">
                <a:latin typeface="Arial"/>
                <a:cs typeface="Arial"/>
              </a:rPr>
              <a:t>Qué</a:t>
            </a:r>
            <a:r>
              <a:rPr dirty="0" smtClean="0" sz="2500" spc="57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es</a:t>
            </a:r>
            <a:r>
              <a:rPr dirty="0" smtClean="0" sz="2500" spc="26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lo</a:t>
            </a:r>
            <a:r>
              <a:rPr dirty="0" smtClean="0" sz="2500" spc="29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que</a:t>
            </a:r>
            <a:r>
              <a:rPr dirty="0" smtClean="0" sz="2500" spc="51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se</a:t>
            </a:r>
            <a:r>
              <a:rPr dirty="0" smtClean="0" sz="2500" spc="36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pretende</a:t>
            </a:r>
            <a:r>
              <a:rPr dirty="0" smtClean="0" sz="2500" spc="98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alcanzar</a:t>
            </a:r>
            <a:r>
              <a:rPr dirty="0" smtClean="0" sz="2500" spc="104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(reducción</a:t>
            </a:r>
            <a:r>
              <a:rPr dirty="0" smtClean="0" sz="2500" spc="126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de</a:t>
            </a:r>
            <a:r>
              <a:rPr dirty="0" smtClean="0" sz="2500" spc="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energía,</a:t>
            </a:r>
            <a:endParaRPr sz="2500">
              <a:latin typeface="Arial"/>
              <a:cs typeface="Arial"/>
            </a:endParaRPr>
          </a:p>
          <a:p>
            <a:pPr marL="12700" marR="47219">
              <a:lnSpc>
                <a:spcPct val="95825"/>
              </a:lnSpc>
              <a:spcBef>
                <a:spcPts val="238"/>
              </a:spcBef>
            </a:pPr>
            <a:r>
              <a:rPr dirty="0" smtClean="0" sz="2500" spc="4">
                <a:latin typeface="Arial"/>
                <a:cs typeface="Arial"/>
              </a:rPr>
              <a:t>m</a:t>
            </a:r>
            <a:r>
              <a:rPr dirty="0" smtClean="0" sz="2500" spc="4">
                <a:latin typeface="Arial"/>
                <a:cs typeface="Arial"/>
              </a:rPr>
              <a:t>a</a:t>
            </a:r>
            <a:r>
              <a:rPr dirty="0" smtClean="0" sz="2500" spc="4">
                <a:latin typeface="Arial"/>
                <a:cs typeface="Arial"/>
              </a:rPr>
              <a:t>y</a:t>
            </a:r>
            <a:r>
              <a:rPr dirty="0" smtClean="0" sz="2500" spc="4">
                <a:latin typeface="Arial"/>
                <a:cs typeface="Arial"/>
              </a:rPr>
              <a:t>or</a:t>
            </a:r>
            <a:r>
              <a:rPr dirty="0" smtClean="0" sz="2500" spc="4">
                <a:latin typeface="Arial"/>
                <a:cs typeface="Arial"/>
              </a:rPr>
              <a:t> </a:t>
            </a:r>
            <a:r>
              <a:rPr dirty="0" smtClean="0" sz="2500" spc="4">
                <a:latin typeface="Arial"/>
                <a:cs typeface="Arial"/>
              </a:rPr>
              <a:t>produción,</a:t>
            </a:r>
            <a:r>
              <a:rPr dirty="0" smtClean="0" sz="2500" spc="4">
                <a:latin typeface="Arial"/>
                <a:cs typeface="Arial"/>
              </a:rPr>
              <a:t> </a:t>
            </a:r>
            <a:r>
              <a:rPr dirty="0" smtClean="0" sz="2500" spc="4">
                <a:latin typeface="Arial"/>
                <a:cs typeface="Arial"/>
              </a:rPr>
              <a:t>etc.).</a:t>
            </a:r>
            <a:endParaRPr sz="2500">
              <a:latin typeface="Arial"/>
              <a:cs typeface="Arial"/>
            </a:endParaRPr>
          </a:p>
          <a:p>
            <a:pPr marL="12700" marR="6250">
              <a:lnSpc>
                <a:spcPts val="2874"/>
              </a:lnSpc>
              <a:spcBef>
                <a:spcPts val="370"/>
              </a:spcBef>
            </a:pPr>
            <a:r>
              <a:rPr dirty="0" smtClean="0" sz="2500" spc="50">
                <a:latin typeface="Arial"/>
                <a:cs typeface="Arial"/>
              </a:rPr>
              <a:t>Qué</a:t>
            </a:r>
            <a:r>
              <a:rPr dirty="0" smtClean="0" sz="2500" spc="50">
                <a:latin typeface="Arial"/>
                <a:cs typeface="Arial"/>
              </a:rPr>
              <a:t> </a:t>
            </a:r>
            <a:r>
              <a:rPr dirty="0" smtClean="0" sz="2500" spc="50">
                <a:latin typeface="Arial"/>
                <a:cs typeface="Arial"/>
              </a:rPr>
              <a:t>v</a:t>
            </a:r>
            <a:r>
              <a:rPr dirty="0" smtClean="0" sz="2500" spc="50">
                <a:latin typeface="Arial"/>
                <a:cs typeface="Arial"/>
              </a:rPr>
              <a:t>a</a:t>
            </a:r>
            <a:r>
              <a:rPr dirty="0" smtClean="0" sz="2500" spc="50">
                <a:latin typeface="Arial"/>
                <a:cs typeface="Arial"/>
              </a:rPr>
              <a:t>r</a:t>
            </a:r>
            <a:r>
              <a:rPr dirty="0" smtClean="0" sz="2500" spc="50">
                <a:latin typeface="Arial"/>
                <a:cs typeface="Arial"/>
              </a:rPr>
              <a:t>ia</a:t>
            </a:r>
            <a:r>
              <a:rPr dirty="0" smtClean="0" sz="2500" spc="50">
                <a:latin typeface="Arial"/>
                <a:cs typeface="Arial"/>
              </a:rPr>
              <a:t>b</a:t>
            </a:r>
            <a:r>
              <a:rPr dirty="0" smtClean="0" sz="2500" spc="50">
                <a:latin typeface="Arial"/>
                <a:cs typeface="Arial"/>
              </a:rPr>
              <a:t>les</a:t>
            </a:r>
            <a:r>
              <a:rPr dirty="0" smtClean="0" sz="2500" spc="50">
                <a:latin typeface="Arial"/>
                <a:cs typeface="Arial"/>
              </a:rPr>
              <a:t> </a:t>
            </a:r>
            <a:r>
              <a:rPr dirty="0" smtClean="0" sz="2500" spc="50">
                <a:latin typeface="Arial"/>
                <a:cs typeface="Arial"/>
              </a:rPr>
              <a:t>deben</a:t>
            </a:r>
            <a:r>
              <a:rPr dirty="0" smtClean="0" sz="2500" spc="50">
                <a:latin typeface="Arial"/>
                <a:cs typeface="Arial"/>
              </a:rPr>
              <a:t> </a:t>
            </a:r>
            <a:r>
              <a:rPr dirty="0" smtClean="0" sz="2500" spc="50">
                <a:latin typeface="Arial"/>
                <a:cs typeface="Arial"/>
              </a:rPr>
              <a:t>controlarse</a:t>
            </a:r>
            <a:r>
              <a:rPr dirty="0" smtClean="0" sz="2500" spc="50">
                <a:latin typeface="Arial"/>
                <a:cs typeface="Arial"/>
              </a:rPr>
              <a:t> </a:t>
            </a:r>
            <a:r>
              <a:rPr dirty="0" smtClean="0" sz="2500" spc="50">
                <a:latin typeface="Arial"/>
                <a:cs typeface="Arial"/>
              </a:rPr>
              <a:t>pa</a:t>
            </a:r>
            <a:r>
              <a:rPr dirty="0" smtClean="0" sz="2500" spc="50">
                <a:latin typeface="Arial"/>
                <a:cs typeface="Arial"/>
              </a:rPr>
              <a:t>r</a:t>
            </a:r>
            <a:r>
              <a:rPr dirty="0" smtClean="0" sz="2500" spc="50">
                <a:latin typeface="Arial"/>
                <a:cs typeface="Arial"/>
              </a:rPr>
              <a:t>a</a:t>
            </a:r>
            <a:r>
              <a:rPr dirty="0" smtClean="0" sz="2500" spc="50">
                <a:latin typeface="Arial"/>
                <a:cs typeface="Arial"/>
              </a:rPr>
              <a:t> </a:t>
            </a:r>
            <a:r>
              <a:rPr dirty="0" smtClean="0" sz="2500" spc="50">
                <a:latin typeface="Arial"/>
                <a:cs typeface="Arial"/>
              </a:rPr>
              <a:t>alcanzar</a:t>
            </a:r>
            <a:r>
              <a:rPr dirty="0" smtClean="0" sz="2500" spc="50">
                <a:latin typeface="Arial"/>
                <a:cs typeface="Arial"/>
              </a:rPr>
              <a:t> </a:t>
            </a:r>
            <a:r>
              <a:rPr dirty="0" smtClean="0" sz="2500" spc="50">
                <a:latin typeface="Arial"/>
                <a:cs typeface="Arial"/>
              </a:rPr>
              <a:t>los</a:t>
            </a:r>
            <a:r>
              <a:rPr dirty="0" smtClean="0" sz="2500" spc="50">
                <a:latin typeface="Arial"/>
                <a:cs typeface="Arial"/>
              </a:rPr>
              <a:t> </a:t>
            </a:r>
            <a:endParaRPr sz="2500">
              <a:latin typeface="Arial"/>
              <a:cs typeface="Arial"/>
            </a:endParaRPr>
          </a:p>
          <a:p>
            <a:pPr marL="12700" marR="6250">
              <a:lnSpc>
                <a:spcPts val="2874"/>
              </a:lnSpc>
              <a:spcBef>
                <a:spcPts val="379"/>
              </a:spcBef>
            </a:pPr>
            <a:r>
              <a:rPr dirty="0" smtClean="0" sz="2500" spc="1">
                <a:latin typeface="Arial"/>
                <a:cs typeface="Arial"/>
              </a:rPr>
              <a:t>objeti-</a:t>
            </a:r>
            <a:r>
              <a:rPr dirty="0" smtClean="0" sz="2500" spc="1">
                <a:latin typeface="Arial"/>
                <a:cs typeface="Arial"/>
              </a:rPr>
              <a:t> </a:t>
            </a:r>
            <a:r>
              <a:rPr dirty="0" smtClean="0" sz="2500" spc="1">
                <a:latin typeface="Arial"/>
                <a:cs typeface="Arial"/>
              </a:rPr>
              <a:t>v</a:t>
            </a:r>
            <a:r>
              <a:rPr dirty="0" smtClean="0" sz="2500" spc="1">
                <a:latin typeface="Arial"/>
                <a:cs typeface="Arial"/>
              </a:rPr>
              <a:t>o</a:t>
            </a:r>
            <a:r>
              <a:rPr dirty="0" smtClean="0" sz="2500" spc="1">
                <a:latin typeface="Arial"/>
                <a:cs typeface="Arial"/>
              </a:rPr>
              <a:t>s</a:t>
            </a:r>
            <a:r>
              <a:rPr dirty="0" smtClean="0" sz="2500" spc="1">
                <a:latin typeface="Arial"/>
                <a:cs typeface="Arial"/>
              </a:rPr>
              <a:t>.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389"/>
              </a:spcBef>
            </a:pPr>
            <a:r>
              <a:rPr dirty="0" smtClean="0" sz="2500" spc="-6">
                <a:latin typeface="Arial"/>
                <a:cs typeface="Arial"/>
              </a:rPr>
              <a:t>Qué</a:t>
            </a:r>
            <a:r>
              <a:rPr dirty="0" smtClean="0" sz="2500" spc="-6">
                <a:latin typeface="Arial"/>
                <a:cs typeface="Arial"/>
              </a:rPr>
              <a:t> </a:t>
            </a:r>
            <a:r>
              <a:rPr dirty="0" smtClean="0" sz="2500" spc="-6">
                <a:latin typeface="Arial"/>
                <a:cs typeface="Arial"/>
              </a:rPr>
              <a:t>ni</a:t>
            </a:r>
            <a:r>
              <a:rPr dirty="0" smtClean="0" sz="2500" spc="-6">
                <a:latin typeface="Arial"/>
                <a:cs typeface="Arial"/>
              </a:rPr>
              <a:t>v</a:t>
            </a:r>
            <a:r>
              <a:rPr dirty="0" smtClean="0" sz="2500" spc="-6">
                <a:latin typeface="Arial"/>
                <a:cs typeface="Arial"/>
              </a:rPr>
              <a:t>el</a:t>
            </a:r>
            <a:r>
              <a:rPr dirty="0" smtClean="0" sz="2500" spc="-6">
                <a:latin typeface="Arial"/>
                <a:cs typeface="Arial"/>
              </a:rPr>
              <a:t> </a:t>
            </a:r>
            <a:r>
              <a:rPr dirty="0" smtClean="0" sz="2500" spc="-6">
                <a:latin typeface="Arial"/>
                <a:cs typeface="Arial"/>
              </a:rPr>
              <a:t>de</a:t>
            </a:r>
            <a:r>
              <a:rPr dirty="0" smtClean="0" sz="2500" spc="-6">
                <a:latin typeface="Arial"/>
                <a:cs typeface="Arial"/>
              </a:rPr>
              <a:t> </a:t>
            </a:r>
            <a:r>
              <a:rPr dirty="0" smtClean="0" sz="2500" spc="-6">
                <a:latin typeface="Arial"/>
                <a:cs typeface="Arial"/>
              </a:rPr>
              <a:t>calidad</a:t>
            </a:r>
            <a:r>
              <a:rPr dirty="0" smtClean="0" sz="2500" spc="-6">
                <a:latin typeface="Arial"/>
                <a:cs typeface="Arial"/>
              </a:rPr>
              <a:t> </a:t>
            </a:r>
            <a:r>
              <a:rPr dirty="0" smtClean="0" sz="2500" spc="-6">
                <a:latin typeface="Arial"/>
                <a:cs typeface="Arial"/>
              </a:rPr>
              <a:t>se</a:t>
            </a:r>
            <a:r>
              <a:rPr dirty="0" smtClean="0" sz="2500" spc="-6">
                <a:latin typeface="Arial"/>
                <a:cs typeface="Arial"/>
              </a:rPr>
              <a:t> </a:t>
            </a:r>
            <a:r>
              <a:rPr dirty="0" smtClean="0" sz="2500" spc="-6">
                <a:latin typeface="Arial"/>
                <a:cs typeface="Arial"/>
              </a:rPr>
              <a:t>necesita</a:t>
            </a:r>
            <a:r>
              <a:rPr dirty="0" smtClean="0" sz="2500" spc="-6">
                <a:latin typeface="Arial"/>
                <a:cs typeface="Arial"/>
              </a:rPr>
              <a:t> </a:t>
            </a:r>
            <a:r>
              <a:rPr dirty="0" smtClean="0" sz="2500" spc="-6">
                <a:latin typeface="Arial"/>
                <a:cs typeface="Arial"/>
              </a:rPr>
              <a:t>(precisión,</a:t>
            </a:r>
            <a:r>
              <a:rPr dirty="0" smtClean="0" sz="2500" spc="-6">
                <a:latin typeface="Arial"/>
                <a:cs typeface="Arial"/>
              </a:rPr>
              <a:t> </a:t>
            </a:r>
            <a:r>
              <a:rPr dirty="0" smtClean="0" sz="2500" spc="-6">
                <a:latin typeface="Arial"/>
                <a:cs typeface="Arial"/>
              </a:rPr>
              <a:t>v</a:t>
            </a:r>
            <a:r>
              <a:rPr dirty="0" smtClean="0" sz="2500" spc="-6">
                <a:latin typeface="Arial"/>
                <a:cs typeface="Arial"/>
              </a:rPr>
              <a:t>elocidad,</a:t>
            </a:r>
            <a:r>
              <a:rPr dirty="0" smtClean="0" sz="2500" spc="-6">
                <a:latin typeface="Arial"/>
                <a:cs typeface="Arial"/>
              </a:rPr>
              <a:t> </a:t>
            </a:r>
            <a:r>
              <a:rPr dirty="0" smtClean="0" sz="2500" spc="-6">
                <a:latin typeface="Arial"/>
                <a:cs typeface="Arial"/>
              </a:rPr>
              <a:t>etc.).</a:t>
            </a:r>
            <a:endParaRPr sz="25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02563" y="5680329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4" name="object 4"/>
          <p:cNvSpPr txBox="1"/>
          <p:nvPr/>
        </p:nvSpPr>
        <p:spPr>
          <a:xfrm>
            <a:off x="1102563" y="4870577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3" name="object 3"/>
          <p:cNvSpPr txBox="1"/>
          <p:nvPr/>
        </p:nvSpPr>
        <p:spPr>
          <a:xfrm>
            <a:off x="1102563" y="4060812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2" name="object 2"/>
          <p:cNvSpPr txBox="1"/>
          <p:nvPr/>
        </p:nvSpPr>
        <p:spPr>
          <a:xfrm>
            <a:off x="1069174" y="485038"/>
            <a:ext cx="855360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1069174" y="624738"/>
            <a:ext cx="8553602" cy="0"/>
          </a:xfrm>
          <a:custGeom>
            <a:avLst/>
            <a:gdLst/>
            <a:ahLst/>
            <a:cxnLst/>
            <a:rect l="l" t="t" r="r" b="b"/>
            <a:pathLst>
              <a:path w="8553602" h="0">
                <a:moveTo>
                  <a:pt x="0" y="0"/>
                </a:moveTo>
                <a:lnTo>
                  <a:pt x="8553602" y="0"/>
                </a:lnTo>
              </a:path>
            </a:pathLst>
          </a:custGeom>
          <a:ln w="139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056474" y="432075"/>
            <a:ext cx="1095183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 spc="-9">
                <a:latin typeface="Arial"/>
                <a:cs typeface="Arial"/>
              </a:rPr>
              <a:t>C</a:t>
            </a:r>
            <a:r>
              <a:rPr dirty="0" smtClean="0" sz="1200" spc="-9">
                <a:latin typeface="Arial"/>
                <a:cs typeface="Arial"/>
              </a:rPr>
              <a:t>A</a:t>
            </a:r>
            <a:r>
              <a:rPr dirty="0" smtClean="0" sz="1200" spc="-9">
                <a:latin typeface="Arial"/>
                <a:cs typeface="Arial"/>
              </a:rPr>
              <a:t>UT1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Clase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525660" y="432075"/>
            <a:ext cx="132590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21240" y="693582"/>
            <a:ext cx="3906157" cy="403199"/>
          </a:xfrm>
          <a:prstGeom prst="rect">
            <a:avLst/>
          </a:prstGeom>
        </p:spPr>
        <p:txBody>
          <a:bodyPr wrap="square" lIns="0" tIns="19907" rIns="0" bIns="0" rtlCol="0">
            <a:noAutofit/>
          </a:bodyPr>
          <a:lstStyle/>
          <a:p>
            <a:pPr marL="12700">
              <a:lnSpc>
                <a:spcPts val="3135"/>
              </a:lnSpc>
            </a:pPr>
            <a:r>
              <a:rPr dirty="0" smtClean="0" sz="2950" spc="-5" b="1">
                <a:latin typeface="Arial"/>
                <a:cs typeface="Arial"/>
              </a:rPr>
              <a:t>P</a:t>
            </a:r>
            <a:r>
              <a:rPr dirty="0" smtClean="0" sz="2950" spc="-5" b="1">
                <a:latin typeface="Arial"/>
                <a:cs typeface="Arial"/>
              </a:rPr>
              <a:t>anorama</a:t>
            </a:r>
            <a:r>
              <a:rPr dirty="0" smtClean="0" sz="2950" spc="-5" b="1">
                <a:latin typeface="Arial"/>
                <a:cs typeface="Arial"/>
              </a:rPr>
              <a:t> </a:t>
            </a:r>
            <a:r>
              <a:rPr dirty="0" smtClean="0" sz="2950" spc="-5" b="1">
                <a:latin typeface="Arial"/>
                <a:cs typeface="Arial"/>
              </a:rPr>
              <a:t>de</a:t>
            </a:r>
            <a:r>
              <a:rPr dirty="0" smtClean="0" sz="2950" spc="-5" b="1">
                <a:latin typeface="Arial"/>
                <a:cs typeface="Arial"/>
              </a:rPr>
              <a:t> </a:t>
            </a:r>
            <a:r>
              <a:rPr dirty="0" smtClean="0" sz="2950" spc="-5" b="1">
                <a:latin typeface="Arial"/>
                <a:cs typeface="Arial"/>
              </a:rPr>
              <a:t>la</a:t>
            </a:r>
            <a:r>
              <a:rPr dirty="0" smtClean="0" sz="2950" spc="-5" b="1">
                <a:latin typeface="Arial"/>
                <a:cs typeface="Arial"/>
              </a:rPr>
              <a:t> </a:t>
            </a:r>
            <a:r>
              <a:rPr dirty="0" smtClean="0" sz="2950" spc="-5" b="1">
                <a:latin typeface="Arial"/>
                <a:cs typeface="Arial"/>
              </a:rPr>
              <a:t>c</a:t>
            </a:r>
            <a:r>
              <a:rPr dirty="0" smtClean="0" sz="2950" spc="-5" b="1">
                <a:latin typeface="Arial"/>
                <a:cs typeface="Arial"/>
              </a:rPr>
              <a:t>lase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6338" y="1595700"/>
            <a:ext cx="335158" cy="1959711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9">
                <a:latin typeface="Arial"/>
                <a:cs typeface="Arial"/>
              </a:rPr>
              <a:t>1.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238"/>
              </a:spcBef>
            </a:pPr>
            <a:r>
              <a:rPr dirty="0" smtClean="0" sz="2500" spc="9">
                <a:latin typeface="Arial"/>
                <a:cs typeface="Arial"/>
              </a:rPr>
              <a:t>2.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370"/>
              </a:spcBef>
            </a:pPr>
            <a:r>
              <a:rPr dirty="0" smtClean="0" sz="2500" spc="9">
                <a:latin typeface="Arial"/>
                <a:cs typeface="Arial"/>
              </a:rPr>
              <a:t>3.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370"/>
              </a:spcBef>
            </a:pPr>
            <a:r>
              <a:rPr dirty="0" smtClean="0" sz="2500" spc="9">
                <a:latin typeface="Arial"/>
                <a:cs typeface="Arial"/>
              </a:rPr>
              <a:t>4.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370"/>
              </a:spcBef>
            </a:pPr>
            <a:r>
              <a:rPr dirty="0" smtClean="0" sz="2500" spc="9">
                <a:latin typeface="Arial"/>
                <a:cs typeface="Arial"/>
              </a:rPr>
              <a:t>5.</a:t>
            </a:r>
            <a:endParaRPr sz="25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72822" y="1595700"/>
            <a:ext cx="5695324" cy="1959711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 marR="28800">
              <a:lnSpc>
                <a:spcPts val="2630"/>
              </a:lnSpc>
            </a:pPr>
            <a:r>
              <a:rPr dirty="0" smtClean="0" sz="2500">
                <a:latin typeface="Arial"/>
                <a:cs typeface="Arial"/>
              </a:rPr>
              <a:t>In</a:t>
            </a:r>
            <a:r>
              <a:rPr dirty="0" smtClean="0" sz="2500" spc="-75">
                <a:latin typeface="Arial"/>
                <a:cs typeface="Arial"/>
              </a:rPr>
              <a:t>f</a:t>
            </a:r>
            <a:r>
              <a:rPr dirty="0" smtClean="0" sz="2500" spc="0">
                <a:latin typeface="Arial"/>
                <a:cs typeface="Arial"/>
              </a:rPr>
              <a:t>o</a:t>
            </a:r>
            <a:r>
              <a:rPr dirty="0" smtClean="0" sz="2500" spc="59">
                <a:latin typeface="Arial"/>
                <a:cs typeface="Arial"/>
              </a:rPr>
              <a:t>r</a:t>
            </a:r>
            <a:r>
              <a:rPr dirty="0" smtClean="0" sz="2500" spc="0">
                <a:latin typeface="Arial"/>
                <a:cs typeface="Arial"/>
              </a:rPr>
              <a:t>mación</a:t>
            </a:r>
            <a:r>
              <a:rPr dirty="0" smtClean="0" sz="2500" spc="130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práctica</a:t>
            </a:r>
            <a:r>
              <a:rPr dirty="0" smtClean="0" sz="2500" spc="87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sobre</a:t>
            </a:r>
            <a:r>
              <a:rPr dirty="0" smtClean="0" sz="2500" spc="62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la</a:t>
            </a:r>
            <a:r>
              <a:rPr dirty="0" smtClean="0" sz="2500" spc="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asignatu</a:t>
            </a:r>
            <a:r>
              <a:rPr dirty="0" smtClean="0" sz="2500" spc="-16">
                <a:latin typeface="Arial"/>
                <a:cs typeface="Arial"/>
              </a:rPr>
              <a:t>r</a:t>
            </a:r>
            <a:r>
              <a:rPr dirty="0" smtClean="0" sz="2500" spc="12">
                <a:latin typeface="Arial"/>
                <a:cs typeface="Arial"/>
              </a:rPr>
              <a:t>a</a:t>
            </a:r>
            <a:endParaRPr sz="2500">
              <a:latin typeface="Arial"/>
              <a:cs typeface="Arial"/>
            </a:endParaRPr>
          </a:p>
          <a:p>
            <a:pPr marL="12700" marR="53668">
              <a:lnSpc>
                <a:spcPct val="95825"/>
              </a:lnSpc>
              <a:spcBef>
                <a:spcPts val="238"/>
              </a:spcBef>
            </a:pPr>
            <a:r>
              <a:rPr dirty="0" smtClean="0" sz="2500" spc="8">
                <a:latin typeface="Arial"/>
                <a:cs typeface="Arial"/>
              </a:rPr>
              <a:t>Moti</a:t>
            </a:r>
            <a:r>
              <a:rPr dirty="0" smtClean="0" sz="2500" spc="8">
                <a:latin typeface="Arial"/>
                <a:cs typeface="Arial"/>
              </a:rPr>
              <a:t>v</a:t>
            </a:r>
            <a:r>
              <a:rPr dirty="0" smtClean="0" sz="2500" spc="8">
                <a:latin typeface="Arial"/>
                <a:cs typeface="Arial"/>
              </a:rPr>
              <a:t>ación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a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Ingeniería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de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Control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370"/>
              </a:spcBef>
            </a:pPr>
            <a:r>
              <a:rPr dirty="0" smtClean="0" sz="2500">
                <a:latin typeface="Arial"/>
                <a:cs typeface="Arial"/>
              </a:rPr>
              <a:t>Tipos</a:t>
            </a:r>
            <a:r>
              <a:rPr dirty="0" smtClean="0" sz="2500" spc="61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de</a:t>
            </a:r>
            <a:r>
              <a:rPr dirty="0" smtClean="0" sz="2500" spc="27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diseños</a:t>
            </a:r>
            <a:r>
              <a:rPr dirty="0" smtClean="0" sz="2500" spc="86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de</a:t>
            </a:r>
            <a:r>
              <a:rPr dirty="0" smtClean="0" sz="2500" spc="27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sistemas</a:t>
            </a:r>
            <a:r>
              <a:rPr dirty="0" smtClean="0" sz="2500" spc="98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de</a:t>
            </a:r>
            <a:r>
              <a:rPr dirty="0" smtClean="0" sz="2500" spc="0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control</a:t>
            </a:r>
            <a:endParaRPr sz="2500">
              <a:latin typeface="Arial"/>
              <a:cs typeface="Arial"/>
            </a:endParaRPr>
          </a:p>
          <a:p>
            <a:pPr marL="12700" marR="53668">
              <a:lnSpc>
                <a:spcPct val="95825"/>
              </a:lnSpc>
              <a:spcBef>
                <a:spcPts val="370"/>
              </a:spcBef>
            </a:pPr>
            <a:r>
              <a:rPr dirty="0" smtClean="0" sz="2500" spc="8">
                <a:latin typeface="Arial"/>
                <a:cs typeface="Arial"/>
              </a:rPr>
              <a:t>Inte</a:t>
            </a:r>
            <a:r>
              <a:rPr dirty="0" smtClean="0" sz="2500" spc="8">
                <a:latin typeface="Arial"/>
                <a:cs typeface="Arial"/>
              </a:rPr>
              <a:t>g</a:t>
            </a:r>
            <a:r>
              <a:rPr dirty="0" smtClean="0" sz="2500" spc="8">
                <a:latin typeface="Arial"/>
                <a:cs typeface="Arial"/>
              </a:rPr>
              <a:t>r</a:t>
            </a:r>
            <a:r>
              <a:rPr dirty="0" smtClean="0" sz="2500" spc="8">
                <a:latin typeface="Arial"/>
                <a:cs typeface="Arial"/>
              </a:rPr>
              <a:t>ación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de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sistemas</a:t>
            </a:r>
            <a:endParaRPr sz="2500">
              <a:latin typeface="Arial"/>
              <a:cs typeface="Arial"/>
            </a:endParaRPr>
          </a:p>
          <a:p>
            <a:pPr marL="12700" marR="53668">
              <a:lnSpc>
                <a:spcPct val="95825"/>
              </a:lnSpc>
              <a:spcBef>
                <a:spcPts val="370"/>
              </a:spcBef>
            </a:pPr>
            <a:r>
              <a:rPr dirty="0" smtClean="0" sz="2500" spc="10">
                <a:latin typeface="Arial"/>
                <a:cs typeface="Arial"/>
              </a:rPr>
              <a:t>Ejemplo: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control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 i="1">
                <a:latin typeface="Arial"/>
                <a:cs typeface="Arial"/>
              </a:rPr>
              <a:t>on-off</a:t>
            </a:r>
            <a:endParaRPr sz="25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69174" y="485038"/>
            <a:ext cx="855360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1069174" y="624738"/>
            <a:ext cx="8553602" cy="0"/>
          </a:xfrm>
          <a:custGeom>
            <a:avLst/>
            <a:gdLst/>
            <a:ahLst/>
            <a:cxnLst/>
            <a:rect l="l" t="t" r="r" b="b"/>
            <a:pathLst>
              <a:path w="8553602" h="0">
                <a:moveTo>
                  <a:pt x="0" y="0"/>
                </a:moveTo>
                <a:lnTo>
                  <a:pt x="8553602" y="0"/>
                </a:lnTo>
              </a:path>
            </a:pathLst>
          </a:custGeom>
          <a:ln w="139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056474" y="432075"/>
            <a:ext cx="1095183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 spc="-9">
                <a:latin typeface="Arial"/>
                <a:cs typeface="Arial"/>
              </a:rPr>
              <a:t>C</a:t>
            </a:r>
            <a:r>
              <a:rPr dirty="0" smtClean="0" sz="1200" spc="-9">
                <a:latin typeface="Arial"/>
                <a:cs typeface="Arial"/>
              </a:rPr>
              <a:t>A</a:t>
            </a:r>
            <a:r>
              <a:rPr dirty="0" smtClean="0" sz="1200" spc="-9">
                <a:latin typeface="Arial"/>
                <a:cs typeface="Arial"/>
              </a:rPr>
              <a:t>UT1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Clase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441243" y="432075"/>
            <a:ext cx="217007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>
                <a:latin typeface="Arial"/>
                <a:cs typeface="Arial"/>
              </a:rPr>
              <a:t>19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15434" y="693582"/>
            <a:ext cx="2517743" cy="403199"/>
          </a:xfrm>
          <a:prstGeom prst="rect">
            <a:avLst/>
          </a:prstGeom>
        </p:spPr>
        <p:txBody>
          <a:bodyPr wrap="square" lIns="0" tIns="19907" rIns="0" bIns="0" rtlCol="0">
            <a:noAutofit/>
          </a:bodyPr>
          <a:lstStyle/>
          <a:p>
            <a:pPr marL="12700">
              <a:lnSpc>
                <a:spcPts val="3135"/>
              </a:lnSpc>
            </a:pPr>
            <a:r>
              <a:rPr dirty="0" smtClean="0" sz="2950" spc="0" b="1">
                <a:latin typeface="Arial"/>
                <a:cs typeface="Arial"/>
              </a:rPr>
              <a:t>Los</a:t>
            </a:r>
            <a:r>
              <a:rPr dirty="0" smtClean="0" sz="2950" spc="0" b="1">
                <a:latin typeface="Arial"/>
                <a:cs typeface="Arial"/>
              </a:rPr>
              <a:t> </a:t>
            </a:r>
            <a:r>
              <a:rPr dirty="0" smtClean="0" sz="2950" spc="0" b="1">
                <a:latin typeface="Arial"/>
                <a:cs typeface="Arial"/>
              </a:rPr>
              <a:t>sensores</a:t>
            </a:r>
            <a:endParaRPr sz="29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56474" y="2085806"/>
            <a:ext cx="1964875" cy="1149959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 marR="11671">
              <a:lnSpc>
                <a:spcPts val="2630"/>
              </a:lnSpc>
            </a:pPr>
            <a:r>
              <a:rPr dirty="0" smtClean="0" sz="2500" spc="16">
                <a:latin typeface="Arial"/>
                <a:cs typeface="Arial"/>
              </a:rPr>
              <a:t>Los</a:t>
            </a:r>
            <a:r>
              <a:rPr dirty="0" smtClean="0" sz="2500" spc="16">
                <a:latin typeface="Arial"/>
                <a:cs typeface="Arial"/>
              </a:rPr>
              <a:t> </a:t>
            </a:r>
            <a:r>
              <a:rPr dirty="0" smtClean="0" sz="2500" spc="16">
                <a:latin typeface="Arial"/>
                <a:cs typeface="Arial"/>
              </a:rPr>
              <a:t>sensores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ts val="3190"/>
              </a:lnSpc>
              <a:spcBef>
                <a:spcPts val="142"/>
              </a:spcBef>
            </a:pPr>
            <a:r>
              <a:rPr dirty="0" smtClean="0" sz="2500" spc="7">
                <a:latin typeface="Arial"/>
                <a:cs typeface="Arial"/>
              </a:rPr>
              <a:t>miten</a:t>
            </a:r>
            <a:r>
              <a:rPr dirty="0" smtClean="0" sz="2500" spc="7">
                <a:latin typeface="Arial"/>
                <a:cs typeface="Arial"/>
              </a:rPr>
              <a:t> </a:t>
            </a:r>
            <a:r>
              <a:rPr dirty="0" smtClean="0" sz="2500" spc="7" i="1">
                <a:latin typeface="Arial"/>
                <a:cs typeface="Arial"/>
              </a:rPr>
              <a:t>v</a:t>
            </a:r>
            <a:r>
              <a:rPr dirty="0" smtClean="0" sz="2500" spc="7" i="1">
                <a:latin typeface="Arial"/>
                <a:cs typeface="Arial"/>
              </a:rPr>
              <a:t>er</a:t>
            </a:r>
            <a:r>
              <a:rPr dirty="0" smtClean="0" sz="2500" spc="7" i="1">
                <a:latin typeface="Arial"/>
                <a:cs typeface="Arial"/>
              </a:rPr>
              <a:t> </a:t>
            </a:r>
            <a:r>
              <a:rPr dirty="0" smtClean="0" sz="2500" spc="7">
                <a:latin typeface="Arial"/>
                <a:cs typeface="Arial"/>
              </a:rPr>
              <a:t>qué</a:t>
            </a:r>
            <a:r>
              <a:rPr dirty="0" smtClean="0" sz="2500" spc="7">
                <a:latin typeface="Arial"/>
                <a:cs typeface="Arial"/>
              </a:rPr>
              <a:t> </a:t>
            </a:r>
            <a:r>
              <a:rPr dirty="0" smtClean="0" sz="2500" spc="7">
                <a:latin typeface="Arial"/>
                <a:cs typeface="Arial"/>
              </a:rPr>
              <a:t>en</a:t>
            </a:r>
            <a:r>
              <a:rPr dirty="0" smtClean="0" sz="2500" spc="7">
                <a:latin typeface="Arial"/>
                <a:cs typeface="Arial"/>
              </a:rPr>
              <a:t> </a:t>
            </a:r>
            <a:r>
              <a:rPr dirty="0" smtClean="0" sz="2500" spc="7">
                <a:latin typeface="Arial"/>
                <a:cs typeface="Arial"/>
              </a:rPr>
              <a:t>control</a:t>
            </a:r>
            <a:r>
              <a:rPr dirty="0" smtClean="0" sz="2500" spc="7">
                <a:latin typeface="Arial"/>
                <a:cs typeface="Arial"/>
              </a:rPr>
              <a:t> </a:t>
            </a:r>
            <a:r>
              <a:rPr dirty="0" smtClean="0" sz="2500" spc="7">
                <a:latin typeface="Arial"/>
                <a:cs typeface="Arial"/>
              </a:rPr>
              <a:t>es:</a:t>
            </a:r>
            <a:endParaRPr sz="25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24551" y="2085806"/>
            <a:ext cx="6658298" cy="745070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21220">
              <a:lnSpc>
                <a:spcPts val="2630"/>
              </a:lnSpc>
            </a:pPr>
            <a:r>
              <a:rPr dirty="0" smtClean="0" sz="2500">
                <a:latin typeface="Arial"/>
                <a:cs typeface="Arial"/>
              </a:rPr>
              <a:t>son</a:t>
            </a:r>
            <a:r>
              <a:rPr dirty="0" smtClean="0" sz="2500" spc="105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los</a:t>
            </a:r>
            <a:r>
              <a:rPr dirty="0" smtClean="0" sz="2500" spc="96">
                <a:latin typeface="Arial"/>
                <a:cs typeface="Arial"/>
              </a:rPr>
              <a:t> </a:t>
            </a:r>
            <a:r>
              <a:rPr dirty="0" smtClean="0" sz="2500" spc="0" i="1">
                <a:latin typeface="Arial"/>
                <a:cs typeface="Arial"/>
              </a:rPr>
              <a:t>ojos</a:t>
            </a:r>
            <a:r>
              <a:rPr dirty="0" smtClean="0" sz="2500" spc="180" i="1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del</a:t>
            </a:r>
            <a:r>
              <a:rPr dirty="0" smtClean="0" sz="2500" spc="98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sistema</a:t>
            </a:r>
            <a:r>
              <a:rPr dirty="0" smtClean="0" sz="2500" spc="150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de</a:t>
            </a:r>
            <a:r>
              <a:rPr dirty="0" smtClean="0" sz="2500" spc="92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control,</a:t>
            </a:r>
            <a:r>
              <a:rPr dirty="0" smtClean="0" sz="2500" spc="146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que</a:t>
            </a:r>
            <a:r>
              <a:rPr dirty="0" smtClean="0" sz="2500" spc="106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le</a:t>
            </a:r>
            <a:r>
              <a:rPr dirty="0" smtClean="0" sz="2500" spc="64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per-</a:t>
            </a:r>
            <a:endParaRPr sz="2500">
              <a:latin typeface="Arial"/>
              <a:cs typeface="Arial"/>
            </a:endParaRPr>
          </a:p>
          <a:p>
            <a:pPr marL="12700" marR="170">
              <a:lnSpc>
                <a:spcPct val="95825"/>
              </a:lnSpc>
              <a:spcBef>
                <a:spcPts val="238"/>
              </a:spcBef>
            </a:pPr>
            <a:r>
              <a:rPr dirty="0" smtClean="0" sz="2500" spc="-16">
                <a:latin typeface="Arial"/>
                <a:cs typeface="Arial"/>
              </a:rPr>
              <a:t>está</a:t>
            </a:r>
            <a:r>
              <a:rPr dirty="0" smtClean="0" sz="2500" spc="-16">
                <a:latin typeface="Arial"/>
                <a:cs typeface="Arial"/>
              </a:rPr>
              <a:t> </a:t>
            </a:r>
            <a:r>
              <a:rPr dirty="0" smtClean="0" sz="2500" spc="-16">
                <a:latin typeface="Arial"/>
                <a:cs typeface="Arial"/>
              </a:rPr>
              <a:t>pasand</a:t>
            </a:r>
            <a:r>
              <a:rPr dirty="0" smtClean="0" sz="2500" spc="-16">
                <a:latin typeface="Arial"/>
                <a:cs typeface="Arial"/>
              </a:rPr>
              <a:t>o</a:t>
            </a:r>
            <a:r>
              <a:rPr dirty="0" smtClean="0" sz="2500" spc="-16">
                <a:latin typeface="Arial"/>
                <a:cs typeface="Arial"/>
              </a:rPr>
              <a:t>.</a:t>
            </a:r>
            <a:r>
              <a:rPr dirty="0" smtClean="0" sz="2500" spc="-16">
                <a:latin typeface="Arial"/>
                <a:cs typeface="Arial"/>
              </a:rPr>
              <a:t> </a:t>
            </a:r>
            <a:r>
              <a:rPr dirty="0" smtClean="0" sz="2500" spc="-16">
                <a:latin typeface="Arial"/>
                <a:cs typeface="Arial"/>
              </a:rPr>
              <a:t>De</a:t>
            </a:r>
            <a:r>
              <a:rPr dirty="0" smtClean="0" sz="2500" spc="-16">
                <a:latin typeface="Arial"/>
                <a:cs typeface="Arial"/>
              </a:rPr>
              <a:t> </a:t>
            </a:r>
            <a:r>
              <a:rPr dirty="0" smtClean="0" sz="2500" spc="-16">
                <a:latin typeface="Arial"/>
                <a:cs typeface="Arial"/>
              </a:rPr>
              <a:t>hech</a:t>
            </a:r>
            <a:r>
              <a:rPr dirty="0" smtClean="0" sz="2500" spc="-16">
                <a:latin typeface="Arial"/>
                <a:cs typeface="Arial"/>
              </a:rPr>
              <a:t>o</a:t>
            </a:r>
            <a:r>
              <a:rPr dirty="0" smtClean="0" sz="2500" spc="-16">
                <a:latin typeface="Arial"/>
                <a:cs typeface="Arial"/>
              </a:rPr>
              <a:t>,</a:t>
            </a:r>
            <a:r>
              <a:rPr dirty="0" smtClean="0" sz="2500" spc="-16">
                <a:latin typeface="Arial"/>
                <a:cs typeface="Arial"/>
              </a:rPr>
              <a:t> </a:t>
            </a:r>
            <a:r>
              <a:rPr dirty="0" smtClean="0" sz="2500" spc="-16">
                <a:latin typeface="Arial"/>
                <a:cs typeface="Arial"/>
              </a:rPr>
              <a:t>algo</a:t>
            </a:r>
            <a:r>
              <a:rPr dirty="0" smtClean="0" sz="2500" spc="-16">
                <a:latin typeface="Arial"/>
                <a:cs typeface="Arial"/>
              </a:rPr>
              <a:t> </a:t>
            </a:r>
            <a:r>
              <a:rPr dirty="0" smtClean="0" sz="2500" spc="-16">
                <a:latin typeface="Arial"/>
                <a:cs typeface="Arial"/>
              </a:rPr>
              <a:t>que</a:t>
            </a:r>
            <a:r>
              <a:rPr dirty="0" smtClean="0" sz="2500" spc="-16">
                <a:latin typeface="Arial"/>
                <a:cs typeface="Arial"/>
              </a:rPr>
              <a:t> </a:t>
            </a:r>
            <a:r>
              <a:rPr dirty="0" smtClean="0" sz="2500" spc="-16">
                <a:latin typeface="Arial"/>
                <a:cs typeface="Arial"/>
              </a:rPr>
              <a:t>suele</a:t>
            </a:r>
            <a:r>
              <a:rPr dirty="0" smtClean="0" sz="2500" spc="-16">
                <a:latin typeface="Arial"/>
                <a:cs typeface="Arial"/>
              </a:rPr>
              <a:t> </a:t>
            </a:r>
            <a:r>
              <a:rPr dirty="0" smtClean="0" sz="2500" spc="-16">
                <a:latin typeface="Arial"/>
                <a:cs typeface="Arial"/>
              </a:rPr>
              <a:t>decirse</a:t>
            </a:r>
            <a:endParaRPr sz="25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72793" y="3705323"/>
            <a:ext cx="5447742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i="1">
                <a:latin typeface="Arial"/>
                <a:cs typeface="Arial"/>
              </a:rPr>
              <a:t>Si</a:t>
            </a:r>
            <a:r>
              <a:rPr dirty="0" smtClean="0" sz="2500" spc="22" i="1">
                <a:latin typeface="Arial"/>
                <a:cs typeface="Arial"/>
              </a:rPr>
              <a:t> </a:t>
            </a:r>
            <a:r>
              <a:rPr dirty="0" smtClean="0" sz="2500" spc="0" i="1">
                <a:latin typeface="Arial"/>
                <a:cs typeface="Arial"/>
              </a:rPr>
              <a:t>se</a:t>
            </a:r>
            <a:r>
              <a:rPr dirty="0" smtClean="0" sz="2500" spc="26" i="1">
                <a:latin typeface="Arial"/>
                <a:cs typeface="Arial"/>
              </a:rPr>
              <a:t> </a:t>
            </a:r>
            <a:r>
              <a:rPr dirty="0" smtClean="0" sz="2500" spc="0" i="1">
                <a:latin typeface="Arial"/>
                <a:cs typeface="Arial"/>
              </a:rPr>
              <a:t>puede</a:t>
            </a:r>
            <a:r>
              <a:rPr dirty="0" smtClean="0" sz="2500" spc="69" i="1">
                <a:latin typeface="Arial"/>
                <a:cs typeface="Arial"/>
              </a:rPr>
              <a:t> </a:t>
            </a:r>
            <a:r>
              <a:rPr dirty="0" smtClean="0" sz="2500" spc="0" i="1">
                <a:latin typeface="Arial"/>
                <a:cs typeface="Arial"/>
              </a:rPr>
              <a:t>medi</a:t>
            </a:r>
            <a:r>
              <a:rPr dirty="0" smtClean="0" sz="2500" spc="-125" i="1">
                <a:latin typeface="Arial"/>
                <a:cs typeface="Arial"/>
              </a:rPr>
              <a:t>r</a:t>
            </a:r>
            <a:r>
              <a:rPr dirty="0" smtClean="0" sz="2500" spc="0" i="1">
                <a:latin typeface="Arial"/>
                <a:cs typeface="Arial"/>
              </a:rPr>
              <a:t>,</a:t>
            </a:r>
            <a:r>
              <a:rPr dirty="0" smtClean="0" sz="2500" spc="69" i="1">
                <a:latin typeface="Arial"/>
                <a:cs typeface="Arial"/>
              </a:rPr>
              <a:t> </a:t>
            </a:r>
            <a:r>
              <a:rPr dirty="0" smtClean="0" sz="2500" spc="0" i="1">
                <a:latin typeface="Arial"/>
                <a:cs typeface="Arial"/>
              </a:rPr>
              <a:t>se</a:t>
            </a:r>
            <a:r>
              <a:rPr dirty="0" smtClean="0" sz="2500" spc="26" i="1">
                <a:latin typeface="Arial"/>
                <a:cs typeface="Arial"/>
              </a:rPr>
              <a:t> </a:t>
            </a:r>
            <a:r>
              <a:rPr dirty="0" smtClean="0" sz="2500" spc="12" i="1">
                <a:latin typeface="Arial"/>
                <a:cs typeface="Arial"/>
              </a:rPr>
              <a:t>puede</a:t>
            </a:r>
            <a:r>
              <a:rPr dirty="0" smtClean="0" sz="2500" spc="0" i="1">
                <a:latin typeface="Arial"/>
                <a:cs typeface="Arial"/>
              </a:rPr>
              <a:t> </a:t>
            </a:r>
            <a:r>
              <a:rPr dirty="0" smtClean="0" sz="2500" spc="10" i="1">
                <a:latin typeface="Arial"/>
                <a:cs typeface="Arial"/>
              </a:rPr>
              <a:t>controla</a:t>
            </a:r>
            <a:r>
              <a:rPr dirty="0" smtClean="0" sz="2500" spc="-116" i="1">
                <a:latin typeface="Arial"/>
                <a:cs typeface="Arial"/>
              </a:rPr>
              <a:t>r</a:t>
            </a:r>
            <a:r>
              <a:rPr dirty="0" smtClean="0" sz="2500" spc="5" i="1">
                <a:latin typeface="Arial"/>
                <a:cs typeface="Arial"/>
              </a:rPr>
              <a:t>.</a:t>
            </a:r>
            <a:endParaRPr sz="25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69174" y="485038"/>
            <a:ext cx="855360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1069174" y="624738"/>
            <a:ext cx="8553602" cy="0"/>
          </a:xfrm>
          <a:custGeom>
            <a:avLst/>
            <a:gdLst/>
            <a:ahLst/>
            <a:cxnLst/>
            <a:rect l="l" t="t" r="r" b="b"/>
            <a:pathLst>
              <a:path w="8553602" h="0">
                <a:moveTo>
                  <a:pt x="0" y="0"/>
                </a:moveTo>
                <a:lnTo>
                  <a:pt x="8553602" y="0"/>
                </a:lnTo>
              </a:path>
            </a:pathLst>
          </a:custGeom>
          <a:ln w="139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2779877" y="4326471"/>
            <a:ext cx="5132311" cy="28554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056474" y="432075"/>
            <a:ext cx="1095183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 spc="-9">
                <a:latin typeface="Arial"/>
                <a:cs typeface="Arial"/>
              </a:rPr>
              <a:t>C</a:t>
            </a:r>
            <a:r>
              <a:rPr dirty="0" smtClean="0" sz="1200" spc="-9">
                <a:latin typeface="Arial"/>
                <a:cs typeface="Arial"/>
              </a:rPr>
              <a:t>A</a:t>
            </a:r>
            <a:r>
              <a:rPr dirty="0" smtClean="0" sz="1200" spc="-9">
                <a:latin typeface="Arial"/>
                <a:cs typeface="Arial"/>
              </a:rPr>
              <a:t>UT1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Clase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441243" y="432075"/>
            <a:ext cx="217007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>
                <a:latin typeface="Arial"/>
                <a:cs typeface="Arial"/>
              </a:rPr>
              <a:t>20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37114" y="693582"/>
            <a:ext cx="2874386" cy="403199"/>
          </a:xfrm>
          <a:prstGeom prst="rect">
            <a:avLst/>
          </a:prstGeom>
        </p:spPr>
        <p:txBody>
          <a:bodyPr wrap="square" lIns="0" tIns="19907" rIns="0" bIns="0" rtlCol="0">
            <a:noAutofit/>
          </a:bodyPr>
          <a:lstStyle/>
          <a:p>
            <a:pPr marL="12700">
              <a:lnSpc>
                <a:spcPts val="3135"/>
              </a:lnSpc>
            </a:pPr>
            <a:r>
              <a:rPr dirty="0" smtClean="0" sz="2950" spc="0" b="1">
                <a:latin typeface="Arial"/>
                <a:cs typeface="Arial"/>
              </a:rPr>
              <a:t>Los</a:t>
            </a:r>
            <a:r>
              <a:rPr dirty="0" smtClean="0" sz="2950" spc="0" b="1">
                <a:latin typeface="Arial"/>
                <a:cs typeface="Arial"/>
              </a:rPr>
              <a:t> </a:t>
            </a:r>
            <a:r>
              <a:rPr dirty="0" smtClean="0" sz="2950" spc="0" b="1">
                <a:latin typeface="Arial"/>
                <a:cs typeface="Arial"/>
              </a:rPr>
              <a:t>actuadores</a:t>
            </a:r>
            <a:endParaRPr sz="29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56474" y="1939388"/>
            <a:ext cx="8626095" cy="2160828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9">
                <a:latin typeface="Arial"/>
                <a:cs typeface="Arial"/>
              </a:rPr>
              <a:t>Una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v</a:t>
            </a:r>
            <a:r>
              <a:rPr dirty="0" smtClean="0" sz="2500" spc="9">
                <a:latin typeface="Arial"/>
                <a:cs typeface="Arial"/>
              </a:rPr>
              <a:t>ez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ubicados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los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sensores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pa</a:t>
            </a:r>
            <a:r>
              <a:rPr dirty="0" smtClean="0" sz="2500" spc="9">
                <a:latin typeface="Arial"/>
                <a:cs typeface="Arial"/>
              </a:rPr>
              <a:t>r</a:t>
            </a:r>
            <a:r>
              <a:rPr dirty="0" smtClean="0" sz="2500" spc="9">
                <a:latin typeface="Arial"/>
                <a:cs typeface="Arial"/>
              </a:rPr>
              <a:t>a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in</a:t>
            </a:r>
            <a:r>
              <a:rPr dirty="0" smtClean="0" sz="2500" spc="9">
                <a:latin typeface="Arial"/>
                <a:cs typeface="Arial"/>
              </a:rPr>
              <a:t>f</a:t>
            </a:r>
            <a:r>
              <a:rPr dirty="0" smtClean="0" sz="2500" spc="9">
                <a:latin typeface="Arial"/>
                <a:cs typeface="Arial"/>
              </a:rPr>
              <a:t>o</a:t>
            </a:r>
            <a:r>
              <a:rPr dirty="0" smtClean="0" sz="2500" spc="9">
                <a:latin typeface="Arial"/>
                <a:cs typeface="Arial"/>
              </a:rPr>
              <a:t>r</a:t>
            </a:r>
            <a:r>
              <a:rPr dirty="0" smtClean="0" sz="2500" spc="9">
                <a:latin typeface="Arial"/>
                <a:cs typeface="Arial"/>
              </a:rPr>
              <a:t>mar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el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 i="1">
                <a:latin typeface="Arial"/>
                <a:cs typeface="Arial"/>
              </a:rPr>
              <a:t>estado</a:t>
            </a:r>
            <a:r>
              <a:rPr dirty="0" smtClean="0" sz="2500" spc="9" i="1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de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un</a:t>
            </a:r>
            <a:endParaRPr sz="2500">
              <a:latin typeface="Arial"/>
              <a:cs typeface="Arial"/>
            </a:endParaRPr>
          </a:p>
          <a:p>
            <a:pPr marL="12700" marR="5971">
              <a:lnSpc>
                <a:spcPts val="2879"/>
              </a:lnSpc>
              <a:spcBef>
                <a:spcPts val="238"/>
              </a:spcBef>
            </a:pPr>
            <a:r>
              <a:rPr dirty="0" smtClean="0" sz="2500" spc="-3">
                <a:latin typeface="Arial"/>
                <a:cs typeface="Arial"/>
              </a:rPr>
              <a:t>proces</a:t>
            </a:r>
            <a:r>
              <a:rPr dirty="0" smtClean="0" sz="2500" spc="-3">
                <a:latin typeface="Arial"/>
                <a:cs typeface="Arial"/>
              </a:rPr>
              <a:t>o</a:t>
            </a:r>
            <a:r>
              <a:rPr dirty="0" smtClean="0" sz="2500" spc="-3">
                <a:latin typeface="Arial"/>
                <a:cs typeface="Arial"/>
              </a:rPr>
              <a:t>,</a:t>
            </a:r>
            <a:r>
              <a:rPr dirty="0" smtClean="0" sz="2500" spc="-3">
                <a:latin typeface="Arial"/>
                <a:cs typeface="Arial"/>
              </a:rPr>
              <a:t> </a:t>
            </a:r>
            <a:r>
              <a:rPr dirty="0" smtClean="0" sz="2500" spc="-3">
                <a:latin typeface="Arial"/>
                <a:cs typeface="Arial"/>
              </a:rPr>
              <a:t>sigue</a:t>
            </a:r>
            <a:r>
              <a:rPr dirty="0" smtClean="0" sz="2500" spc="-3">
                <a:latin typeface="Arial"/>
                <a:cs typeface="Arial"/>
              </a:rPr>
              <a:t> </a:t>
            </a:r>
            <a:r>
              <a:rPr dirty="0" smtClean="0" sz="2500" spc="-3">
                <a:latin typeface="Arial"/>
                <a:cs typeface="Arial"/>
              </a:rPr>
              <a:t>dete</a:t>
            </a:r>
            <a:r>
              <a:rPr dirty="0" smtClean="0" sz="2500" spc="-3">
                <a:latin typeface="Arial"/>
                <a:cs typeface="Arial"/>
              </a:rPr>
              <a:t>r</a:t>
            </a:r>
            <a:r>
              <a:rPr dirty="0" smtClean="0" sz="2500" spc="-3">
                <a:latin typeface="Arial"/>
                <a:cs typeface="Arial"/>
              </a:rPr>
              <a:t>minar</a:t>
            </a:r>
            <a:r>
              <a:rPr dirty="0" smtClean="0" sz="2500" spc="-3">
                <a:latin typeface="Arial"/>
                <a:cs typeface="Arial"/>
              </a:rPr>
              <a:t> </a:t>
            </a:r>
            <a:r>
              <a:rPr dirty="0" smtClean="0" sz="2500" spc="-3">
                <a:latin typeface="Arial"/>
                <a:cs typeface="Arial"/>
              </a:rPr>
              <a:t>la</a:t>
            </a:r>
            <a:r>
              <a:rPr dirty="0" smtClean="0" sz="2500" spc="-3">
                <a:latin typeface="Arial"/>
                <a:cs typeface="Arial"/>
              </a:rPr>
              <a:t> </a:t>
            </a:r>
            <a:r>
              <a:rPr dirty="0" smtClean="0" sz="2500" spc="-3">
                <a:latin typeface="Arial"/>
                <a:cs typeface="Arial"/>
              </a:rPr>
              <a:t>f</a:t>
            </a:r>
            <a:r>
              <a:rPr dirty="0" smtClean="0" sz="2500" spc="-3">
                <a:latin typeface="Arial"/>
                <a:cs typeface="Arial"/>
              </a:rPr>
              <a:t>o</a:t>
            </a:r>
            <a:r>
              <a:rPr dirty="0" smtClean="0" sz="2500" spc="-3">
                <a:latin typeface="Arial"/>
                <a:cs typeface="Arial"/>
              </a:rPr>
              <a:t>r</a:t>
            </a:r>
            <a:r>
              <a:rPr dirty="0" smtClean="0" sz="2500" spc="-3">
                <a:latin typeface="Arial"/>
                <a:cs typeface="Arial"/>
              </a:rPr>
              <a:t>ma</a:t>
            </a:r>
            <a:r>
              <a:rPr dirty="0" smtClean="0" sz="2500" spc="-3">
                <a:latin typeface="Arial"/>
                <a:cs typeface="Arial"/>
              </a:rPr>
              <a:t> </a:t>
            </a:r>
            <a:r>
              <a:rPr dirty="0" smtClean="0" sz="2500" spc="-3">
                <a:latin typeface="Arial"/>
                <a:cs typeface="Arial"/>
              </a:rPr>
              <a:t>de</a:t>
            </a:r>
            <a:r>
              <a:rPr dirty="0" smtClean="0" sz="2500" spc="-3">
                <a:latin typeface="Arial"/>
                <a:cs typeface="Arial"/>
              </a:rPr>
              <a:t> </a:t>
            </a:r>
            <a:r>
              <a:rPr dirty="0" smtClean="0" sz="2500" spc="-3" i="1">
                <a:latin typeface="Arial"/>
                <a:cs typeface="Arial"/>
              </a:rPr>
              <a:t>actuar</a:t>
            </a:r>
            <a:r>
              <a:rPr dirty="0" smtClean="0" sz="2500" spc="-3" i="1">
                <a:latin typeface="Arial"/>
                <a:cs typeface="Arial"/>
              </a:rPr>
              <a:t> </a:t>
            </a:r>
            <a:r>
              <a:rPr dirty="0" smtClean="0" sz="2500" spc="-3">
                <a:latin typeface="Arial"/>
                <a:cs typeface="Arial"/>
              </a:rPr>
              <a:t>sobre</a:t>
            </a:r>
            <a:r>
              <a:rPr dirty="0" smtClean="0" sz="2500" spc="-3">
                <a:latin typeface="Arial"/>
                <a:cs typeface="Arial"/>
              </a:rPr>
              <a:t> </a:t>
            </a:r>
            <a:r>
              <a:rPr dirty="0" smtClean="0" sz="2500" spc="-3">
                <a:latin typeface="Arial"/>
                <a:cs typeface="Arial"/>
              </a:rPr>
              <a:t>el</a:t>
            </a:r>
            <a:r>
              <a:rPr dirty="0" smtClean="0" sz="2500" spc="-3">
                <a:latin typeface="Arial"/>
                <a:cs typeface="Arial"/>
              </a:rPr>
              <a:t> </a:t>
            </a:r>
            <a:endParaRPr sz="2500">
              <a:latin typeface="Arial"/>
              <a:cs typeface="Arial"/>
            </a:endParaRPr>
          </a:p>
          <a:p>
            <a:pPr marL="12700" marR="5971">
              <a:lnSpc>
                <a:spcPts val="2874"/>
              </a:lnSpc>
              <a:spcBef>
                <a:spcPts val="380"/>
              </a:spcBef>
            </a:pPr>
            <a:r>
              <a:rPr dirty="0" smtClean="0" sz="2500" spc="8">
                <a:latin typeface="Arial"/>
                <a:cs typeface="Arial"/>
              </a:rPr>
              <a:t>sistema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pa</a:t>
            </a:r>
            <a:r>
              <a:rPr dirty="0" smtClean="0" sz="2500" spc="8">
                <a:latin typeface="Arial"/>
                <a:cs typeface="Arial"/>
              </a:rPr>
              <a:t>r</a:t>
            </a:r>
            <a:r>
              <a:rPr dirty="0" smtClean="0" sz="2500" spc="8">
                <a:latin typeface="Arial"/>
                <a:cs typeface="Arial"/>
              </a:rPr>
              <a:t>a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hace</a:t>
            </a:r>
            <a:r>
              <a:rPr dirty="0" smtClean="0" sz="2500" spc="8">
                <a:latin typeface="Arial"/>
                <a:cs typeface="Arial"/>
              </a:rPr>
              <a:t>r</a:t>
            </a:r>
            <a:r>
              <a:rPr dirty="0" smtClean="0" sz="2500" spc="8">
                <a:latin typeface="Arial"/>
                <a:cs typeface="Arial"/>
              </a:rPr>
              <a:t>lo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ir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del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estado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actual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al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estado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desead</a:t>
            </a:r>
            <a:r>
              <a:rPr dirty="0" smtClean="0" sz="2500" spc="8">
                <a:latin typeface="Arial"/>
                <a:cs typeface="Arial"/>
              </a:rPr>
              <a:t>o</a:t>
            </a:r>
            <a:r>
              <a:rPr dirty="0" smtClean="0" sz="2500" spc="8">
                <a:latin typeface="Arial"/>
                <a:cs typeface="Arial"/>
              </a:rPr>
              <a:t>.</a:t>
            </a:r>
            <a:endParaRPr sz="2500">
              <a:latin typeface="Arial"/>
              <a:cs typeface="Arial"/>
            </a:endParaRPr>
          </a:p>
          <a:p>
            <a:pPr marL="12700" marR="6119">
              <a:lnSpc>
                <a:spcPts val="3190"/>
              </a:lnSpc>
              <a:spcBef>
                <a:spcPts val="1878"/>
              </a:spcBef>
            </a:pPr>
            <a:r>
              <a:rPr dirty="0" smtClean="0" sz="2500" spc="14">
                <a:latin typeface="Arial"/>
                <a:cs typeface="Arial"/>
              </a:rPr>
              <a:t>Un</a:t>
            </a:r>
            <a:r>
              <a:rPr dirty="0" smtClean="0" sz="2500" spc="14">
                <a:latin typeface="Arial"/>
                <a:cs typeface="Arial"/>
              </a:rPr>
              <a:t> </a:t>
            </a:r>
            <a:r>
              <a:rPr dirty="0" smtClean="0" sz="2500" spc="14">
                <a:latin typeface="Arial"/>
                <a:cs typeface="Arial"/>
              </a:rPr>
              <a:t>pro</a:t>
            </a:r>
            <a:r>
              <a:rPr dirty="0" smtClean="0" sz="2500" spc="14">
                <a:latin typeface="Arial"/>
                <a:cs typeface="Arial"/>
              </a:rPr>
              <a:t>b</a:t>
            </a:r>
            <a:r>
              <a:rPr dirty="0" smtClean="0" sz="2500" spc="14">
                <a:latin typeface="Arial"/>
                <a:cs typeface="Arial"/>
              </a:rPr>
              <a:t>lema</a:t>
            </a:r>
            <a:r>
              <a:rPr dirty="0" smtClean="0" sz="2500" spc="14">
                <a:latin typeface="Arial"/>
                <a:cs typeface="Arial"/>
              </a:rPr>
              <a:t> </a:t>
            </a:r>
            <a:r>
              <a:rPr dirty="0" smtClean="0" sz="2500" spc="14">
                <a:latin typeface="Arial"/>
                <a:cs typeface="Arial"/>
              </a:rPr>
              <a:t>de</a:t>
            </a:r>
            <a:r>
              <a:rPr dirty="0" smtClean="0" sz="2500" spc="14">
                <a:latin typeface="Arial"/>
                <a:cs typeface="Arial"/>
              </a:rPr>
              <a:t> </a:t>
            </a:r>
            <a:r>
              <a:rPr dirty="0" smtClean="0" sz="2500" spc="14">
                <a:latin typeface="Arial"/>
                <a:cs typeface="Arial"/>
              </a:rPr>
              <a:t>control</a:t>
            </a:r>
            <a:r>
              <a:rPr dirty="0" smtClean="0" sz="2500" spc="14">
                <a:latin typeface="Arial"/>
                <a:cs typeface="Arial"/>
              </a:rPr>
              <a:t> </a:t>
            </a:r>
            <a:r>
              <a:rPr dirty="0" smtClean="0" sz="2500" spc="14">
                <a:latin typeface="Arial"/>
                <a:cs typeface="Arial"/>
              </a:rPr>
              <a:t>indust</a:t>
            </a:r>
            <a:r>
              <a:rPr dirty="0" smtClean="0" sz="2500" spc="14">
                <a:latin typeface="Arial"/>
                <a:cs typeface="Arial"/>
              </a:rPr>
              <a:t>r</a:t>
            </a:r>
            <a:r>
              <a:rPr dirty="0" smtClean="0" sz="2500" spc="14">
                <a:latin typeface="Arial"/>
                <a:cs typeface="Arial"/>
              </a:rPr>
              <a:t>ial</a:t>
            </a:r>
            <a:r>
              <a:rPr dirty="0" smtClean="0" sz="2500" spc="14">
                <a:latin typeface="Arial"/>
                <a:cs typeface="Arial"/>
              </a:rPr>
              <a:t> </a:t>
            </a:r>
            <a:r>
              <a:rPr dirty="0" smtClean="0" sz="2500" spc="14">
                <a:latin typeface="Arial"/>
                <a:cs typeface="Arial"/>
              </a:rPr>
              <a:t>típicamente</a:t>
            </a:r>
            <a:r>
              <a:rPr dirty="0" smtClean="0" sz="2500" spc="14">
                <a:latin typeface="Arial"/>
                <a:cs typeface="Arial"/>
              </a:rPr>
              <a:t> </a:t>
            </a:r>
            <a:r>
              <a:rPr dirty="0" smtClean="0" sz="2500" spc="14">
                <a:latin typeface="Arial"/>
                <a:cs typeface="Arial"/>
              </a:rPr>
              <a:t>i</a:t>
            </a:r>
            <a:r>
              <a:rPr dirty="0" smtClean="0" sz="2500" spc="14">
                <a:latin typeface="Arial"/>
                <a:cs typeface="Arial"/>
              </a:rPr>
              <a:t>n</a:t>
            </a:r>
            <a:r>
              <a:rPr dirty="0" smtClean="0" sz="2500" spc="14">
                <a:latin typeface="Arial"/>
                <a:cs typeface="Arial"/>
              </a:rPr>
              <a:t>v</a:t>
            </a:r>
            <a:r>
              <a:rPr dirty="0" smtClean="0" sz="2500" spc="14">
                <a:latin typeface="Arial"/>
                <a:cs typeface="Arial"/>
              </a:rPr>
              <a:t>oluc</a:t>
            </a:r>
            <a:r>
              <a:rPr dirty="0" smtClean="0" sz="2500" spc="14">
                <a:latin typeface="Arial"/>
                <a:cs typeface="Arial"/>
              </a:rPr>
              <a:t>r</a:t>
            </a:r>
            <a:r>
              <a:rPr dirty="0" smtClean="0" sz="2500" spc="14">
                <a:latin typeface="Arial"/>
                <a:cs typeface="Arial"/>
              </a:rPr>
              <a:t>ará</a:t>
            </a:r>
            <a:r>
              <a:rPr dirty="0" smtClean="0" sz="2500" spc="14">
                <a:latin typeface="Arial"/>
                <a:cs typeface="Arial"/>
              </a:rPr>
              <a:t> </a:t>
            </a:r>
            <a:r>
              <a:rPr dirty="0" smtClean="0" sz="2500" spc="14">
                <a:latin typeface="Arial"/>
                <a:cs typeface="Arial"/>
              </a:rPr>
              <a:t>v</a:t>
            </a:r>
            <a:r>
              <a:rPr dirty="0" smtClean="0" sz="2500" spc="14">
                <a:latin typeface="Arial"/>
                <a:cs typeface="Arial"/>
              </a:rPr>
              <a:t>a-</a:t>
            </a:r>
            <a:r>
              <a:rPr dirty="0" smtClean="0" sz="2500" spc="14">
                <a:latin typeface="Arial"/>
                <a:cs typeface="Arial"/>
              </a:rPr>
              <a:t> </a:t>
            </a:r>
            <a:r>
              <a:rPr dirty="0" smtClean="0" sz="2500" spc="14">
                <a:latin typeface="Arial"/>
                <a:cs typeface="Arial"/>
              </a:rPr>
              <a:t>r</a:t>
            </a:r>
            <a:r>
              <a:rPr dirty="0" smtClean="0" sz="2500" spc="14">
                <a:latin typeface="Arial"/>
                <a:cs typeface="Arial"/>
              </a:rPr>
              <a:t>ios</a:t>
            </a:r>
            <a:r>
              <a:rPr dirty="0" smtClean="0" sz="2500" spc="14">
                <a:latin typeface="Arial"/>
                <a:cs typeface="Arial"/>
              </a:rPr>
              <a:t> </a:t>
            </a:r>
            <a:r>
              <a:rPr dirty="0" smtClean="0" sz="2500" spc="14">
                <a:latin typeface="Arial"/>
                <a:cs typeface="Arial"/>
              </a:rPr>
              <a:t>actuadores</a:t>
            </a:r>
            <a:r>
              <a:rPr dirty="0" smtClean="0" sz="2500" spc="14">
                <a:latin typeface="Arial"/>
                <a:cs typeface="Arial"/>
              </a:rPr>
              <a:t> </a:t>
            </a:r>
            <a:r>
              <a:rPr dirty="0" smtClean="0" sz="2500" spc="14">
                <a:latin typeface="Arial"/>
                <a:cs typeface="Arial"/>
              </a:rPr>
              <a:t>distintos</a:t>
            </a:r>
            <a:r>
              <a:rPr dirty="0" smtClean="0" sz="2500" spc="14">
                <a:latin typeface="Arial"/>
                <a:cs typeface="Arial"/>
              </a:rPr>
              <a:t> </a:t>
            </a:r>
            <a:r>
              <a:rPr dirty="0" smtClean="0" sz="2500" spc="14">
                <a:latin typeface="Arial"/>
                <a:cs typeface="Arial"/>
              </a:rPr>
              <a:t>(ejemplo:</a:t>
            </a:r>
            <a:r>
              <a:rPr dirty="0" smtClean="0" sz="2500" spc="14">
                <a:latin typeface="Arial"/>
                <a:cs typeface="Arial"/>
              </a:rPr>
              <a:t> </a:t>
            </a:r>
            <a:r>
              <a:rPr dirty="0" smtClean="0" sz="2500" spc="14">
                <a:latin typeface="Arial"/>
                <a:cs typeface="Arial"/>
              </a:rPr>
              <a:t>tren</a:t>
            </a:r>
            <a:r>
              <a:rPr dirty="0" smtClean="0" sz="2500" spc="14">
                <a:latin typeface="Arial"/>
                <a:cs typeface="Arial"/>
              </a:rPr>
              <a:t> </a:t>
            </a:r>
            <a:r>
              <a:rPr dirty="0" smtClean="0" sz="2500" spc="14">
                <a:latin typeface="Arial"/>
                <a:cs typeface="Arial"/>
              </a:rPr>
              <a:t>de</a:t>
            </a:r>
            <a:r>
              <a:rPr dirty="0" smtClean="0" sz="2500" spc="14">
                <a:latin typeface="Arial"/>
                <a:cs typeface="Arial"/>
              </a:rPr>
              <a:t> </a:t>
            </a:r>
            <a:r>
              <a:rPr dirty="0" smtClean="0" sz="2500" spc="14">
                <a:latin typeface="Arial"/>
                <a:cs typeface="Arial"/>
              </a:rPr>
              <a:t>laminación).</a:t>
            </a:r>
            <a:endParaRPr sz="25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69174" y="485038"/>
            <a:ext cx="855360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1069174" y="624738"/>
            <a:ext cx="8553602" cy="0"/>
          </a:xfrm>
          <a:custGeom>
            <a:avLst/>
            <a:gdLst/>
            <a:ahLst/>
            <a:cxnLst/>
            <a:rect l="l" t="t" r="r" b="b"/>
            <a:pathLst>
              <a:path w="8553602" h="0">
                <a:moveTo>
                  <a:pt x="0" y="0"/>
                </a:moveTo>
                <a:lnTo>
                  <a:pt x="8553602" y="0"/>
                </a:lnTo>
              </a:path>
            </a:pathLst>
          </a:custGeom>
          <a:ln w="139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2175421" y="744918"/>
            <a:ext cx="6341135" cy="50490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056474" y="432075"/>
            <a:ext cx="1095183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 spc="-9">
                <a:latin typeface="Arial"/>
                <a:cs typeface="Arial"/>
              </a:rPr>
              <a:t>C</a:t>
            </a:r>
            <a:r>
              <a:rPr dirty="0" smtClean="0" sz="1200" spc="-9">
                <a:latin typeface="Arial"/>
                <a:cs typeface="Arial"/>
              </a:rPr>
              <a:t>A</a:t>
            </a:r>
            <a:r>
              <a:rPr dirty="0" smtClean="0" sz="1200" spc="-9">
                <a:latin typeface="Arial"/>
                <a:cs typeface="Arial"/>
              </a:rPr>
              <a:t>UT1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Clase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441243" y="432075"/>
            <a:ext cx="217007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>
                <a:latin typeface="Arial"/>
                <a:cs typeface="Arial"/>
              </a:rPr>
              <a:t>21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07600" y="5931087"/>
            <a:ext cx="4124029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-1">
                <a:latin typeface="Arial"/>
                <a:cs typeface="Arial"/>
              </a:rPr>
              <a:t>T</a:t>
            </a:r>
            <a:r>
              <a:rPr dirty="0" smtClean="0" sz="2500" spc="-1">
                <a:latin typeface="Arial"/>
                <a:cs typeface="Arial"/>
              </a:rPr>
              <a:t>ren</a:t>
            </a:r>
            <a:r>
              <a:rPr dirty="0" smtClean="0" sz="2500" spc="-1">
                <a:latin typeface="Arial"/>
                <a:cs typeface="Arial"/>
              </a:rPr>
              <a:t> </a:t>
            </a:r>
            <a:r>
              <a:rPr dirty="0" smtClean="0" sz="2500" spc="-1">
                <a:latin typeface="Arial"/>
                <a:cs typeface="Arial"/>
              </a:rPr>
              <a:t>de</a:t>
            </a:r>
            <a:r>
              <a:rPr dirty="0" smtClean="0" sz="2500" spc="-1">
                <a:latin typeface="Arial"/>
                <a:cs typeface="Arial"/>
              </a:rPr>
              <a:t> </a:t>
            </a:r>
            <a:r>
              <a:rPr dirty="0" smtClean="0" sz="2500" spc="-1">
                <a:latin typeface="Arial"/>
                <a:cs typeface="Arial"/>
              </a:rPr>
              <a:t>laminación</a:t>
            </a:r>
            <a:r>
              <a:rPr dirty="0" smtClean="0" sz="2500" spc="-1">
                <a:latin typeface="Arial"/>
                <a:cs typeface="Arial"/>
              </a:rPr>
              <a:t> </a:t>
            </a:r>
            <a:r>
              <a:rPr dirty="0" smtClean="0" sz="2500" spc="-1">
                <a:latin typeface="Arial"/>
                <a:cs typeface="Arial"/>
              </a:rPr>
              <a:t>mode</a:t>
            </a:r>
            <a:r>
              <a:rPr dirty="0" smtClean="0" sz="2500" spc="-1">
                <a:latin typeface="Arial"/>
                <a:cs typeface="Arial"/>
              </a:rPr>
              <a:t>r</a:t>
            </a:r>
            <a:r>
              <a:rPr dirty="0" smtClean="0" sz="2500" spc="-1">
                <a:latin typeface="Arial"/>
                <a:cs typeface="Arial"/>
              </a:rPr>
              <a:t>n</a:t>
            </a:r>
            <a:r>
              <a:rPr dirty="0" smtClean="0" sz="2500" spc="-1">
                <a:latin typeface="Arial"/>
                <a:cs typeface="Arial"/>
              </a:rPr>
              <a:t>o</a:t>
            </a:r>
            <a:r>
              <a:rPr dirty="0" smtClean="0" sz="2500" spc="-1">
                <a:latin typeface="Arial"/>
                <a:cs typeface="Arial"/>
              </a:rPr>
              <a:t>.</a:t>
            </a:r>
            <a:endParaRPr sz="25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69174" y="485038"/>
            <a:ext cx="855360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1069174" y="624738"/>
            <a:ext cx="8553602" cy="0"/>
          </a:xfrm>
          <a:custGeom>
            <a:avLst/>
            <a:gdLst/>
            <a:ahLst/>
            <a:cxnLst/>
            <a:rect l="l" t="t" r="r" b="b"/>
            <a:pathLst>
              <a:path w="8553602" h="0">
                <a:moveTo>
                  <a:pt x="0" y="0"/>
                </a:moveTo>
                <a:lnTo>
                  <a:pt x="8553602" y="0"/>
                </a:lnTo>
              </a:path>
            </a:pathLst>
          </a:custGeom>
          <a:ln w="139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056474" y="432075"/>
            <a:ext cx="1095183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 spc="-9">
                <a:latin typeface="Arial"/>
                <a:cs typeface="Arial"/>
              </a:rPr>
              <a:t>C</a:t>
            </a:r>
            <a:r>
              <a:rPr dirty="0" smtClean="0" sz="1200" spc="-9">
                <a:latin typeface="Arial"/>
                <a:cs typeface="Arial"/>
              </a:rPr>
              <a:t>A</a:t>
            </a:r>
            <a:r>
              <a:rPr dirty="0" smtClean="0" sz="1200" spc="-9">
                <a:latin typeface="Arial"/>
                <a:cs typeface="Arial"/>
              </a:rPr>
              <a:t>UT1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Clase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441243" y="432075"/>
            <a:ext cx="217007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>
                <a:latin typeface="Arial"/>
                <a:cs typeface="Arial"/>
              </a:rPr>
              <a:t>22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8847" y="701710"/>
            <a:ext cx="3790928" cy="403199"/>
          </a:xfrm>
          <a:prstGeom prst="rect">
            <a:avLst/>
          </a:prstGeom>
        </p:spPr>
        <p:txBody>
          <a:bodyPr wrap="square" lIns="0" tIns="19907" rIns="0" bIns="0" rtlCol="0">
            <a:noAutofit/>
          </a:bodyPr>
          <a:lstStyle/>
          <a:p>
            <a:pPr marL="12700">
              <a:lnSpc>
                <a:spcPts val="3135"/>
              </a:lnSpc>
            </a:pPr>
            <a:r>
              <a:rPr dirty="0" smtClean="0" sz="2950" spc="-2" b="1">
                <a:latin typeface="Arial"/>
                <a:cs typeface="Arial"/>
              </a:rPr>
              <a:t>Las</a:t>
            </a:r>
            <a:r>
              <a:rPr dirty="0" smtClean="0" sz="2950" spc="-2" b="1">
                <a:latin typeface="Arial"/>
                <a:cs typeface="Arial"/>
              </a:rPr>
              <a:t> </a:t>
            </a:r>
            <a:r>
              <a:rPr dirty="0" smtClean="0" sz="2950" spc="-2" b="1">
                <a:latin typeface="Arial"/>
                <a:cs typeface="Arial"/>
              </a:rPr>
              <a:t>co</a:t>
            </a:r>
            <a:r>
              <a:rPr dirty="0" smtClean="0" sz="2950" spc="-2" b="1">
                <a:latin typeface="Arial"/>
                <a:cs typeface="Arial"/>
              </a:rPr>
              <a:t>m</a:t>
            </a:r>
            <a:r>
              <a:rPr dirty="0" smtClean="0" sz="2950" spc="-2" b="1">
                <a:latin typeface="Arial"/>
                <a:cs typeface="Arial"/>
              </a:rPr>
              <a:t>unicaciones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56474" y="2093934"/>
            <a:ext cx="8626226" cy="745070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>
                <a:latin typeface="Arial"/>
                <a:cs typeface="Arial"/>
              </a:rPr>
              <a:t>La</a:t>
            </a:r>
            <a:r>
              <a:rPr dirty="0" smtClean="0" sz="2500" spc="72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interconección</a:t>
            </a:r>
            <a:r>
              <a:rPr dirty="0" smtClean="0" sz="2500" spc="206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de</a:t>
            </a:r>
            <a:r>
              <a:rPr dirty="0" smtClean="0" sz="2500" spc="72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sensores</a:t>
            </a:r>
            <a:r>
              <a:rPr dirty="0" smtClean="0" sz="2500" spc="146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y</a:t>
            </a:r>
            <a:r>
              <a:rPr dirty="0" smtClean="0" sz="2500" spc="57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actuadores</a:t>
            </a:r>
            <a:r>
              <a:rPr dirty="0" smtClean="0" sz="2500" spc="168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requieren</a:t>
            </a:r>
            <a:r>
              <a:rPr dirty="0" smtClean="0" sz="2500" spc="150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el</a:t>
            </a:r>
            <a:r>
              <a:rPr dirty="0" smtClean="0" sz="2500" spc="44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uso</a:t>
            </a:r>
            <a:endParaRPr sz="2500">
              <a:latin typeface="Arial"/>
              <a:cs typeface="Arial"/>
            </a:endParaRPr>
          </a:p>
          <a:p>
            <a:pPr marL="12700" marR="47219">
              <a:lnSpc>
                <a:spcPct val="95825"/>
              </a:lnSpc>
              <a:spcBef>
                <a:spcPts val="238"/>
              </a:spcBef>
            </a:pPr>
            <a:r>
              <a:rPr dirty="0" smtClean="0" sz="2500" spc="10">
                <a:latin typeface="Arial"/>
                <a:cs typeface="Arial"/>
              </a:rPr>
              <a:t>de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sistemas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de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co</a:t>
            </a:r>
            <a:r>
              <a:rPr dirty="0" smtClean="0" sz="2500" spc="10">
                <a:latin typeface="Arial"/>
                <a:cs typeface="Arial"/>
              </a:rPr>
              <a:t>m</a:t>
            </a:r>
            <a:r>
              <a:rPr dirty="0" smtClean="0" sz="2500" spc="10">
                <a:latin typeface="Arial"/>
                <a:cs typeface="Arial"/>
              </a:rPr>
              <a:t>unicación.</a:t>
            </a:r>
            <a:endParaRPr sz="25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56474" y="3131435"/>
            <a:ext cx="8619975" cy="1959711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 marR="6449" algn="just">
              <a:lnSpc>
                <a:spcPts val="2630"/>
              </a:lnSpc>
            </a:pPr>
            <a:r>
              <a:rPr dirty="0" smtClean="0" sz="2500">
                <a:latin typeface="Arial"/>
                <a:cs typeface="Arial"/>
              </a:rPr>
              <a:t>Una</a:t>
            </a:r>
            <a:r>
              <a:rPr dirty="0" smtClean="0" sz="2500" spc="205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planta</a:t>
            </a:r>
            <a:r>
              <a:rPr dirty="0" smtClean="0" sz="2500" spc="228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típica</a:t>
            </a:r>
            <a:r>
              <a:rPr dirty="0" smtClean="0" sz="2500" spc="219">
                <a:latin typeface="Arial"/>
                <a:cs typeface="Arial"/>
              </a:rPr>
              <a:t> </a:t>
            </a:r>
            <a:r>
              <a:rPr dirty="0" smtClean="0" sz="2500" spc="-59">
                <a:latin typeface="Arial"/>
                <a:cs typeface="Arial"/>
              </a:rPr>
              <a:t>v</a:t>
            </a:r>
            <a:r>
              <a:rPr dirty="0" smtClean="0" sz="2500" spc="0">
                <a:latin typeface="Arial"/>
                <a:cs typeface="Arial"/>
              </a:rPr>
              <a:t>a</a:t>
            </a:r>
            <a:r>
              <a:rPr dirty="0" smtClean="0" sz="2500" spc="186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a</a:t>
            </a:r>
            <a:r>
              <a:rPr dirty="0" smtClean="0" sz="2500" spc="173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tener</a:t>
            </a:r>
            <a:r>
              <a:rPr dirty="0" smtClean="0" sz="2500" spc="216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miles</a:t>
            </a:r>
            <a:r>
              <a:rPr dirty="0" smtClean="0" sz="2500" spc="218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de</a:t>
            </a:r>
            <a:r>
              <a:rPr dirty="0" smtClean="0" sz="2500" spc="187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señales</a:t>
            </a:r>
            <a:r>
              <a:rPr dirty="0" smtClean="0" sz="2500" spc="246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di</a:t>
            </a:r>
            <a:r>
              <a:rPr dirty="0" smtClean="0" sz="2500" spc="-68">
                <a:latin typeface="Arial"/>
                <a:cs typeface="Arial"/>
              </a:rPr>
              <a:t>f</a:t>
            </a:r>
            <a:r>
              <a:rPr dirty="0" smtClean="0" sz="2500" spc="10">
                <a:latin typeface="Arial"/>
                <a:cs typeface="Arial"/>
              </a:rPr>
              <a:t>erentes</a:t>
            </a:r>
            <a:r>
              <a:rPr dirty="0" smtClean="0" sz="2500" spc="159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que</a:t>
            </a:r>
            <a:endParaRPr sz="2500">
              <a:latin typeface="Arial"/>
              <a:cs typeface="Arial"/>
            </a:endParaRPr>
          </a:p>
          <a:p>
            <a:pPr marL="12700" algn="just">
              <a:lnSpc>
                <a:spcPts val="3190"/>
              </a:lnSpc>
              <a:spcBef>
                <a:spcPts val="142"/>
              </a:spcBef>
            </a:pPr>
            <a:r>
              <a:rPr dirty="0" smtClean="0" sz="2500">
                <a:latin typeface="Arial"/>
                <a:cs typeface="Arial"/>
              </a:rPr>
              <a:t>seberán</a:t>
            </a:r>
            <a:r>
              <a:rPr dirty="0" smtClean="0" sz="2500" spc="265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ser</a:t>
            </a:r>
            <a:r>
              <a:rPr dirty="0" smtClean="0" sz="2500" spc="209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t</a:t>
            </a:r>
            <a:r>
              <a:rPr dirty="0" smtClean="0" sz="2500" spc="-25">
                <a:latin typeface="Arial"/>
                <a:cs typeface="Arial"/>
              </a:rPr>
              <a:t>r</a:t>
            </a:r>
            <a:r>
              <a:rPr dirty="0" smtClean="0" sz="2500" spc="0">
                <a:latin typeface="Arial"/>
                <a:cs typeface="Arial"/>
              </a:rPr>
              <a:t>ansmitidas</a:t>
            </a:r>
            <a:r>
              <a:rPr dirty="0" smtClean="0" sz="2500" spc="309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largas</a:t>
            </a:r>
            <a:r>
              <a:rPr dirty="0" smtClean="0" sz="2500" spc="243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distancia</a:t>
            </a:r>
            <a:r>
              <a:rPr dirty="0" smtClean="0" sz="2500" spc="-34">
                <a:latin typeface="Arial"/>
                <a:cs typeface="Arial"/>
              </a:rPr>
              <a:t>s</a:t>
            </a:r>
            <a:r>
              <a:rPr dirty="0" smtClean="0" sz="2500" spc="0">
                <a:latin typeface="Arial"/>
                <a:cs typeface="Arial"/>
              </a:rPr>
              <a:t>.</a:t>
            </a:r>
            <a:r>
              <a:rPr dirty="0" smtClean="0" sz="2500" spc="292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Así,</a:t>
            </a:r>
            <a:r>
              <a:rPr dirty="0" smtClean="0" sz="2500" spc="217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el</a:t>
            </a:r>
            <a:r>
              <a:rPr dirty="0" smtClean="0" sz="2500" spc="194">
                <a:latin typeface="Arial"/>
                <a:cs typeface="Arial"/>
              </a:rPr>
              <a:t> </a:t>
            </a:r>
            <a:r>
              <a:rPr dirty="0" smtClean="0" sz="2500" spc="11">
                <a:latin typeface="Arial"/>
                <a:cs typeface="Arial"/>
              </a:rPr>
              <a:t>diseño</a:t>
            </a:r>
            <a:r>
              <a:rPr dirty="0" smtClean="0" sz="2500" spc="175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de</a:t>
            </a:r>
            <a:r>
              <a:rPr dirty="0" smtClean="0" sz="2500" spc="5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sistemas</a:t>
            </a:r>
            <a:r>
              <a:rPr dirty="0" smtClean="0" sz="2500" spc="233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de</a:t>
            </a:r>
            <a:r>
              <a:rPr dirty="0" smtClean="0" sz="2500" spc="162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co</a:t>
            </a:r>
            <a:r>
              <a:rPr dirty="0" smtClean="0" sz="2500" spc="-25">
                <a:latin typeface="Arial"/>
                <a:cs typeface="Arial"/>
              </a:rPr>
              <a:t>m</a:t>
            </a:r>
            <a:r>
              <a:rPr dirty="0" smtClean="0" sz="2500" spc="0">
                <a:latin typeface="Arial"/>
                <a:cs typeface="Arial"/>
              </a:rPr>
              <a:t>unicación</a:t>
            </a:r>
            <a:r>
              <a:rPr dirty="0" smtClean="0" sz="2500" spc="287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y</a:t>
            </a:r>
            <a:r>
              <a:rPr dirty="0" smtClean="0" sz="2500" spc="152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sus</a:t>
            </a:r>
            <a:r>
              <a:rPr dirty="0" smtClean="0" sz="2500" spc="173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protocolos</a:t>
            </a:r>
            <a:r>
              <a:rPr dirty="0" smtClean="0" sz="2500" spc="250">
                <a:latin typeface="Arial"/>
                <a:cs typeface="Arial"/>
              </a:rPr>
              <a:t> </a:t>
            </a:r>
            <a:r>
              <a:rPr dirty="0" smtClean="0" sz="2500" spc="11">
                <a:latin typeface="Arial"/>
                <a:cs typeface="Arial"/>
              </a:rPr>
              <a:t>asociados</a:t>
            </a:r>
            <a:r>
              <a:rPr dirty="0" smtClean="0" sz="2500" spc="134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es</a:t>
            </a:r>
            <a:r>
              <a:rPr dirty="0" smtClean="0" sz="2500" spc="133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un</a:t>
            </a:r>
            <a:r>
              <a:rPr dirty="0" smtClean="0" sz="2500" spc="0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aspecto</a:t>
            </a:r>
            <a:r>
              <a:rPr dirty="0" smtClean="0" sz="2500" spc="195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cada</a:t>
            </a:r>
            <a:r>
              <a:rPr dirty="0" smtClean="0" sz="2500" spc="162">
                <a:latin typeface="Arial"/>
                <a:cs typeface="Arial"/>
              </a:rPr>
              <a:t> </a:t>
            </a:r>
            <a:r>
              <a:rPr dirty="0" smtClean="0" sz="2500" spc="-59">
                <a:latin typeface="Arial"/>
                <a:cs typeface="Arial"/>
              </a:rPr>
              <a:t>v</a:t>
            </a:r>
            <a:r>
              <a:rPr dirty="0" smtClean="0" sz="2500" spc="0">
                <a:latin typeface="Arial"/>
                <a:cs typeface="Arial"/>
              </a:rPr>
              <a:t>ez</a:t>
            </a:r>
            <a:r>
              <a:rPr dirty="0" smtClean="0" sz="2500" spc="146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más</a:t>
            </a:r>
            <a:r>
              <a:rPr dirty="0" smtClean="0" sz="2500" spc="155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impo</a:t>
            </a:r>
            <a:r>
              <a:rPr dirty="0" smtClean="0" sz="2500" spc="100">
                <a:latin typeface="Arial"/>
                <a:cs typeface="Arial"/>
              </a:rPr>
              <a:t>r</a:t>
            </a:r>
            <a:r>
              <a:rPr dirty="0" smtClean="0" sz="2500" spc="0">
                <a:latin typeface="Arial"/>
                <a:cs typeface="Arial"/>
              </a:rPr>
              <a:t>tante</a:t>
            </a:r>
            <a:r>
              <a:rPr dirty="0" smtClean="0" sz="2500" spc="220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de</a:t>
            </a:r>
            <a:r>
              <a:rPr dirty="0" smtClean="0" sz="2500" spc="135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la</a:t>
            </a:r>
            <a:r>
              <a:rPr dirty="0" smtClean="0" sz="2500" spc="127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ingeniería</a:t>
            </a:r>
            <a:r>
              <a:rPr dirty="0" smtClean="0" sz="2500" spc="217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de</a:t>
            </a:r>
            <a:r>
              <a:rPr dirty="0" smtClean="0" sz="2500" spc="114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control</a:t>
            </a:r>
            <a:r>
              <a:rPr dirty="0" smtClean="0" sz="2500" spc="81">
                <a:latin typeface="Arial"/>
                <a:cs typeface="Arial"/>
              </a:rPr>
              <a:t> </a:t>
            </a:r>
            <a:r>
              <a:rPr dirty="0" smtClean="0" sz="2500" spc="14">
                <a:latin typeface="Arial"/>
                <a:cs typeface="Arial"/>
              </a:rPr>
              <a:t>mode</a:t>
            </a:r>
            <a:r>
              <a:rPr dirty="0" smtClean="0" sz="2500" spc="68">
                <a:latin typeface="Arial"/>
                <a:cs typeface="Arial"/>
              </a:rPr>
              <a:t>r</a:t>
            </a:r>
            <a:r>
              <a:rPr dirty="0" smtClean="0" sz="2500" spc="10">
                <a:latin typeface="Arial"/>
                <a:cs typeface="Arial"/>
              </a:rPr>
              <a:t>na.</a:t>
            </a:r>
            <a:endParaRPr sz="25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69174" y="485038"/>
            <a:ext cx="855360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1069174" y="624738"/>
            <a:ext cx="8553602" cy="0"/>
          </a:xfrm>
          <a:custGeom>
            <a:avLst/>
            <a:gdLst/>
            <a:ahLst/>
            <a:cxnLst/>
            <a:rect l="l" t="t" r="r" b="b"/>
            <a:pathLst>
              <a:path w="8553602" h="0">
                <a:moveTo>
                  <a:pt x="0" y="0"/>
                </a:moveTo>
                <a:lnTo>
                  <a:pt x="8553602" y="0"/>
                </a:lnTo>
              </a:path>
            </a:pathLst>
          </a:custGeom>
          <a:ln w="139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056474" y="432075"/>
            <a:ext cx="1095183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 spc="-9">
                <a:latin typeface="Arial"/>
                <a:cs typeface="Arial"/>
              </a:rPr>
              <a:t>C</a:t>
            </a:r>
            <a:r>
              <a:rPr dirty="0" smtClean="0" sz="1200" spc="-9">
                <a:latin typeface="Arial"/>
                <a:cs typeface="Arial"/>
              </a:rPr>
              <a:t>A</a:t>
            </a:r>
            <a:r>
              <a:rPr dirty="0" smtClean="0" sz="1200" spc="-9">
                <a:latin typeface="Arial"/>
                <a:cs typeface="Arial"/>
              </a:rPr>
              <a:t>UT1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Clase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441243" y="432075"/>
            <a:ext cx="217007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>
                <a:latin typeface="Arial"/>
                <a:cs typeface="Arial"/>
              </a:rPr>
              <a:t>23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04715" y="711158"/>
            <a:ext cx="2139188" cy="403199"/>
          </a:xfrm>
          <a:prstGeom prst="rect">
            <a:avLst/>
          </a:prstGeom>
        </p:spPr>
        <p:txBody>
          <a:bodyPr wrap="square" lIns="0" tIns="19907" rIns="0" bIns="0" rtlCol="0">
            <a:noAutofit/>
          </a:bodyPr>
          <a:lstStyle/>
          <a:p>
            <a:pPr marL="12700">
              <a:lnSpc>
                <a:spcPts val="3135"/>
              </a:lnSpc>
            </a:pPr>
            <a:r>
              <a:rPr dirty="0" smtClean="0" sz="2950" spc="3" b="1">
                <a:latin typeface="Arial"/>
                <a:cs typeface="Arial"/>
              </a:rPr>
              <a:t>El</a:t>
            </a:r>
            <a:r>
              <a:rPr dirty="0" smtClean="0" sz="2950" spc="3" b="1">
                <a:latin typeface="Arial"/>
                <a:cs typeface="Arial"/>
              </a:rPr>
              <a:t> </a:t>
            </a:r>
            <a:r>
              <a:rPr dirty="0" smtClean="0" sz="2950" spc="3" b="1">
                <a:latin typeface="Arial"/>
                <a:cs typeface="Arial"/>
              </a:rPr>
              <a:t>cómputo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56474" y="2103370"/>
            <a:ext cx="8619975" cy="1959711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 marR="6449" algn="just">
              <a:lnSpc>
                <a:spcPts val="2630"/>
              </a:lnSpc>
            </a:pPr>
            <a:r>
              <a:rPr dirty="0" smtClean="0" sz="2500">
                <a:latin typeface="Arial"/>
                <a:cs typeface="Arial"/>
              </a:rPr>
              <a:t>En</a:t>
            </a:r>
            <a:r>
              <a:rPr dirty="0" smtClean="0" sz="2500" spc="518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los</a:t>
            </a:r>
            <a:r>
              <a:rPr dirty="0" smtClean="0" sz="2500" spc="514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sistemas</a:t>
            </a:r>
            <a:r>
              <a:rPr dirty="0" smtClean="0" sz="2500" spc="586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de</a:t>
            </a:r>
            <a:r>
              <a:rPr dirty="0" smtClean="0" sz="2500" spc="515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control</a:t>
            </a:r>
            <a:r>
              <a:rPr dirty="0" smtClean="0" sz="2500" spc="557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mode</a:t>
            </a:r>
            <a:r>
              <a:rPr dirty="0" smtClean="0" sz="2500" spc="59">
                <a:latin typeface="Arial"/>
                <a:cs typeface="Arial"/>
              </a:rPr>
              <a:t>r</a:t>
            </a:r>
            <a:r>
              <a:rPr dirty="0" smtClean="0" sz="2500" spc="0">
                <a:latin typeface="Arial"/>
                <a:cs typeface="Arial"/>
              </a:rPr>
              <a:t>nos</a:t>
            </a:r>
            <a:r>
              <a:rPr dirty="0" smtClean="0" sz="2500" spc="598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la</a:t>
            </a:r>
            <a:r>
              <a:rPr dirty="0" smtClean="0" sz="2500" spc="501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interconección</a:t>
            </a:r>
            <a:r>
              <a:rPr dirty="0" smtClean="0" sz="2500" spc="0">
                <a:latin typeface="Arial"/>
                <a:cs typeface="Arial"/>
              </a:rPr>
              <a:t> </a:t>
            </a:r>
            <a:r>
              <a:rPr dirty="0" smtClean="0" sz="2500" spc="-204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  <a:p>
            <a:pPr marL="12700" algn="just">
              <a:lnSpc>
                <a:spcPts val="3190"/>
              </a:lnSpc>
              <a:spcBef>
                <a:spcPts val="142"/>
              </a:spcBef>
            </a:pPr>
            <a:r>
              <a:rPr dirty="0" smtClean="0" sz="2500">
                <a:latin typeface="Arial"/>
                <a:cs typeface="Arial"/>
              </a:rPr>
              <a:t>sensores</a:t>
            </a:r>
            <a:r>
              <a:rPr dirty="0" smtClean="0" sz="2500" spc="361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y</a:t>
            </a:r>
            <a:r>
              <a:rPr dirty="0" smtClean="0" sz="2500" spc="272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actuadores</a:t>
            </a:r>
            <a:r>
              <a:rPr dirty="0" smtClean="0" sz="2500" spc="383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se</a:t>
            </a:r>
            <a:r>
              <a:rPr dirty="0" smtClean="0" sz="2500" spc="286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hace</a:t>
            </a:r>
            <a:r>
              <a:rPr dirty="0" smtClean="0" sz="2500" spc="314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i</a:t>
            </a:r>
            <a:r>
              <a:rPr dirty="0" smtClean="0" sz="2500" spc="-50">
                <a:latin typeface="Arial"/>
                <a:cs typeface="Arial"/>
              </a:rPr>
              <a:t>n</a:t>
            </a:r>
            <a:r>
              <a:rPr dirty="0" smtClean="0" sz="2500" spc="-59">
                <a:latin typeface="Arial"/>
                <a:cs typeface="Arial"/>
              </a:rPr>
              <a:t>v</a:t>
            </a:r>
            <a:r>
              <a:rPr dirty="0" smtClean="0" sz="2500" spc="0">
                <a:latin typeface="Arial"/>
                <a:cs typeface="Arial"/>
              </a:rPr>
              <a:t>a</a:t>
            </a:r>
            <a:r>
              <a:rPr dirty="0" smtClean="0" sz="2500" spc="34">
                <a:latin typeface="Arial"/>
                <a:cs typeface="Arial"/>
              </a:rPr>
              <a:t>r</a:t>
            </a:r>
            <a:r>
              <a:rPr dirty="0" smtClean="0" sz="2500" spc="0">
                <a:latin typeface="Arial"/>
                <a:cs typeface="Arial"/>
              </a:rPr>
              <a:t>ia</a:t>
            </a:r>
            <a:r>
              <a:rPr dirty="0" smtClean="0" sz="2500" spc="-50">
                <a:latin typeface="Arial"/>
                <a:cs typeface="Arial"/>
              </a:rPr>
              <a:t>b</a:t>
            </a:r>
            <a:r>
              <a:rPr dirty="0" smtClean="0" sz="2500" spc="0">
                <a:latin typeface="Arial"/>
                <a:cs typeface="Arial"/>
              </a:rPr>
              <a:t>lemente</a:t>
            </a:r>
            <a:r>
              <a:rPr dirty="0" smtClean="0" sz="2500" spc="436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a</a:t>
            </a:r>
            <a:r>
              <a:rPr dirty="0" smtClean="0" sz="2500" spc="273">
                <a:latin typeface="Arial"/>
                <a:cs typeface="Arial"/>
              </a:rPr>
              <a:t> </a:t>
            </a:r>
            <a:r>
              <a:rPr dirty="0" smtClean="0" sz="2500" spc="5">
                <a:latin typeface="Arial"/>
                <a:cs typeface="Arial"/>
              </a:rPr>
              <a:t>t</a:t>
            </a:r>
            <a:r>
              <a:rPr dirty="0" smtClean="0" sz="2500" spc="-16">
                <a:latin typeface="Arial"/>
                <a:cs typeface="Arial"/>
              </a:rPr>
              <a:t>r</a:t>
            </a:r>
            <a:r>
              <a:rPr dirty="0" smtClean="0" sz="2500" spc="-36">
                <a:latin typeface="Arial"/>
                <a:cs typeface="Arial"/>
              </a:rPr>
              <a:t>a</a:t>
            </a:r>
            <a:r>
              <a:rPr dirty="0" smtClean="0" sz="2500" spc="11">
                <a:latin typeface="Arial"/>
                <a:cs typeface="Arial"/>
              </a:rPr>
              <a:t>vés</a:t>
            </a:r>
            <a:r>
              <a:rPr dirty="0" smtClean="0" sz="2500" spc="259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de</a:t>
            </a:r>
            <a:r>
              <a:rPr dirty="0" smtClean="0" sz="2500" spc="5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una</a:t>
            </a:r>
            <a:r>
              <a:rPr dirty="0" smtClean="0" sz="2500" spc="514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computado</a:t>
            </a:r>
            <a:r>
              <a:rPr dirty="0" smtClean="0" sz="2500" spc="-25">
                <a:latin typeface="Arial"/>
                <a:cs typeface="Arial"/>
              </a:rPr>
              <a:t>r</a:t>
            </a:r>
            <a:r>
              <a:rPr dirty="0" smtClean="0" sz="2500" spc="0">
                <a:latin typeface="Arial"/>
                <a:cs typeface="Arial"/>
              </a:rPr>
              <a:t>a</a:t>
            </a:r>
            <a:r>
              <a:rPr dirty="0" smtClean="0" sz="2500" spc="623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de</a:t>
            </a:r>
            <a:r>
              <a:rPr dirty="0" smtClean="0" sz="2500" spc="500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algún</a:t>
            </a:r>
            <a:r>
              <a:rPr dirty="0" smtClean="0" sz="2500" spc="538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tip</a:t>
            </a:r>
            <a:r>
              <a:rPr dirty="0" smtClean="0" sz="2500" spc="-100">
                <a:latin typeface="Arial"/>
                <a:cs typeface="Arial"/>
              </a:rPr>
              <a:t>o</a:t>
            </a:r>
            <a:r>
              <a:rPr dirty="0" smtClean="0" sz="2500" spc="0">
                <a:latin typeface="Arial"/>
                <a:cs typeface="Arial"/>
              </a:rPr>
              <a:t>.</a:t>
            </a:r>
            <a:r>
              <a:rPr dirty="0" smtClean="0" sz="2500" spc="524">
                <a:latin typeface="Arial"/>
                <a:cs typeface="Arial"/>
              </a:rPr>
              <a:t> </a:t>
            </a:r>
            <a:r>
              <a:rPr dirty="0" smtClean="0" sz="2500" spc="-125">
                <a:latin typeface="Arial"/>
                <a:cs typeface="Arial"/>
              </a:rPr>
              <a:t>P</a:t>
            </a:r>
            <a:r>
              <a:rPr dirty="0" smtClean="0" sz="2500" spc="0">
                <a:latin typeface="Arial"/>
                <a:cs typeface="Arial"/>
              </a:rPr>
              <a:t>or</a:t>
            </a:r>
            <a:r>
              <a:rPr dirty="0" smtClean="0" sz="2500" spc="516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lo</a:t>
            </a:r>
            <a:r>
              <a:rPr dirty="0" smtClean="0" sz="2500" spc="491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tant</a:t>
            </a:r>
            <a:r>
              <a:rPr dirty="0" smtClean="0" sz="2500" spc="-100">
                <a:latin typeface="Arial"/>
                <a:cs typeface="Arial"/>
              </a:rPr>
              <a:t>o</a:t>
            </a:r>
            <a:r>
              <a:rPr dirty="0" smtClean="0" sz="2500" spc="0">
                <a:latin typeface="Arial"/>
                <a:cs typeface="Arial"/>
              </a:rPr>
              <a:t>,</a:t>
            </a:r>
            <a:r>
              <a:rPr dirty="0" smtClean="0" sz="2500" spc="53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los</a:t>
            </a:r>
            <a:r>
              <a:rPr dirty="0" smtClean="0" sz="2500" spc="0">
                <a:latin typeface="Arial"/>
                <a:cs typeface="Arial"/>
              </a:rPr>
              <a:t> </a:t>
            </a:r>
            <a:r>
              <a:rPr dirty="0" smtClean="0" sz="2500" spc="-219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aspectos</a:t>
            </a:r>
            <a:r>
              <a:rPr dirty="0" smtClean="0" sz="2500" spc="106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computacionales</a:t>
            </a:r>
            <a:r>
              <a:rPr dirty="0" smtClean="0" sz="2500" spc="595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son</a:t>
            </a:r>
            <a:r>
              <a:rPr dirty="0" smtClean="0" sz="2500" spc="447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necesa</a:t>
            </a:r>
            <a:r>
              <a:rPr dirty="0" smtClean="0" sz="2500" spc="34">
                <a:latin typeface="Arial"/>
                <a:cs typeface="Arial"/>
              </a:rPr>
              <a:t>r</a:t>
            </a:r>
            <a:r>
              <a:rPr dirty="0" smtClean="0" sz="2500" spc="0">
                <a:latin typeface="Arial"/>
                <a:cs typeface="Arial"/>
              </a:rPr>
              <a:t>iamente</a:t>
            </a:r>
            <a:r>
              <a:rPr dirty="0" smtClean="0" sz="2500" spc="585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una</a:t>
            </a:r>
            <a:r>
              <a:rPr dirty="0" smtClean="0" sz="2500" spc="449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pa</a:t>
            </a:r>
            <a:r>
              <a:rPr dirty="0" smtClean="0" sz="2500" spc="107">
                <a:latin typeface="Arial"/>
                <a:cs typeface="Arial"/>
              </a:rPr>
              <a:t>r</a:t>
            </a:r>
            <a:r>
              <a:rPr dirty="0" smtClean="0" sz="2500" spc="9">
                <a:latin typeface="Arial"/>
                <a:cs typeface="Arial"/>
              </a:rPr>
              <a:t>te</a:t>
            </a:r>
            <a:r>
              <a:rPr dirty="0" smtClean="0" sz="2500" spc="0">
                <a:latin typeface="Arial"/>
                <a:cs typeface="Arial"/>
              </a:rPr>
              <a:t> </a:t>
            </a:r>
            <a:r>
              <a:rPr dirty="0" smtClean="0" sz="2500" spc="-284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del</a:t>
            </a:r>
            <a:r>
              <a:rPr dirty="0" smtClean="0" sz="2500" spc="440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diseño</a:t>
            </a:r>
            <a:r>
              <a:rPr dirty="0" smtClean="0" sz="2500" spc="80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gene</a:t>
            </a:r>
            <a:r>
              <a:rPr dirty="0" smtClean="0" sz="2500" spc="-17">
                <a:latin typeface="Arial"/>
                <a:cs typeface="Arial"/>
              </a:rPr>
              <a:t>r</a:t>
            </a:r>
            <a:r>
              <a:rPr dirty="0" smtClean="0" sz="2500" spc="7">
                <a:latin typeface="Arial"/>
                <a:cs typeface="Arial"/>
              </a:rPr>
              <a:t>al.</a:t>
            </a:r>
            <a:endParaRPr sz="25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56474" y="4355512"/>
            <a:ext cx="8619975" cy="1554835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 marR="6449" algn="just">
              <a:lnSpc>
                <a:spcPts val="2630"/>
              </a:lnSpc>
            </a:pPr>
            <a:r>
              <a:rPr dirty="0" smtClean="0" sz="2500" spc="4">
                <a:latin typeface="Arial"/>
                <a:cs typeface="Arial"/>
              </a:rPr>
              <a:t>Los</a:t>
            </a:r>
            <a:r>
              <a:rPr dirty="0" smtClean="0" sz="2500" spc="4">
                <a:latin typeface="Arial"/>
                <a:cs typeface="Arial"/>
              </a:rPr>
              <a:t> </a:t>
            </a:r>
            <a:r>
              <a:rPr dirty="0" smtClean="0" sz="2500" spc="4">
                <a:latin typeface="Arial"/>
                <a:cs typeface="Arial"/>
              </a:rPr>
              <a:t>sistemas</a:t>
            </a:r>
            <a:r>
              <a:rPr dirty="0" smtClean="0" sz="2500" spc="4">
                <a:latin typeface="Arial"/>
                <a:cs typeface="Arial"/>
              </a:rPr>
              <a:t> </a:t>
            </a:r>
            <a:r>
              <a:rPr dirty="0" smtClean="0" sz="2500" spc="4">
                <a:latin typeface="Arial"/>
                <a:cs typeface="Arial"/>
              </a:rPr>
              <a:t>de</a:t>
            </a:r>
            <a:r>
              <a:rPr dirty="0" smtClean="0" sz="2500" spc="4">
                <a:latin typeface="Arial"/>
                <a:cs typeface="Arial"/>
              </a:rPr>
              <a:t> </a:t>
            </a:r>
            <a:r>
              <a:rPr dirty="0" smtClean="0" sz="2500" spc="4">
                <a:latin typeface="Arial"/>
                <a:cs typeface="Arial"/>
              </a:rPr>
              <a:t>control</a:t>
            </a:r>
            <a:r>
              <a:rPr dirty="0" smtClean="0" sz="2500" spc="4">
                <a:latin typeface="Arial"/>
                <a:cs typeface="Arial"/>
              </a:rPr>
              <a:t> </a:t>
            </a:r>
            <a:r>
              <a:rPr dirty="0" smtClean="0" sz="2500" spc="4">
                <a:latin typeface="Arial"/>
                <a:cs typeface="Arial"/>
              </a:rPr>
              <a:t>actuales</a:t>
            </a:r>
            <a:r>
              <a:rPr dirty="0" smtClean="0" sz="2500" spc="4">
                <a:latin typeface="Arial"/>
                <a:cs typeface="Arial"/>
              </a:rPr>
              <a:t> </a:t>
            </a:r>
            <a:r>
              <a:rPr dirty="0" smtClean="0" sz="2500" spc="4">
                <a:latin typeface="Arial"/>
                <a:cs typeface="Arial"/>
              </a:rPr>
              <a:t>usan</a:t>
            </a:r>
            <a:r>
              <a:rPr dirty="0" smtClean="0" sz="2500" spc="4">
                <a:latin typeface="Arial"/>
                <a:cs typeface="Arial"/>
              </a:rPr>
              <a:t> </a:t>
            </a:r>
            <a:r>
              <a:rPr dirty="0" smtClean="0" sz="2500" spc="4">
                <a:latin typeface="Arial"/>
                <a:cs typeface="Arial"/>
              </a:rPr>
              <a:t>una</a:t>
            </a:r>
            <a:r>
              <a:rPr dirty="0" smtClean="0" sz="2500" spc="4">
                <a:latin typeface="Arial"/>
                <a:cs typeface="Arial"/>
              </a:rPr>
              <a:t> </a:t>
            </a:r>
            <a:r>
              <a:rPr dirty="0" smtClean="0" sz="2500" spc="4">
                <a:latin typeface="Arial"/>
                <a:cs typeface="Arial"/>
              </a:rPr>
              <a:t>gama</a:t>
            </a:r>
            <a:r>
              <a:rPr dirty="0" smtClean="0" sz="2500" spc="4">
                <a:latin typeface="Arial"/>
                <a:cs typeface="Arial"/>
              </a:rPr>
              <a:t> </a:t>
            </a:r>
            <a:r>
              <a:rPr dirty="0" smtClean="0" sz="2500" spc="4">
                <a:latin typeface="Arial"/>
                <a:cs typeface="Arial"/>
              </a:rPr>
              <a:t>de</a:t>
            </a:r>
            <a:r>
              <a:rPr dirty="0" smtClean="0" sz="2500" spc="4">
                <a:latin typeface="Arial"/>
                <a:cs typeface="Arial"/>
              </a:rPr>
              <a:t> </a:t>
            </a:r>
            <a:r>
              <a:rPr dirty="0" smtClean="0" sz="2500" spc="4">
                <a:latin typeface="Arial"/>
                <a:cs typeface="Arial"/>
              </a:rPr>
              <a:t>dispositi-</a:t>
            </a:r>
            <a:endParaRPr sz="2500">
              <a:latin typeface="Arial"/>
              <a:cs typeface="Arial"/>
            </a:endParaRPr>
          </a:p>
          <a:p>
            <a:pPr marL="12700" algn="just">
              <a:lnSpc>
                <a:spcPts val="3190"/>
              </a:lnSpc>
              <a:spcBef>
                <a:spcPts val="142"/>
              </a:spcBef>
            </a:pPr>
            <a:r>
              <a:rPr dirty="0" smtClean="0" sz="2500" spc="8">
                <a:latin typeface="Arial"/>
                <a:cs typeface="Arial"/>
              </a:rPr>
              <a:t>v</a:t>
            </a:r>
            <a:r>
              <a:rPr dirty="0" smtClean="0" sz="2500" spc="8">
                <a:latin typeface="Arial"/>
                <a:cs typeface="Arial"/>
              </a:rPr>
              <a:t>os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de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cómput</a:t>
            </a:r>
            <a:r>
              <a:rPr dirty="0" smtClean="0" sz="2500" spc="8">
                <a:latin typeface="Arial"/>
                <a:cs typeface="Arial"/>
              </a:rPr>
              <a:t>o</a:t>
            </a:r>
            <a:r>
              <a:rPr dirty="0" smtClean="0" sz="2500" spc="8">
                <a:latin typeface="Arial"/>
                <a:cs typeface="Arial"/>
              </a:rPr>
              <a:t>,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que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inclu</a:t>
            </a:r>
            <a:r>
              <a:rPr dirty="0" smtClean="0" sz="2500" spc="8">
                <a:latin typeface="Arial"/>
                <a:cs typeface="Arial"/>
              </a:rPr>
              <a:t>y</a:t>
            </a:r>
            <a:r>
              <a:rPr dirty="0" smtClean="0" sz="2500" spc="8">
                <a:latin typeface="Arial"/>
                <a:cs typeface="Arial"/>
              </a:rPr>
              <a:t>en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DCS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(sistemas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de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control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dist</a:t>
            </a:r>
            <a:r>
              <a:rPr dirty="0" smtClean="0" sz="2500" spc="8">
                <a:latin typeface="Arial"/>
                <a:cs typeface="Arial"/>
              </a:rPr>
              <a:t>r</a:t>
            </a:r>
            <a:r>
              <a:rPr dirty="0" smtClean="0" sz="2500" spc="8">
                <a:latin typeface="Arial"/>
                <a:cs typeface="Arial"/>
              </a:rPr>
              <a:t>i-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b</a:t>
            </a:r>
            <a:r>
              <a:rPr dirty="0" smtClean="0" sz="2500" spc="8">
                <a:latin typeface="Arial"/>
                <a:cs typeface="Arial"/>
              </a:rPr>
              <a:t>uido),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PLC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(controladores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lógicos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pro</a:t>
            </a:r>
            <a:r>
              <a:rPr dirty="0" smtClean="0" sz="2500" spc="8">
                <a:latin typeface="Arial"/>
                <a:cs typeface="Arial"/>
              </a:rPr>
              <a:t>g</a:t>
            </a:r>
            <a:r>
              <a:rPr dirty="0" smtClean="0" sz="2500" spc="8">
                <a:latin typeface="Arial"/>
                <a:cs typeface="Arial"/>
              </a:rPr>
              <a:t>r</a:t>
            </a:r>
            <a:r>
              <a:rPr dirty="0" smtClean="0" sz="2500" spc="8">
                <a:latin typeface="Arial"/>
                <a:cs typeface="Arial"/>
              </a:rPr>
              <a:t>ama</a:t>
            </a:r>
            <a:r>
              <a:rPr dirty="0" smtClean="0" sz="2500" spc="8">
                <a:latin typeface="Arial"/>
                <a:cs typeface="Arial"/>
              </a:rPr>
              <a:t>b</a:t>
            </a:r>
            <a:r>
              <a:rPr dirty="0" smtClean="0" sz="2500" spc="8">
                <a:latin typeface="Arial"/>
                <a:cs typeface="Arial"/>
              </a:rPr>
              <a:t>les),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PC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(com-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putado</a:t>
            </a:r>
            <a:r>
              <a:rPr dirty="0" smtClean="0" sz="2500" spc="8">
                <a:latin typeface="Arial"/>
                <a:cs typeface="Arial"/>
              </a:rPr>
              <a:t>r</a:t>
            </a:r>
            <a:r>
              <a:rPr dirty="0" smtClean="0" sz="2500" spc="8">
                <a:latin typeface="Arial"/>
                <a:cs typeface="Arial"/>
              </a:rPr>
              <a:t>as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personales),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etc.</a:t>
            </a:r>
            <a:endParaRPr sz="25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69174" y="485038"/>
            <a:ext cx="855360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1069174" y="624738"/>
            <a:ext cx="8553602" cy="0"/>
          </a:xfrm>
          <a:custGeom>
            <a:avLst/>
            <a:gdLst/>
            <a:ahLst/>
            <a:cxnLst/>
            <a:rect l="l" t="t" r="r" b="b"/>
            <a:pathLst>
              <a:path w="8553602" h="0">
                <a:moveTo>
                  <a:pt x="0" y="0"/>
                </a:moveTo>
                <a:lnTo>
                  <a:pt x="8553602" y="0"/>
                </a:lnTo>
              </a:path>
            </a:pathLst>
          </a:custGeom>
          <a:ln w="139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2806001" y="744918"/>
            <a:ext cx="5079987" cy="48005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056474" y="432075"/>
            <a:ext cx="1095183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 spc="-9">
                <a:latin typeface="Arial"/>
                <a:cs typeface="Arial"/>
              </a:rPr>
              <a:t>C</a:t>
            </a:r>
            <a:r>
              <a:rPr dirty="0" smtClean="0" sz="1200" spc="-9">
                <a:latin typeface="Arial"/>
                <a:cs typeface="Arial"/>
              </a:rPr>
              <a:t>A</a:t>
            </a:r>
            <a:r>
              <a:rPr dirty="0" smtClean="0" sz="1200" spc="-9">
                <a:latin typeface="Arial"/>
                <a:cs typeface="Arial"/>
              </a:rPr>
              <a:t>UT1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Clase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441243" y="432075"/>
            <a:ext cx="217007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>
                <a:latin typeface="Arial"/>
                <a:cs typeface="Arial"/>
              </a:rPr>
              <a:t>24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58113" y="5682611"/>
            <a:ext cx="1584579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17">
                <a:latin typeface="Arial"/>
                <a:cs typeface="Arial"/>
              </a:rPr>
              <a:t>UN</a:t>
            </a:r>
            <a:r>
              <a:rPr dirty="0" smtClean="0" sz="2500" spc="-59">
                <a:latin typeface="Arial"/>
                <a:cs typeface="Arial"/>
              </a:rPr>
              <a:t>A</a:t>
            </a:r>
            <a:r>
              <a:rPr dirty="0" smtClean="0" sz="2500" spc="12">
                <a:latin typeface="Arial"/>
                <a:cs typeface="Arial"/>
              </a:rPr>
              <a:t>C-PC:</a:t>
            </a:r>
            <a:endParaRPr sz="25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57586" y="5682611"/>
            <a:ext cx="7023605" cy="745070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>
                <a:latin typeface="Arial"/>
                <a:cs typeface="Arial"/>
              </a:rPr>
              <a:t>un</a:t>
            </a:r>
            <a:r>
              <a:rPr dirty="0" smtClean="0" sz="2500" spc="27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ento</a:t>
            </a:r>
            <a:r>
              <a:rPr dirty="0" smtClean="0" sz="2500" spc="59">
                <a:latin typeface="Arial"/>
                <a:cs typeface="Arial"/>
              </a:rPr>
              <a:t>r</a:t>
            </a:r>
            <a:r>
              <a:rPr dirty="0" smtClean="0" sz="2500" spc="0">
                <a:latin typeface="Arial"/>
                <a:cs typeface="Arial"/>
              </a:rPr>
              <a:t>no</a:t>
            </a:r>
            <a:r>
              <a:rPr dirty="0" smtClean="0" sz="2500" spc="84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pa</a:t>
            </a:r>
            <a:r>
              <a:rPr dirty="0" smtClean="0" sz="2500" spc="-25">
                <a:latin typeface="Arial"/>
                <a:cs typeface="Arial"/>
              </a:rPr>
              <a:t>r</a:t>
            </a:r>
            <a:r>
              <a:rPr dirty="0" smtClean="0" sz="2500" spc="0">
                <a:latin typeface="Arial"/>
                <a:cs typeface="Arial"/>
              </a:rPr>
              <a:t>a</a:t>
            </a:r>
            <a:r>
              <a:rPr dirty="0" smtClean="0" sz="2500" spc="50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implementación</a:t>
            </a:r>
            <a:r>
              <a:rPr dirty="0" smtClean="0" sz="2500" spc="175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rápida</a:t>
            </a:r>
            <a:r>
              <a:rPr dirty="0" smtClean="0" sz="2500" spc="69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de</a:t>
            </a:r>
            <a:r>
              <a:rPr dirty="0" smtClean="0" sz="2500" spc="0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control</a:t>
            </a:r>
            <a:endParaRPr sz="2500">
              <a:latin typeface="Arial"/>
              <a:cs typeface="Arial"/>
            </a:endParaRPr>
          </a:p>
          <a:p>
            <a:pPr marL="1789661" marR="47219">
              <a:lnSpc>
                <a:spcPct val="95825"/>
              </a:lnSpc>
              <a:spcBef>
                <a:spcPts val="238"/>
              </a:spcBef>
            </a:pPr>
            <a:r>
              <a:rPr dirty="0" smtClean="0" sz="2500" spc="7">
                <a:latin typeface="Arial"/>
                <a:cs typeface="Arial"/>
              </a:rPr>
              <a:t>de</a:t>
            </a:r>
            <a:r>
              <a:rPr dirty="0" smtClean="0" sz="2500" spc="7">
                <a:latin typeface="Arial"/>
                <a:cs typeface="Arial"/>
              </a:rPr>
              <a:t> </a:t>
            </a:r>
            <a:r>
              <a:rPr dirty="0" smtClean="0" sz="2500" spc="7">
                <a:latin typeface="Arial"/>
                <a:cs typeface="Arial"/>
              </a:rPr>
              <a:t>proceso</a:t>
            </a:r>
            <a:r>
              <a:rPr dirty="0" smtClean="0" sz="2500" spc="7">
                <a:latin typeface="Arial"/>
                <a:cs typeface="Arial"/>
              </a:rPr>
              <a:t>s</a:t>
            </a:r>
            <a:r>
              <a:rPr dirty="0" smtClean="0" sz="2500" spc="7">
                <a:latin typeface="Arial"/>
                <a:cs typeface="Arial"/>
              </a:rPr>
              <a:t>.</a:t>
            </a:r>
            <a:endParaRPr sz="25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69174" y="485038"/>
            <a:ext cx="855360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1069174" y="624738"/>
            <a:ext cx="8553602" cy="0"/>
          </a:xfrm>
          <a:custGeom>
            <a:avLst/>
            <a:gdLst/>
            <a:ahLst/>
            <a:cxnLst/>
            <a:rect l="l" t="t" r="r" b="b"/>
            <a:pathLst>
              <a:path w="8553602" h="0">
                <a:moveTo>
                  <a:pt x="0" y="0"/>
                </a:moveTo>
                <a:lnTo>
                  <a:pt x="8553602" y="0"/>
                </a:lnTo>
              </a:path>
            </a:pathLst>
          </a:custGeom>
          <a:ln w="139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056474" y="432075"/>
            <a:ext cx="1095183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 spc="-9">
                <a:latin typeface="Arial"/>
                <a:cs typeface="Arial"/>
              </a:rPr>
              <a:t>C</a:t>
            </a:r>
            <a:r>
              <a:rPr dirty="0" smtClean="0" sz="1200" spc="-9">
                <a:latin typeface="Arial"/>
                <a:cs typeface="Arial"/>
              </a:rPr>
              <a:t>A</a:t>
            </a:r>
            <a:r>
              <a:rPr dirty="0" smtClean="0" sz="1200" spc="-9">
                <a:latin typeface="Arial"/>
                <a:cs typeface="Arial"/>
              </a:rPr>
              <a:t>UT1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Clase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441243" y="432075"/>
            <a:ext cx="217007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>
                <a:latin typeface="Arial"/>
                <a:cs typeface="Arial"/>
              </a:rPr>
              <a:t>25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50489" y="711158"/>
            <a:ext cx="4847634" cy="403199"/>
          </a:xfrm>
          <a:prstGeom prst="rect">
            <a:avLst/>
          </a:prstGeom>
        </p:spPr>
        <p:txBody>
          <a:bodyPr wrap="square" lIns="0" tIns="19907" rIns="0" bIns="0" rtlCol="0">
            <a:noAutofit/>
          </a:bodyPr>
          <a:lstStyle/>
          <a:p>
            <a:pPr marL="12700">
              <a:lnSpc>
                <a:spcPts val="3135"/>
              </a:lnSpc>
            </a:pPr>
            <a:r>
              <a:rPr dirty="0" smtClean="0" sz="2950" spc="0" b="1">
                <a:latin typeface="Arial"/>
                <a:cs typeface="Arial"/>
              </a:rPr>
              <a:t>Configuración</a:t>
            </a:r>
            <a:r>
              <a:rPr dirty="0" smtClean="0" sz="2950" spc="0" b="1">
                <a:latin typeface="Arial"/>
                <a:cs typeface="Arial"/>
              </a:rPr>
              <a:t> </a:t>
            </a:r>
            <a:r>
              <a:rPr dirty="0" smtClean="0" sz="2950" spc="0" b="1">
                <a:latin typeface="Arial"/>
                <a:cs typeface="Arial"/>
              </a:rPr>
              <a:t>e</a:t>
            </a:r>
            <a:r>
              <a:rPr dirty="0" smtClean="0" sz="2950" spc="0" b="1">
                <a:latin typeface="Arial"/>
                <a:cs typeface="Arial"/>
              </a:rPr>
              <a:t> </a:t>
            </a:r>
            <a:r>
              <a:rPr dirty="0" smtClean="0" sz="2950" spc="0" b="1">
                <a:latin typeface="Arial"/>
                <a:cs typeface="Arial"/>
              </a:rPr>
              <a:t>interfaces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56474" y="2103370"/>
            <a:ext cx="8619975" cy="1959711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 marR="6449" algn="just">
              <a:lnSpc>
                <a:spcPts val="2630"/>
              </a:lnSpc>
            </a:pPr>
            <a:r>
              <a:rPr dirty="0" smtClean="0" sz="2500">
                <a:latin typeface="Arial"/>
                <a:cs typeface="Arial"/>
              </a:rPr>
              <a:t>La</a:t>
            </a:r>
            <a:r>
              <a:rPr dirty="0" smtClean="0" sz="2500" spc="137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cuestión</a:t>
            </a:r>
            <a:r>
              <a:rPr dirty="0" smtClean="0" sz="2500" spc="203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de</a:t>
            </a:r>
            <a:r>
              <a:rPr dirty="0" smtClean="0" sz="2500" spc="137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qué</a:t>
            </a:r>
            <a:r>
              <a:rPr dirty="0" smtClean="0" sz="2500" spc="151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se</a:t>
            </a:r>
            <a:r>
              <a:rPr dirty="0" smtClean="0" sz="2500" spc="136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conecta</a:t>
            </a:r>
            <a:r>
              <a:rPr dirty="0" smtClean="0" sz="2500" spc="197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con</a:t>
            </a:r>
            <a:r>
              <a:rPr dirty="0" smtClean="0" sz="2500" spc="150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qué</a:t>
            </a:r>
            <a:r>
              <a:rPr dirty="0" smtClean="0" sz="2500" spc="151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no</a:t>
            </a:r>
            <a:r>
              <a:rPr dirty="0" smtClean="0" sz="2500" spc="137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es</a:t>
            </a:r>
            <a:r>
              <a:rPr dirty="0" smtClean="0" sz="2500" spc="136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t</a:t>
            </a:r>
            <a:r>
              <a:rPr dirty="0" smtClean="0" sz="2500" spc="34">
                <a:latin typeface="Arial"/>
                <a:cs typeface="Arial"/>
              </a:rPr>
              <a:t>r</a:t>
            </a:r>
            <a:r>
              <a:rPr dirty="0" smtClean="0" sz="2500" spc="0">
                <a:latin typeface="Arial"/>
                <a:cs typeface="Arial"/>
              </a:rPr>
              <a:t>ivial</a:t>
            </a:r>
            <a:r>
              <a:rPr dirty="0" smtClean="0" sz="2500" spc="168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en</a:t>
            </a:r>
            <a:r>
              <a:rPr dirty="0" smtClean="0" sz="2500" spc="137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el</a:t>
            </a:r>
            <a:r>
              <a:rPr dirty="0" smtClean="0" sz="2500" spc="109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di-</a:t>
            </a:r>
            <a:endParaRPr sz="2500">
              <a:latin typeface="Arial"/>
              <a:cs typeface="Arial"/>
            </a:endParaRPr>
          </a:p>
          <a:p>
            <a:pPr marL="12700" algn="just">
              <a:lnSpc>
                <a:spcPts val="3190"/>
              </a:lnSpc>
              <a:spcBef>
                <a:spcPts val="142"/>
              </a:spcBef>
            </a:pPr>
            <a:r>
              <a:rPr dirty="0" smtClean="0" sz="2500">
                <a:latin typeface="Arial"/>
                <a:cs typeface="Arial"/>
              </a:rPr>
              <a:t>seño</a:t>
            </a:r>
            <a:r>
              <a:rPr dirty="0" smtClean="0" sz="2500" spc="104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de</a:t>
            </a:r>
            <a:r>
              <a:rPr dirty="0" smtClean="0" sz="2500" spc="77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un</a:t>
            </a:r>
            <a:r>
              <a:rPr dirty="0" smtClean="0" sz="2500" spc="77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sistema</a:t>
            </a:r>
            <a:r>
              <a:rPr dirty="0" smtClean="0" sz="2500" spc="136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de</a:t>
            </a:r>
            <a:r>
              <a:rPr dirty="0" smtClean="0" sz="2500" spc="72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control.</a:t>
            </a:r>
            <a:r>
              <a:rPr dirty="0" smtClean="0" sz="2500" spc="131">
                <a:latin typeface="Arial"/>
                <a:cs typeface="Arial"/>
              </a:rPr>
              <a:t> </a:t>
            </a:r>
            <a:r>
              <a:rPr dirty="0" smtClean="0" sz="2500" spc="-125">
                <a:latin typeface="Arial"/>
                <a:cs typeface="Arial"/>
              </a:rPr>
              <a:t>P</a:t>
            </a:r>
            <a:r>
              <a:rPr dirty="0" smtClean="0" sz="2500" spc="0">
                <a:latin typeface="Arial"/>
                <a:cs typeface="Arial"/>
              </a:rPr>
              <a:t>odría</a:t>
            </a:r>
            <a:r>
              <a:rPr dirty="0" smtClean="0" sz="2500" spc="123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pensarse</a:t>
            </a:r>
            <a:r>
              <a:rPr dirty="0" smtClean="0" sz="2500" spc="152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que</a:t>
            </a:r>
            <a:r>
              <a:rPr dirty="0" smtClean="0" sz="2500" spc="91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lo</a:t>
            </a:r>
            <a:r>
              <a:rPr dirty="0" smtClean="0" sz="2500" spc="50">
                <a:latin typeface="Arial"/>
                <a:cs typeface="Arial"/>
              </a:rPr>
              <a:t> </a:t>
            </a:r>
            <a:r>
              <a:rPr dirty="0" smtClean="0" sz="2500" spc="11">
                <a:latin typeface="Arial"/>
                <a:cs typeface="Arial"/>
              </a:rPr>
              <a:t>mejor</a:t>
            </a:r>
            <a:r>
              <a:rPr dirty="0" smtClean="0" sz="2500" spc="5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siempre</a:t>
            </a:r>
            <a:r>
              <a:rPr dirty="0" smtClean="0" sz="2500" spc="216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sería</a:t>
            </a:r>
            <a:r>
              <a:rPr dirty="0" smtClean="0" sz="2500" spc="183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ll</a:t>
            </a:r>
            <a:r>
              <a:rPr dirty="0" smtClean="0" sz="2500" spc="-75">
                <a:latin typeface="Arial"/>
                <a:cs typeface="Arial"/>
              </a:rPr>
              <a:t>e</a:t>
            </a:r>
            <a:r>
              <a:rPr dirty="0" smtClean="0" sz="2500" spc="-59">
                <a:latin typeface="Arial"/>
                <a:cs typeface="Arial"/>
              </a:rPr>
              <a:t>v</a:t>
            </a:r>
            <a:r>
              <a:rPr dirty="0" smtClean="0" sz="2500" spc="0">
                <a:latin typeface="Arial"/>
                <a:cs typeface="Arial"/>
              </a:rPr>
              <a:t>ar</a:t>
            </a:r>
            <a:r>
              <a:rPr dirty="0" smtClean="0" sz="2500" spc="187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todas</a:t>
            </a:r>
            <a:r>
              <a:rPr dirty="0" smtClean="0" sz="2500" spc="189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las</a:t>
            </a:r>
            <a:r>
              <a:rPr dirty="0" smtClean="0" sz="2500" spc="159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señales</a:t>
            </a:r>
            <a:r>
              <a:rPr dirty="0" smtClean="0" sz="2500" spc="214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a</a:t>
            </a:r>
            <a:r>
              <a:rPr dirty="0" smtClean="0" sz="2500" spc="141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un</a:t>
            </a:r>
            <a:r>
              <a:rPr dirty="0" smtClean="0" sz="2500" spc="155">
                <a:latin typeface="Arial"/>
                <a:cs typeface="Arial"/>
              </a:rPr>
              <a:t> </a:t>
            </a:r>
            <a:r>
              <a:rPr dirty="0" smtClean="0" sz="2500" spc="11">
                <a:latin typeface="Arial"/>
                <a:cs typeface="Arial"/>
              </a:rPr>
              <a:t>punto</a:t>
            </a:r>
            <a:r>
              <a:rPr dirty="0" smtClean="0" sz="2500" spc="134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cent</a:t>
            </a:r>
            <a:r>
              <a:rPr dirty="0" smtClean="0" sz="2500" spc="-25">
                <a:latin typeface="Arial"/>
                <a:cs typeface="Arial"/>
              </a:rPr>
              <a:t>r</a:t>
            </a:r>
            <a:r>
              <a:rPr dirty="0" smtClean="0" sz="2500" spc="0">
                <a:latin typeface="Arial"/>
                <a:cs typeface="Arial"/>
              </a:rPr>
              <a:t>al,</a:t>
            </a:r>
            <a:r>
              <a:rPr dirty="0" smtClean="0" sz="2500" spc="209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de</a:t>
            </a:r>
            <a:r>
              <a:rPr dirty="0" smtClean="0" sz="2500" spc="0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mane</a:t>
            </a:r>
            <a:r>
              <a:rPr dirty="0" smtClean="0" sz="2500" spc="-25">
                <a:latin typeface="Arial"/>
                <a:cs typeface="Arial"/>
              </a:rPr>
              <a:t>r</a:t>
            </a:r>
            <a:r>
              <a:rPr dirty="0" smtClean="0" sz="2500" spc="0">
                <a:latin typeface="Arial"/>
                <a:cs typeface="Arial"/>
              </a:rPr>
              <a:t>a</a:t>
            </a:r>
            <a:r>
              <a:rPr dirty="0" smtClean="0" sz="2500" spc="212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que</a:t>
            </a:r>
            <a:r>
              <a:rPr dirty="0" smtClean="0" sz="2500" spc="174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cada</a:t>
            </a:r>
            <a:r>
              <a:rPr dirty="0" smtClean="0" sz="2500" spc="182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acción</a:t>
            </a:r>
            <a:r>
              <a:rPr dirty="0" smtClean="0" sz="2500" spc="200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de</a:t>
            </a:r>
            <a:r>
              <a:rPr dirty="0" smtClean="0" sz="2500" spc="160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control</a:t>
            </a:r>
            <a:r>
              <a:rPr dirty="0" smtClean="0" sz="2500" spc="203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esté</a:t>
            </a:r>
            <a:r>
              <a:rPr dirty="0" smtClean="0" sz="2500" spc="175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basada</a:t>
            </a:r>
            <a:r>
              <a:rPr dirty="0" smtClean="0" sz="2500" spc="139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en</a:t>
            </a:r>
            <a:r>
              <a:rPr dirty="0" smtClean="0" sz="2500" spc="155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in</a:t>
            </a:r>
            <a:r>
              <a:rPr dirty="0" smtClean="0" sz="2500" spc="-75">
                <a:latin typeface="Arial"/>
                <a:cs typeface="Arial"/>
              </a:rPr>
              <a:t>f</a:t>
            </a:r>
            <a:r>
              <a:rPr dirty="0" smtClean="0" sz="2500" spc="0">
                <a:latin typeface="Arial"/>
                <a:cs typeface="Arial"/>
              </a:rPr>
              <a:t>o</a:t>
            </a:r>
            <a:r>
              <a:rPr dirty="0" smtClean="0" sz="2500" spc="59">
                <a:latin typeface="Arial"/>
                <a:cs typeface="Arial"/>
              </a:rPr>
              <a:t>r</a:t>
            </a:r>
            <a:r>
              <a:rPr dirty="0" smtClean="0" sz="2500" spc="0">
                <a:latin typeface="Arial"/>
                <a:cs typeface="Arial"/>
              </a:rPr>
              <a:t>ma-</a:t>
            </a:r>
            <a:r>
              <a:rPr dirty="0" smtClean="0" sz="2500" spc="0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ción</a:t>
            </a:r>
            <a:r>
              <a:rPr dirty="0" smtClean="0" sz="2500" spc="38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completa</a:t>
            </a:r>
            <a:r>
              <a:rPr dirty="0" smtClean="0" sz="2500" spc="94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(el</a:t>
            </a:r>
            <a:r>
              <a:rPr dirty="0" smtClean="0" sz="2500" spc="20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denominado</a:t>
            </a:r>
            <a:r>
              <a:rPr dirty="0" smtClean="0" sz="2500" spc="130">
                <a:latin typeface="Arial"/>
                <a:cs typeface="Arial"/>
              </a:rPr>
              <a:t> </a:t>
            </a:r>
            <a:r>
              <a:rPr dirty="0" smtClean="0" sz="2500" spc="9" i="1">
                <a:latin typeface="Arial"/>
                <a:cs typeface="Arial"/>
              </a:rPr>
              <a:t>control</a:t>
            </a:r>
            <a:r>
              <a:rPr dirty="0" smtClean="0" sz="2500" spc="0" i="1">
                <a:latin typeface="Arial"/>
                <a:cs typeface="Arial"/>
              </a:rPr>
              <a:t> </a:t>
            </a:r>
            <a:r>
              <a:rPr dirty="0" smtClean="0" sz="2500" spc="10" i="1">
                <a:latin typeface="Arial"/>
                <a:cs typeface="Arial"/>
              </a:rPr>
              <a:t>cent</a:t>
            </a:r>
            <a:r>
              <a:rPr dirty="0" smtClean="0" sz="2500" spc="-17" i="1">
                <a:latin typeface="Arial"/>
                <a:cs typeface="Arial"/>
              </a:rPr>
              <a:t>r</a:t>
            </a:r>
            <a:r>
              <a:rPr dirty="0" smtClean="0" sz="2500" spc="9" i="1">
                <a:latin typeface="Arial"/>
                <a:cs typeface="Arial"/>
              </a:rPr>
              <a:t>alizad</a:t>
            </a:r>
            <a:r>
              <a:rPr dirty="0" smtClean="0" sz="2500" spc="83" i="1">
                <a:latin typeface="Arial"/>
                <a:cs typeface="Arial"/>
              </a:rPr>
              <a:t>o</a:t>
            </a:r>
            <a:r>
              <a:rPr dirty="0" smtClean="0" sz="2500" spc="6">
                <a:latin typeface="Arial"/>
                <a:cs typeface="Arial"/>
              </a:rPr>
              <a:t>).</a:t>
            </a:r>
            <a:endParaRPr sz="25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56474" y="4355512"/>
            <a:ext cx="8619975" cy="195972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 marR="6449" algn="just">
              <a:lnSpc>
                <a:spcPts val="2630"/>
              </a:lnSpc>
            </a:pPr>
            <a:r>
              <a:rPr dirty="0" smtClean="0" sz="2500" spc="-6">
                <a:latin typeface="Arial"/>
                <a:cs typeface="Arial"/>
              </a:rPr>
              <a:t>Sin</a:t>
            </a:r>
            <a:r>
              <a:rPr dirty="0" smtClean="0" sz="2500" spc="-6">
                <a:latin typeface="Arial"/>
                <a:cs typeface="Arial"/>
              </a:rPr>
              <a:t> </a:t>
            </a:r>
            <a:r>
              <a:rPr dirty="0" smtClean="0" sz="2500" spc="-6">
                <a:latin typeface="Arial"/>
                <a:cs typeface="Arial"/>
              </a:rPr>
              <a:t>embarg</a:t>
            </a:r>
            <a:r>
              <a:rPr dirty="0" smtClean="0" sz="2500" spc="-6">
                <a:latin typeface="Arial"/>
                <a:cs typeface="Arial"/>
              </a:rPr>
              <a:t>o</a:t>
            </a:r>
            <a:r>
              <a:rPr dirty="0" smtClean="0" sz="2500" spc="-6">
                <a:latin typeface="Arial"/>
                <a:cs typeface="Arial"/>
              </a:rPr>
              <a:t>,</a:t>
            </a:r>
            <a:r>
              <a:rPr dirty="0" smtClean="0" sz="2500" spc="-6">
                <a:latin typeface="Arial"/>
                <a:cs typeface="Arial"/>
              </a:rPr>
              <a:t> </a:t>
            </a:r>
            <a:r>
              <a:rPr dirty="0" smtClean="0" sz="2500" spc="-6">
                <a:latin typeface="Arial"/>
                <a:cs typeface="Arial"/>
              </a:rPr>
              <a:t>esta</a:t>
            </a:r>
            <a:r>
              <a:rPr dirty="0" smtClean="0" sz="2500" spc="-6">
                <a:latin typeface="Arial"/>
                <a:cs typeface="Arial"/>
              </a:rPr>
              <a:t> </a:t>
            </a:r>
            <a:r>
              <a:rPr dirty="0" smtClean="0" sz="2500" spc="-6">
                <a:latin typeface="Arial"/>
                <a:cs typeface="Arial"/>
              </a:rPr>
              <a:t>r</a:t>
            </a:r>
            <a:r>
              <a:rPr dirty="0" smtClean="0" sz="2500" spc="-6">
                <a:latin typeface="Arial"/>
                <a:cs typeface="Arial"/>
              </a:rPr>
              <a:t>a</a:t>
            </a:r>
            <a:r>
              <a:rPr dirty="0" smtClean="0" sz="2500" spc="-6">
                <a:latin typeface="Arial"/>
                <a:cs typeface="Arial"/>
              </a:rPr>
              <a:t>r</a:t>
            </a:r>
            <a:r>
              <a:rPr dirty="0" smtClean="0" sz="2500" spc="-6">
                <a:latin typeface="Arial"/>
                <a:cs typeface="Arial"/>
              </a:rPr>
              <a:t>amente</a:t>
            </a:r>
            <a:r>
              <a:rPr dirty="0" smtClean="0" sz="2500" spc="-6">
                <a:latin typeface="Arial"/>
                <a:cs typeface="Arial"/>
              </a:rPr>
              <a:t> </a:t>
            </a:r>
            <a:r>
              <a:rPr dirty="0" smtClean="0" sz="2500" spc="-6">
                <a:latin typeface="Arial"/>
                <a:cs typeface="Arial"/>
              </a:rPr>
              <a:t>es</a:t>
            </a:r>
            <a:r>
              <a:rPr dirty="0" smtClean="0" sz="2500" spc="-6">
                <a:latin typeface="Arial"/>
                <a:cs typeface="Arial"/>
              </a:rPr>
              <a:t> </a:t>
            </a:r>
            <a:r>
              <a:rPr dirty="0" smtClean="0" sz="2500" spc="-6">
                <a:latin typeface="Arial"/>
                <a:cs typeface="Arial"/>
              </a:rPr>
              <a:t>la</a:t>
            </a:r>
            <a:r>
              <a:rPr dirty="0" smtClean="0" sz="2500" spc="-6">
                <a:latin typeface="Arial"/>
                <a:cs typeface="Arial"/>
              </a:rPr>
              <a:t> </a:t>
            </a:r>
            <a:r>
              <a:rPr dirty="0" smtClean="0" sz="2500" spc="-6">
                <a:latin typeface="Arial"/>
                <a:cs typeface="Arial"/>
              </a:rPr>
              <a:t>mejor</a:t>
            </a:r>
            <a:r>
              <a:rPr dirty="0" smtClean="0" sz="2500" spc="-6">
                <a:latin typeface="Arial"/>
                <a:cs typeface="Arial"/>
              </a:rPr>
              <a:t> </a:t>
            </a:r>
            <a:r>
              <a:rPr dirty="0" smtClean="0" sz="2500" spc="-6">
                <a:latin typeface="Arial"/>
                <a:cs typeface="Arial"/>
              </a:rPr>
              <a:t>solución</a:t>
            </a:r>
            <a:r>
              <a:rPr dirty="0" smtClean="0" sz="2500" spc="-6">
                <a:latin typeface="Arial"/>
                <a:cs typeface="Arial"/>
              </a:rPr>
              <a:t> </a:t>
            </a:r>
            <a:r>
              <a:rPr dirty="0" smtClean="0" sz="2500" spc="-6">
                <a:latin typeface="Arial"/>
                <a:cs typeface="Arial"/>
              </a:rPr>
              <a:t>en</a:t>
            </a:r>
            <a:r>
              <a:rPr dirty="0" smtClean="0" sz="2500" spc="-6">
                <a:latin typeface="Arial"/>
                <a:cs typeface="Arial"/>
              </a:rPr>
              <a:t> </a:t>
            </a:r>
            <a:r>
              <a:rPr dirty="0" smtClean="0" sz="2500" spc="-6">
                <a:latin typeface="Arial"/>
                <a:cs typeface="Arial"/>
              </a:rPr>
              <a:t>la</a:t>
            </a:r>
            <a:r>
              <a:rPr dirty="0" smtClean="0" sz="2500" spc="-6">
                <a:latin typeface="Arial"/>
                <a:cs typeface="Arial"/>
              </a:rPr>
              <a:t> </a:t>
            </a:r>
            <a:r>
              <a:rPr dirty="0" smtClean="0" sz="2500" spc="-6">
                <a:latin typeface="Arial"/>
                <a:cs typeface="Arial"/>
              </a:rPr>
              <a:t>prácti-</a:t>
            </a:r>
            <a:endParaRPr sz="2500">
              <a:latin typeface="Arial"/>
              <a:cs typeface="Arial"/>
            </a:endParaRPr>
          </a:p>
          <a:p>
            <a:pPr marL="12700" algn="just">
              <a:lnSpc>
                <a:spcPts val="3190"/>
              </a:lnSpc>
              <a:spcBef>
                <a:spcPts val="142"/>
              </a:spcBef>
            </a:pPr>
            <a:r>
              <a:rPr dirty="0" smtClean="0" sz="2500" spc="2">
                <a:latin typeface="Arial"/>
                <a:cs typeface="Arial"/>
              </a:rPr>
              <a:t>ca.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De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hech</a:t>
            </a:r>
            <a:r>
              <a:rPr dirty="0" smtClean="0" sz="2500" spc="2">
                <a:latin typeface="Arial"/>
                <a:cs typeface="Arial"/>
              </a:rPr>
              <a:t>o</a:t>
            </a:r>
            <a:r>
              <a:rPr dirty="0" smtClean="0" sz="2500" spc="2">
                <a:latin typeface="Arial"/>
                <a:cs typeface="Arial"/>
              </a:rPr>
              <a:t>,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h</a:t>
            </a:r>
            <a:r>
              <a:rPr dirty="0" smtClean="0" sz="2500" spc="2">
                <a:latin typeface="Arial"/>
                <a:cs typeface="Arial"/>
              </a:rPr>
              <a:t>a</a:t>
            </a:r>
            <a:r>
              <a:rPr dirty="0" smtClean="0" sz="2500" spc="2">
                <a:latin typeface="Arial"/>
                <a:cs typeface="Arial"/>
              </a:rPr>
              <a:t>y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m</a:t>
            </a:r>
            <a:r>
              <a:rPr dirty="0" smtClean="0" sz="2500" spc="2">
                <a:latin typeface="Arial"/>
                <a:cs typeface="Arial"/>
              </a:rPr>
              <a:t>uy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b</a:t>
            </a:r>
            <a:r>
              <a:rPr dirty="0" smtClean="0" sz="2500" spc="2">
                <a:latin typeface="Arial"/>
                <a:cs typeface="Arial"/>
              </a:rPr>
              <a:t>uenas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r</a:t>
            </a:r>
            <a:r>
              <a:rPr dirty="0" smtClean="0" sz="2500" spc="2">
                <a:latin typeface="Arial"/>
                <a:cs typeface="Arial"/>
              </a:rPr>
              <a:t>a</a:t>
            </a:r>
            <a:r>
              <a:rPr dirty="0" smtClean="0" sz="2500" spc="2">
                <a:latin typeface="Arial"/>
                <a:cs typeface="Arial"/>
              </a:rPr>
              <a:t>z</a:t>
            </a:r>
            <a:r>
              <a:rPr dirty="0" smtClean="0" sz="2500" spc="2">
                <a:latin typeface="Arial"/>
                <a:cs typeface="Arial"/>
              </a:rPr>
              <a:t>ones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por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las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que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no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co</a:t>
            </a:r>
            <a:r>
              <a:rPr dirty="0" smtClean="0" sz="2500" spc="2">
                <a:latin typeface="Arial"/>
                <a:cs typeface="Arial"/>
              </a:rPr>
              <a:t>n</a:t>
            </a:r>
            <a:r>
              <a:rPr dirty="0" smtClean="0" sz="2500" spc="2">
                <a:latin typeface="Arial"/>
                <a:cs typeface="Arial"/>
              </a:rPr>
              <a:t>vie-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ne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ll</a:t>
            </a:r>
            <a:r>
              <a:rPr dirty="0" smtClean="0" sz="2500" spc="2">
                <a:latin typeface="Arial"/>
                <a:cs typeface="Arial"/>
              </a:rPr>
              <a:t>e</a:t>
            </a:r>
            <a:r>
              <a:rPr dirty="0" smtClean="0" sz="2500" spc="2">
                <a:latin typeface="Arial"/>
                <a:cs typeface="Arial"/>
              </a:rPr>
              <a:t>v</a:t>
            </a:r>
            <a:r>
              <a:rPr dirty="0" smtClean="0" sz="2500" spc="2">
                <a:latin typeface="Arial"/>
                <a:cs typeface="Arial"/>
              </a:rPr>
              <a:t>ar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todas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las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señales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a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un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punto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común.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Algunas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o</a:t>
            </a:r>
            <a:r>
              <a:rPr dirty="0" smtClean="0" sz="2500" spc="2">
                <a:latin typeface="Arial"/>
                <a:cs typeface="Arial"/>
              </a:rPr>
              <a:t>b</a:t>
            </a:r>
            <a:r>
              <a:rPr dirty="0" smtClean="0" sz="2500" spc="2">
                <a:latin typeface="Arial"/>
                <a:cs typeface="Arial"/>
              </a:rPr>
              <a:t>vias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son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complejidad,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costo</a:t>
            </a:r>
            <a:r>
              <a:rPr dirty="0" smtClean="0" sz="2500" spc="2">
                <a:latin typeface="Arial"/>
                <a:cs typeface="Arial"/>
              </a:rPr>
              <a:t>s</a:t>
            </a:r>
            <a:r>
              <a:rPr dirty="0" smtClean="0" sz="2500" spc="2">
                <a:latin typeface="Arial"/>
                <a:cs typeface="Arial"/>
              </a:rPr>
              <a:t>,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limitaciones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en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tiempo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de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cómput</a:t>
            </a:r>
            <a:r>
              <a:rPr dirty="0" smtClean="0" sz="2500" spc="2">
                <a:latin typeface="Arial"/>
                <a:cs typeface="Arial"/>
              </a:rPr>
              <a:t>o</a:t>
            </a:r>
            <a:r>
              <a:rPr dirty="0" smtClean="0" sz="2500" spc="2">
                <a:latin typeface="Arial"/>
                <a:cs typeface="Arial"/>
              </a:rPr>
              <a:t>,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mantenimient</a:t>
            </a:r>
            <a:r>
              <a:rPr dirty="0" smtClean="0" sz="2500" spc="2">
                <a:latin typeface="Arial"/>
                <a:cs typeface="Arial"/>
              </a:rPr>
              <a:t>o</a:t>
            </a:r>
            <a:r>
              <a:rPr dirty="0" smtClean="0" sz="2500" spc="2">
                <a:latin typeface="Arial"/>
                <a:cs typeface="Arial"/>
              </a:rPr>
              <a:t>,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confiabilidad,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etc.</a:t>
            </a:r>
            <a:endParaRPr sz="25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69174" y="485038"/>
            <a:ext cx="855360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object 80"/>
          <p:cNvSpPr/>
          <p:nvPr/>
        </p:nvSpPr>
        <p:spPr>
          <a:xfrm>
            <a:off x="1069174" y="624738"/>
            <a:ext cx="8553602" cy="0"/>
          </a:xfrm>
          <a:custGeom>
            <a:avLst/>
            <a:gdLst/>
            <a:ahLst/>
            <a:cxnLst/>
            <a:rect l="l" t="t" r="r" b="b"/>
            <a:pathLst>
              <a:path w="8553602" h="0">
                <a:moveTo>
                  <a:pt x="0" y="0"/>
                </a:moveTo>
                <a:lnTo>
                  <a:pt x="8553602" y="0"/>
                </a:lnTo>
              </a:path>
            </a:pathLst>
          </a:custGeom>
          <a:ln w="139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1069174" y="1251165"/>
            <a:ext cx="8553602" cy="0"/>
          </a:xfrm>
          <a:custGeom>
            <a:avLst/>
            <a:gdLst/>
            <a:ahLst/>
            <a:cxnLst/>
            <a:rect l="l" t="t" r="r" b="b"/>
            <a:pathLst>
              <a:path w="8553602" h="0">
                <a:moveTo>
                  <a:pt x="0" y="0"/>
                </a:moveTo>
                <a:lnTo>
                  <a:pt x="8553602" y="0"/>
                </a:lnTo>
              </a:path>
            </a:pathLst>
          </a:custGeom>
          <a:ln w="139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1069174" y="1820532"/>
            <a:ext cx="8553602" cy="0"/>
          </a:xfrm>
          <a:custGeom>
            <a:avLst/>
            <a:gdLst/>
            <a:ahLst/>
            <a:cxnLst/>
            <a:rect l="l" t="t" r="r" b="b"/>
            <a:pathLst>
              <a:path w="8553602" h="0">
                <a:moveTo>
                  <a:pt x="0" y="0"/>
                </a:moveTo>
                <a:lnTo>
                  <a:pt x="8553602" y="0"/>
                </a:lnTo>
              </a:path>
            </a:pathLst>
          </a:custGeom>
          <a:ln w="139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1069174" y="2946603"/>
            <a:ext cx="8553602" cy="0"/>
          </a:xfrm>
          <a:custGeom>
            <a:avLst/>
            <a:gdLst/>
            <a:ahLst/>
            <a:cxnLst/>
            <a:rect l="l" t="t" r="r" b="b"/>
            <a:pathLst>
              <a:path w="8553602" h="0">
                <a:moveTo>
                  <a:pt x="0" y="0"/>
                </a:moveTo>
                <a:lnTo>
                  <a:pt x="8553602" y="0"/>
                </a:lnTo>
              </a:path>
            </a:pathLst>
          </a:custGeom>
          <a:ln w="139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1069174" y="4351032"/>
            <a:ext cx="8553602" cy="0"/>
          </a:xfrm>
          <a:custGeom>
            <a:avLst/>
            <a:gdLst/>
            <a:ahLst/>
            <a:cxnLst/>
            <a:rect l="l" t="t" r="r" b="b"/>
            <a:pathLst>
              <a:path w="8553602" h="0">
                <a:moveTo>
                  <a:pt x="0" y="0"/>
                </a:moveTo>
                <a:lnTo>
                  <a:pt x="8553602" y="0"/>
                </a:lnTo>
              </a:path>
            </a:pathLst>
          </a:custGeom>
          <a:ln w="139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1069174" y="5755462"/>
            <a:ext cx="8553602" cy="0"/>
          </a:xfrm>
          <a:custGeom>
            <a:avLst/>
            <a:gdLst/>
            <a:ahLst/>
            <a:cxnLst/>
            <a:rect l="l" t="t" r="r" b="b"/>
            <a:pathLst>
              <a:path w="8553602" h="0">
                <a:moveTo>
                  <a:pt x="0" y="0"/>
                </a:moveTo>
                <a:lnTo>
                  <a:pt x="8553602" y="0"/>
                </a:lnTo>
              </a:path>
            </a:pathLst>
          </a:custGeom>
          <a:ln w="139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1069174" y="7159891"/>
            <a:ext cx="8553602" cy="0"/>
          </a:xfrm>
          <a:custGeom>
            <a:avLst/>
            <a:gdLst/>
            <a:ahLst/>
            <a:cxnLst/>
            <a:rect l="l" t="t" r="r" b="b"/>
            <a:pathLst>
              <a:path w="8553602" h="0">
                <a:moveTo>
                  <a:pt x="0" y="0"/>
                </a:moveTo>
                <a:lnTo>
                  <a:pt x="8553602" y="0"/>
                </a:lnTo>
              </a:path>
            </a:pathLst>
          </a:custGeom>
          <a:ln w="139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 txBox="1"/>
          <p:nvPr/>
        </p:nvSpPr>
        <p:spPr>
          <a:xfrm>
            <a:off x="1056474" y="432075"/>
            <a:ext cx="1095183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 spc="-9">
                <a:latin typeface="Arial"/>
                <a:cs typeface="Arial"/>
              </a:rPr>
              <a:t>C</a:t>
            </a:r>
            <a:r>
              <a:rPr dirty="0" smtClean="0" sz="1200" spc="-9">
                <a:latin typeface="Arial"/>
                <a:cs typeface="Arial"/>
              </a:rPr>
              <a:t>A</a:t>
            </a:r>
            <a:r>
              <a:rPr dirty="0" smtClean="0" sz="1200" spc="-9">
                <a:latin typeface="Arial"/>
                <a:cs typeface="Arial"/>
              </a:rPr>
              <a:t>UT1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Clase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9441243" y="432075"/>
            <a:ext cx="217007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>
                <a:latin typeface="Arial"/>
                <a:cs typeface="Arial"/>
              </a:rPr>
              <a:t>26</a:t>
            </a:r>
            <a:endParaRPr sz="1200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3506546" y="708681"/>
            <a:ext cx="2693916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8">
                <a:latin typeface="Arial"/>
                <a:cs typeface="Arial"/>
              </a:rPr>
              <a:t>Típica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je</a:t>
            </a:r>
            <a:r>
              <a:rPr dirty="0" smtClean="0" sz="2500" spc="8">
                <a:latin typeface="Arial"/>
                <a:cs typeface="Arial"/>
              </a:rPr>
              <a:t>r</a:t>
            </a:r>
            <a:r>
              <a:rPr dirty="0" smtClean="0" sz="2500" spc="8">
                <a:latin typeface="Arial"/>
                <a:cs typeface="Arial"/>
              </a:rPr>
              <a:t>arquía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6215356" y="708681"/>
            <a:ext cx="1017318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9">
                <a:latin typeface="Arial"/>
                <a:cs typeface="Arial"/>
              </a:rPr>
              <a:t>control</a:t>
            </a:r>
            <a:endParaRPr sz="250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1208303" y="1262474"/>
            <a:ext cx="580721" cy="244030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7" b="1">
                <a:latin typeface="Arial"/>
                <a:cs typeface="Arial"/>
              </a:rPr>
              <a:t>Nivel</a:t>
            </a:r>
            <a:endParaRPr sz="170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2034508" y="1262474"/>
            <a:ext cx="1309635" cy="244030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7" b="1">
                <a:latin typeface="Arial"/>
                <a:cs typeface="Arial"/>
              </a:rPr>
              <a:t>Descripción</a:t>
            </a:r>
            <a:endParaRPr sz="170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702002" y="1262474"/>
            <a:ext cx="556234" cy="244030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8" b="1">
                <a:latin typeface="Arial"/>
                <a:cs typeface="Arial"/>
              </a:rPr>
              <a:t>Meta</a:t>
            </a:r>
            <a:endParaRPr sz="170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6357926" y="1262474"/>
            <a:ext cx="957203" cy="244030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8" b="1">
                <a:latin typeface="Arial"/>
                <a:cs typeface="Arial"/>
              </a:rPr>
              <a:t>Tiempos</a:t>
            </a:r>
            <a:endParaRPr sz="170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7639756" y="1262474"/>
            <a:ext cx="1394687" cy="522389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 marR="32794">
              <a:lnSpc>
                <a:spcPts val="1855"/>
              </a:lnSpc>
            </a:pPr>
            <a:r>
              <a:rPr dirty="0" smtClean="0" sz="1700" spc="8" b="1">
                <a:latin typeface="Arial"/>
                <a:cs typeface="Arial"/>
              </a:rPr>
              <a:t>Herramienta</a:t>
            </a:r>
            <a:endParaRPr sz="1700">
              <a:latin typeface="Arial"/>
              <a:cs typeface="Arial"/>
            </a:endParaRPr>
          </a:p>
          <a:p>
            <a:pPr marL="12704">
              <a:lnSpc>
                <a:spcPct val="95825"/>
              </a:lnSpc>
              <a:spcBef>
                <a:spcPts val="142"/>
              </a:spcBef>
            </a:pPr>
            <a:r>
              <a:rPr dirty="0" smtClean="0" sz="1700" spc="8" b="1">
                <a:latin typeface="Arial"/>
                <a:cs typeface="Arial"/>
              </a:rPr>
              <a:t>diseño</a:t>
            </a:r>
            <a:r>
              <a:rPr dirty="0" smtClean="0" sz="1700" spc="8" b="1">
                <a:latin typeface="Arial"/>
                <a:cs typeface="Arial"/>
              </a:rPr>
              <a:t> </a:t>
            </a:r>
            <a:r>
              <a:rPr dirty="0" smtClean="0" sz="1700" spc="8" b="1">
                <a:latin typeface="Arial"/>
                <a:cs typeface="Arial"/>
              </a:rPr>
              <a:t>típica</a:t>
            </a:r>
            <a:endParaRPr sz="170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9203183" y="1262474"/>
            <a:ext cx="313336" cy="244030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8" b="1">
                <a:latin typeface="Arial"/>
                <a:cs typeface="Arial"/>
              </a:rPr>
              <a:t>de</a:t>
            </a:r>
            <a:endParaRPr sz="17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408798" y="1831840"/>
            <a:ext cx="179753" cy="244030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8">
                <a:latin typeface="Arial"/>
                <a:cs typeface="Arial"/>
              </a:rPr>
              <a:t>4</a:t>
            </a:r>
            <a:endParaRPr sz="170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2034518" y="1831840"/>
            <a:ext cx="1321660" cy="244030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7">
                <a:latin typeface="Arial"/>
                <a:cs typeface="Arial"/>
              </a:rPr>
              <a:t>Optimización</a:t>
            </a:r>
            <a:endParaRPr sz="170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702024" y="1831840"/>
            <a:ext cx="2323040" cy="1079093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 marR="4445" algn="just">
              <a:lnSpc>
                <a:spcPts val="1855"/>
              </a:lnSpc>
            </a:pPr>
            <a:r>
              <a:rPr dirty="0" smtClean="0" sz="1700" spc="11">
                <a:latin typeface="Arial"/>
                <a:cs typeface="Arial"/>
              </a:rPr>
              <a:t>Satis</a:t>
            </a:r>
            <a:r>
              <a:rPr dirty="0" smtClean="0" sz="1700" spc="11">
                <a:latin typeface="Arial"/>
                <a:cs typeface="Arial"/>
              </a:rPr>
              <a:t>f</a:t>
            </a:r>
            <a:r>
              <a:rPr dirty="0" smtClean="0" sz="1700" spc="11">
                <a:latin typeface="Arial"/>
                <a:cs typeface="Arial"/>
              </a:rPr>
              <a:t>acer</a:t>
            </a:r>
            <a:r>
              <a:rPr dirty="0" smtClean="0" sz="1700" spc="11">
                <a:latin typeface="Arial"/>
                <a:cs typeface="Arial"/>
              </a:rPr>
              <a:t> </a:t>
            </a:r>
            <a:r>
              <a:rPr dirty="0" smtClean="0" sz="1700" spc="11">
                <a:latin typeface="Arial"/>
                <a:cs typeface="Arial"/>
              </a:rPr>
              <a:t> </a:t>
            </a:r>
            <a:r>
              <a:rPr dirty="0" smtClean="0" sz="1700" spc="11">
                <a:latin typeface="Arial"/>
                <a:cs typeface="Arial"/>
              </a:rPr>
              <a:t>los</a:t>
            </a:r>
            <a:r>
              <a:rPr dirty="0" smtClean="0" sz="1700" spc="11">
                <a:latin typeface="Arial"/>
                <a:cs typeface="Arial"/>
              </a:rPr>
              <a:t> </a:t>
            </a:r>
            <a:r>
              <a:rPr dirty="0" smtClean="0" sz="1700" spc="11">
                <a:latin typeface="Arial"/>
                <a:cs typeface="Arial"/>
              </a:rPr>
              <a:t> </a:t>
            </a:r>
            <a:r>
              <a:rPr dirty="0" smtClean="0" sz="1700" spc="11">
                <a:latin typeface="Arial"/>
                <a:cs typeface="Arial"/>
              </a:rPr>
              <a:t>pedidos</a:t>
            </a:r>
            <a:endParaRPr sz="1700">
              <a:latin typeface="Arial"/>
              <a:cs typeface="Arial"/>
            </a:endParaRPr>
          </a:p>
          <a:p>
            <a:pPr marL="12700" algn="just">
              <a:lnSpc>
                <a:spcPts val="2190"/>
              </a:lnSpc>
              <a:spcBef>
                <a:spcPts val="96"/>
              </a:spcBef>
            </a:pPr>
            <a:r>
              <a:rPr dirty="0" smtClean="0" sz="1700" spc="5">
                <a:latin typeface="Arial"/>
                <a:cs typeface="Arial"/>
              </a:rPr>
              <a:t>de</a:t>
            </a:r>
            <a:r>
              <a:rPr dirty="0" smtClean="0" sz="1700" spc="5">
                <a:latin typeface="Arial"/>
                <a:cs typeface="Arial"/>
              </a:rPr>
              <a:t> </a:t>
            </a:r>
            <a:r>
              <a:rPr dirty="0" smtClean="0" sz="1700" spc="5">
                <a:latin typeface="Arial"/>
                <a:cs typeface="Arial"/>
              </a:rPr>
              <a:t>los</a:t>
            </a:r>
            <a:r>
              <a:rPr dirty="0" smtClean="0" sz="1700" spc="5">
                <a:latin typeface="Arial"/>
                <a:cs typeface="Arial"/>
              </a:rPr>
              <a:t> </a:t>
            </a:r>
            <a:r>
              <a:rPr dirty="0" smtClean="0" sz="1700" spc="5">
                <a:latin typeface="Arial"/>
                <a:cs typeface="Arial"/>
              </a:rPr>
              <a:t>clientes</a:t>
            </a:r>
            <a:r>
              <a:rPr dirty="0" smtClean="0" sz="1700" spc="5">
                <a:latin typeface="Arial"/>
                <a:cs typeface="Arial"/>
              </a:rPr>
              <a:t> </a:t>
            </a:r>
            <a:r>
              <a:rPr dirty="0" smtClean="0" sz="1700" spc="5">
                <a:latin typeface="Arial"/>
                <a:cs typeface="Arial"/>
              </a:rPr>
              <a:t>y</a:t>
            </a:r>
            <a:r>
              <a:rPr dirty="0" smtClean="0" sz="1700" spc="5">
                <a:latin typeface="Arial"/>
                <a:cs typeface="Arial"/>
              </a:rPr>
              <a:t> </a:t>
            </a:r>
            <a:r>
              <a:rPr dirty="0" smtClean="0" sz="1700" spc="5">
                <a:latin typeface="Arial"/>
                <a:cs typeface="Arial"/>
              </a:rPr>
              <a:t>orga-</a:t>
            </a:r>
            <a:r>
              <a:rPr dirty="0" smtClean="0" sz="1700" spc="5">
                <a:latin typeface="Arial"/>
                <a:cs typeface="Arial"/>
              </a:rPr>
              <a:t> </a:t>
            </a:r>
            <a:r>
              <a:rPr dirty="0" smtClean="0" sz="1700" spc="5">
                <a:latin typeface="Arial"/>
                <a:cs typeface="Arial"/>
              </a:rPr>
              <a:t>nizar</a:t>
            </a:r>
            <a:r>
              <a:rPr dirty="0" smtClean="0" sz="1700" spc="5">
                <a:latin typeface="Arial"/>
                <a:cs typeface="Arial"/>
              </a:rPr>
              <a:t> </a:t>
            </a:r>
            <a:r>
              <a:rPr dirty="0" smtClean="0" sz="1700" spc="5">
                <a:latin typeface="Arial"/>
                <a:cs typeface="Arial"/>
              </a:rPr>
              <a:t>el</a:t>
            </a:r>
            <a:r>
              <a:rPr dirty="0" smtClean="0" sz="1700" spc="5">
                <a:latin typeface="Arial"/>
                <a:cs typeface="Arial"/>
              </a:rPr>
              <a:t> </a:t>
            </a:r>
            <a:r>
              <a:rPr dirty="0" smtClean="0" sz="1700" spc="5">
                <a:latin typeface="Arial"/>
                <a:cs typeface="Arial"/>
              </a:rPr>
              <a:t>suministro</a:t>
            </a:r>
            <a:r>
              <a:rPr dirty="0" smtClean="0" sz="1700" spc="5">
                <a:latin typeface="Arial"/>
                <a:cs typeface="Arial"/>
              </a:rPr>
              <a:t> </a:t>
            </a:r>
            <a:r>
              <a:rPr dirty="0" smtClean="0" sz="1700" spc="5">
                <a:latin typeface="Arial"/>
                <a:cs typeface="Arial"/>
              </a:rPr>
              <a:t>de</a:t>
            </a:r>
            <a:r>
              <a:rPr dirty="0" smtClean="0" sz="1700" spc="5">
                <a:latin typeface="Arial"/>
                <a:cs typeface="Arial"/>
              </a:rPr>
              <a:t> </a:t>
            </a:r>
            <a:r>
              <a:rPr dirty="0" smtClean="0" sz="1700" spc="5">
                <a:latin typeface="Arial"/>
                <a:cs typeface="Arial"/>
              </a:rPr>
              <a:t>mate</a:t>
            </a:r>
            <a:r>
              <a:rPr dirty="0" smtClean="0" sz="1700" spc="5">
                <a:latin typeface="Arial"/>
                <a:cs typeface="Arial"/>
              </a:rPr>
              <a:t>r</a:t>
            </a:r>
            <a:r>
              <a:rPr dirty="0" smtClean="0" sz="1700" spc="5">
                <a:latin typeface="Arial"/>
                <a:cs typeface="Arial"/>
              </a:rPr>
              <a:t>iales</a:t>
            </a:r>
            <a:endParaRPr sz="17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6546189" y="1831840"/>
            <a:ext cx="580721" cy="244030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7">
                <a:latin typeface="Arial"/>
                <a:cs typeface="Arial"/>
              </a:rPr>
              <a:t>C/día</a:t>
            </a:r>
            <a:endParaRPr sz="17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7639761" y="1831840"/>
            <a:ext cx="1321678" cy="522389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18">
              <a:lnSpc>
                <a:spcPts val="1855"/>
              </a:lnSpc>
            </a:pPr>
            <a:r>
              <a:rPr dirty="0" smtClean="0" sz="1700" spc="7">
                <a:latin typeface="Arial"/>
                <a:cs typeface="Arial"/>
              </a:rPr>
              <a:t>Optimización</a:t>
            </a:r>
            <a:endParaRPr sz="1700">
              <a:latin typeface="Arial"/>
              <a:cs typeface="Arial"/>
            </a:endParaRPr>
          </a:p>
          <a:p>
            <a:pPr marL="12700" marR="32794">
              <a:lnSpc>
                <a:spcPct val="95825"/>
              </a:lnSpc>
              <a:spcBef>
                <a:spcPts val="142"/>
              </a:spcBef>
            </a:pPr>
            <a:r>
              <a:rPr dirty="0" smtClean="0" sz="1700" spc="5">
                <a:latin typeface="Arial"/>
                <a:cs typeface="Arial"/>
              </a:rPr>
              <a:t>tica</a:t>
            </a:r>
            <a:endParaRPr sz="17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8972332" y="1831840"/>
            <a:ext cx="544210" cy="244030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6">
                <a:latin typeface="Arial"/>
                <a:cs typeface="Arial"/>
              </a:rPr>
              <a:t>está-</a:t>
            </a:r>
            <a:endParaRPr sz="17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034501" y="2110199"/>
            <a:ext cx="653744" cy="522389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 marR="12243">
              <a:lnSpc>
                <a:spcPts val="1855"/>
              </a:lnSpc>
            </a:pPr>
            <a:r>
              <a:rPr dirty="0" smtClean="0" sz="1700" spc="6">
                <a:latin typeface="Arial"/>
                <a:cs typeface="Arial"/>
              </a:rPr>
              <a:t>global</a:t>
            </a:r>
            <a:endParaRPr sz="17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42"/>
              </a:spcBef>
            </a:pPr>
            <a:r>
              <a:rPr dirty="0" smtClean="0" sz="1700" spc="6">
                <a:latin typeface="Arial"/>
                <a:cs typeface="Arial"/>
              </a:rPr>
              <a:t>planta</a:t>
            </a:r>
            <a:endParaRPr sz="17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801457" y="2110199"/>
            <a:ext cx="301311" cy="244030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8">
                <a:latin typeface="Arial"/>
                <a:cs typeface="Arial"/>
              </a:rPr>
              <a:t>de</a:t>
            </a:r>
            <a:endParaRPr sz="17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228224" y="2110199"/>
            <a:ext cx="228289" cy="244030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5">
                <a:latin typeface="Arial"/>
                <a:cs typeface="Arial"/>
              </a:rPr>
              <a:t>la</a:t>
            </a:r>
            <a:endParaRPr sz="17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408798" y="2957911"/>
            <a:ext cx="179753" cy="244030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8">
                <a:latin typeface="Arial"/>
                <a:cs typeface="Arial"/>
              </a:rPr>
              <a:t>3</a:t>
            </a:r>
            <a:endParaRPr sz="17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034518" y="2957911"/>
            <a:ext cx="1321660" cy="244030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7">
                <a:latin typeface="Arial"/>
                <a:cs typeface="Arial"/>
              </a:rPr>
              <a:t>Optimización</a:t>
            </a:r>
            <a:endParaRPr sz="17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702024" y="2957911"/>
            <a:ext cx="2323040" cy="1079106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 marR="4445" algn="just">
              <a:lnSpc>
                <a:spcPts val="1855"/>
              </a:lnSpc>
            </a:pPr>
            <a:r>
              <a:rPr dirty="0" smtClean="0" sz="1700" spc="15">
                <a:latin typeface="Arial"/>
                <a:cs typeface="Arial"/>
              </a:rPr>
              <a:t>Lo</a:t>
            </a:r>
            <a:r>
              <a:rPr dirty="0" smtClean="0" sz="1700" spc="15">
                <a:latin typeface="Arial"/>
                <a:cs typeface="Arial"/>
              </a:rPr>
              <a:t>g</a:t>
            </a:r>
            <a:r>
              <a:rPr dirty="0" smtClean="0" sz="1700" spc="15">
                <a:latin typeface="Arial"/>
                <a:cs typeface="Arial"/>
              </a:rPr>
              <a:t>r</a:t>
            </a:r>
            <a:r>
              <a:rPr dirty="0" smtClean="0" sz="1700" spc="15">
                <a:latin typeface="Arial"/>
                <a:cs typeface="Arial"/>
              </a:rPr>
              <a:t>ar</a:t>
            </a:r>
            <a:r>
              <a:rPr dirty="0" smtClean="0" sz="1700" spc="15">
                <a:latin typeface="Arial"/>
                <a:cs typeface="Arial"/>
              </a:rPr>
              <a:t> </a:t>
            </a:r>
            <a:r>
              <a:rPr dirty="0" smtClean="0" sz="1700" spc="15">
                <a:latin typeface="Arial"/>
                <a:cs typeface="Arial"/>
              </a:rPr>
              <a:t>la</a:t>
            </a:r>
            <a:r>
              <a:rPr dirty="0" smtClean="0" sz="1700" spc="15">
                <a:latin typeface="Arial"/>
                <a:cs typeface="Arial"/>
              </a:rPr>
              <a:t> </a:t>
            </a:r>
            <a:r>
              <a:rPr dirty="0" smtClean="0" sz="1700" spc="15">
                <a:latin typeface="Arial"/>
                <a:cs typeface="Arial"/>
              </a:rPr>
              <a:t>ope</a:t>
            </a:r>
            <a:r>
              <a:rPr dirty="0" smtClean="0" sz="1700" spc="15">
                <a:latin typeface="Arial"/>
                <a:cs typeface="Arial"/>
              </a:rPr>
              <a:t>r</a:t>
            </a:r>
            <a:r>
              <a:rPr dirty="0" smtClean="0" sz="1700" spc="15">
                <a:latin typeface="Arial"/>
                <a:cs typeface="Arial"/>
              </a:rPr>
              <a:t>ación</a:t>
            </a:r>
            <a:r>
              <a:rPr dirty="0" smtClean="0" sz="1700" spc="15">
                <a:latin typeface="Arial"/>
                <a:cs typeface="Arial"/>
              </a:rPr>
              <a:t> </a:t>
            </a:r>
            <a:r>
              <a:rPr dirty="0" smtClean="0" sz="1700" spc="15">
                <a:latin typeface="Arial"/>
                <a:cs typeface="Arial"/>
              </a:rPr>
              <a:t>efi-</a:t>
            </a:r>
            <a:endParaRPr sz="1700">
              <a:latin typeface="Arial"/>
              <a:cs typeface="Arial"/>
            </a:endParaRPr>
          </a:p>
          <a:p>
            <a:pPr marL="12700" algn="just">
              <a:lnSpc>
                <a:spcPts val="2190"/>
              </a:lnSpc>
              <a:spcBef>
                <a:spcPts val="96"/>
              </a:spcBef>
            </a:pPr>
            <a:r>
              <a:rPr dirty="0" smtClean="0" sz="1700" spc="4">
                <a:latin typeface="Arial"/>
                <a:cs typeface="Arial"/>
              </a:rPr>
              <a:t>ciente</a:t>
            </a:r>
            <a:r>
              <a:rPr dirty="0" smtClean="0" sz="1700" spc="4">
                <a:latin typeface="Arial"/>
                <a:cs typeface="Arial"/>
              </a:rPr>
              <a:t> </a:t>
            </a:r>
            <a:r>
              <a:rPr dirty="0" smtClean="0" sz="1700" spc="4">
                <a:latin typeface="Arial"/>
                <a:cs typeface="Arial"/>
              </a:rPr>
              <a:t>de</a:t>
            </a:r>
            <a:r>
              <a:rPr dirty="0" smtClean="0" sz="1700" spc="4">
                <a:latin typeface="Arial"/>
                <a:cs typeface="Arial"/>
              </a:rPr>
              <a:t> </a:t>
            </a:r>
            <a:r>
              <a:rPr dirty="0" smtClean="0" sz="1700" spc="4">
                <a:latin typeface="Arial"/>
                <a:cs typeface="Arial"/>
              </a:rPr>
              <a:t>una</a:t>
            </a:r>
            <a:r>
              <a:rPr dirty="0" smtClean="0" sz="1700" spc="4">
                <a:latin typeface="Arial"/>
                <a:cs typeface="Arial"/>
              </a:rPr>
              <a:t> </a:t>
            </a:r>
            <a:r>
              <a:rPr dirty="0" smtClean="0" sz="1700" spc="4">
                <a:latin typeface="Arial"/>
                <a:cs typeface="Arial"/>
              </a:rPr>
              <a:t>unidad</a:t>
            </a:r>
            <a:r>
              <a:rPr dirty="0" smtClean="0" sz="1700" spc="4">
                <a:latin typeface="Arial"/>
                <a:cs typeface="Arial"/>
              </a:rPr>
              <a:t> </a:t>
            </a:r>
            <a:r>
              <a:rPr dirty="0" smtClean="0" sz="1700" spc="4">
                <a:latin typeface="Arial"/>
                <a:cs typeface="Arial"/>
              </a:rPr>
              <a:t>(</a:t>
            </a:r>
            <a:r>
              <a:rPr dirty="0" smtClean="0" sz="1700" spc="4">
                <a:latin typeface="Arial"/>
                <a:cs typeface="Arial"/>
              </a:rPr>
              <a:t>e</a:t>
            </a:r>
            <a:r>
              <a:rPr dirty="0" smtClean="0" sz="1700" spc="4">
                <a:latin typeface="Arial"/>
                <a:cs typeface="Arial"/>
              </a:rPr>
              <a:t>.g.,</a:t>
            </a:r>
            <a:r>
              <a:rPr dirty="0" smtClean="0" sz="1700" spc="4">
                <a:latin typeface="Arial"/>
                <a:cs typeface="Arial"/>
              </a:rPr>
              <a:t> </a:t>
            </a:r>
            <a:r>
              <a:rPr dirty="0" smtClean="0" sz="1700" spc="4">
                <a:latin typeface="Arial"/>
                <a:cs typeface="Arial"/>
              </a:rPr>
              <a:t>columna</a:t>
            </a:r>
            <a:r>
              <a:rPr dirty="0" smtClean="0" sz="1700" spc="4">
                <a:latin typeface="Arial"/>
                <a:cs typeface="Arial"/>
              </a:rPr>
              <a:t> </a:t>
            </a:r>
            <a:r>
              <a:rPr dirty="0" smtClean="0" sz="1700" spc="4">
                <a:latin typeface="Arial"/>
                <a:cs typeface="Arial"/>
              </a:rPr>
              <a:t>de</a:t>
            </a:r>
            <a:r>
              <a:rPr dirty="0" smtClean="0" sz="1700" spc="4">
                <a:latin typeface="Arial"/>
                <a:cs typeface="Arial"/>
              </a:rPr>
              <a:t> </a:t>
            </a:r>
            <a:r>
              <a:rPr dirty="0" smtClean="0" sz="1700" spc="4">
                <a:latin typeface="Arial"/>
                <a:cs typeface="Arial"/>
              </a:rPr>
              <a:t>des-</a:t>
            </a:r>
            <a:r>
              <a:rPr dirty="0" smtClean="0" sz="1700" spc="4">
                <a:latin typeface="Arial"/>
                <a:cs typeface="Arial"/>
              </a:rPr>
              <a:t> </a:t>
            </a:r>
            <a:r>
              <a:rPr dirty="0" smtClean="0" sz="1700" spc="4">
                <a:latin typeface="Arial"/>
                <a:cs typeface="Arial"/>
              </a:rPr>
              <a:t>tilación)</a:t>
            </a:r>
            <a:endParaRPr sz="17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480479" y="2957911"/>
            <a:ext cx="712118" cy="244030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5">
                <a:latin typeface="Arial"/>
                <a:cs typeface="Arial"/>
              </a:rPr>
              <a:t>C/ho</a:t>
            </a:r>
            <a:r>
              <a:rPr dirty="0" smtClean="0" sz="1700" spc="5">
                <a:latin typeface="Arial"/>
                <a:cs typeface="Arial"/>
              </a:rPr>
              <a:t>r</a:t>
            </a:r>
            <a:r>
              <a:rPr dirty="0" smtClean="0" sz="1700" spc="5">
                <a:latin typeface="Arial"/>
                <a:cs typeface="Arial"/>
              </a:rPr>
              <a:t>a</a:t>
            </a:r>
            <a:endParaRPr sz="17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7639658" y="2957911"/>
            <a:ext cx="1321660" cy="522389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7">
                <a:latin typeface="Arial"/>
                <a:cs typeface="Arial"/>
              </a:rPr>
              <a:t>Optimización</a:t>
            </a:r>
            <a:endParaRPr sz="1700">
              <a:latin typeface="Arial"/>
              <a:cs typeface="Arial"/>
            </a:endParaRPr>
          </a:p>
          <a:p>
            <a:pPr marL="12802" marR="32794">
              <a:lnSpc>
                <a:spcPct val="95825"/>
              </a:lnSpc>
              <a:spcBef>
                <a:spcPts val="142"/>
              </a:spcBef>
            </a:pPr>
            <a:r>
              <a:rPr dirty="0" smtClean="0" sz="1700" spc="5">
                <a:latin typeface="Arial"/>
                <a:cs typeface="Arial"/>
              </a:rPr>
              <a:t>tica</a:t>
            </a:r>
            <a:endParaRPr sz="17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8972211" y="2957911"/>
            <a:ext cx="544210" cy="244030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6">
                <a:latin typeface="Arial"/>
                <a:cs typeface="Arial"/>
              </a:rPr>
              <a:t>está-</a:t>
            </a:r>
            <a:endParaRPr sz="17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034501" y="3236270"/>
            <a:ext cx="301311" cy="244030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8">
                <a:latin typeface="Arial"/>
                <a:cs typeface="Arial"/>
              </a:rPr>
              <a:t>en</a:t>
            </a:r>
            <a:endParaRPr sz="17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608625" y="3236270"/>
            <a:ext cx="847887" cy="244030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7">
                <a:latin typeface="Arial"/>
                <a:cs typeface="Arial"/>
              </a:rPr>
              <a:t>régimen</a:t>
            </a:r>
            <a:endParaRPr sz="17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034501" y="3514628"/>
            <a:ext cx="1422011" cy="244030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18">
                <a:latin typeface="Arial"/>
                <a:cs typeface="Arial"/>
              </a:rPr>
              <a:t>pe</a:t>
            </a:r>
            <a:r>
              <a:rPr dirty="0" smtClean="0" sz="1700" spc="18">
                <a:latin typeface="Arial"/>
                <a:cs typeface="Arial"/>
              </a:rPr>
              <a:t>r</a:t>
            </a:r>
            <a:r>
              <a:rPr dirty="0" smtClean="0" sz="1700" spc="18">
                <a:latin typeface="Arial"/>
                <a:cs typeface="Arial"/>
              </a:rPr>
              <a:t>manente</a:t>
            </a:r>
            <a:r>
              <a:rPr dirty="0" smtClean="0" sz="1700" spc="18">
                <a:latin typeface="Arial"/>
                <a:cs typeface="Arial"/>
              </a:rPr>
              <a:t> </a:t>
            </a:r>
            <a:r>
              <a:rPr dirty="0" smtClean="0" sz="1700" spc="18">
                <a:latin typeface="Arial"/>
                <a:cs typeface="Arial"/>
              </a:rPr>
              <a:t>a</a:t>
            </a:r>
            <a:endParaRPr sz="17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034501" y="3792987"/>
            <a:ext cx="502233" cy="244030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-2">
                <a:latin typeface="Arial"/>
                <a:cs typeface="Arial"/>
              </a:rPr>
              <a:t>ni</a:t>
            </a:r>
            <a:r>
              <a:rPr dirty="0" smtClean="0" sz="1700" spc="-2">
                <a:latin typeface="Arial"/>
                <a:cs typeface="Arial"/>
              </a:rPr>
              <a:t>v</a:t>
            </a:r>
            <a:r>
              <a:rPr dirty="0" smtClean="0" sz="1700" spc="-2">
                <a:latin typeface="Arial"/>
                <a:cs typeface="Arial"/>
              </a:rPr>
              <a:t>el</a:t>
            </a:r>
            <a:endParaRPr sz="17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741990" y="3792987"/>
            <a:ext cx="714523" cy="244030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7">
                <a:latin typeface="Arial"/>
                <a:cs typeface="Arial"/>
              </a:rPr>
              <a:t>unidad</a:t>
            </a:r>
            <a:endParaRPr sz="17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034501" y="4071333"/>
            <a:ext cx="1186109" cy="244030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5">
                <a:latin typeface="Arial"/>
                <a:cs typeface="Arial"/>
              </a:rPr>
              <a:t>ope</a:t>
            </a:r>
            <a:r>
              <a:rPr dirty="0" smtClean="0" sz="1700" spc="5">
                <a:latin typeface="Arial"/>
                <a:cs typeface="Arial"/>
              </a:rPr>
              <a:t>r</a:t>
            </a:r>
            <a:r>
              <a:rPr dirty="0" smtClean="0" sz="1700" spc="5">
                <a:latin typeface="Arial"/>
                <a:cs typeface="Arial"/>
              </a:rPr>
              <a:t>acional</a:t>
            </a:r>
            <a:endParaRPr sz="17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408798" y="4362341"/>
            <a:ext cx="179753" cy="244030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8">
                <a:latin typeface="Arial"/>
                <a:cs typeface="Arial"/>
              </a:rPr>
              <a:t>2</a:t>
            </a:r>
            <a:endParaRPr sz="17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034518" y="4362341"/>
            <a:ext cx="1422011" cy="244030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0">
                <a:latin typeface="Arial"/>
                <a:cs typeface="Arial"/>
              </a:rPr>
              <a:t>Control</a:t>
            </a:r>
            <a:r>
              <a:rPr dirty="0" smtClean="0" sz="1700" spc="0">
                <a:latin typeface="Arial"/>
                <a:cs typeface="Arial"/>
              </a:rPr>
              <a:t>  </a:t>
            </a:r>
            <a:r>
              <a:rPr dirty="0" smtClean="0" sz="1700" spc="4">
                <a:latin typeface="Arial"/>
                <a:cs typeface="Arial"/>
              </a:rPr>
              <a:t> </a:t>
            </a:r>
            <a:r>
              <a:rPr dirty="0" smtClean="0" sz="1700" spc="6">
                <a:latin typeface="Arial"/>
                <a:cs typeface="Arial"/>
              </a:rPr>
              <a:t>diná-</a:t>
            </a:r>
            <a:endParaRPr sz="17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702024" y="4362341"/>
            <a:ext cx="685664" cy="244030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2">
                <a:latin typeface="Arial"/>
                <a:cs typeface="Arial"/>
              </a:rPr>
              <a:t>Lo</a:t>
            </a:r>
            <a:r>
              <a:rPr dirty="0" smtClean="0" sz="1700" spc="2">
                <a:latin typeface="Arial"/>
                <a:cs typeface="Arial"/>
              </a:rPr>
              <a:t>g</a:t>
            </a:r>
            <a:r>
              <a:rPr dirty="0" smtClean="0" sz="1700" spc="2">
                <a:latin typeface="Arial"/>
                <a:cs typeface="Arial"/>
              </a:rPr>
              <a:t>r</a:t>
            </a:r>
            <a:r>
              <a:rPr dirty="0" smtClean="0" sz="1700" spc="2">
                <a:latin typeface="Arial"/>
                <a:cs typeface="Arial"/>
              </a:rPr>
              <a:t>ar</a:t>
            </a:r>
            <a:endParaRPr sz="17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485159" y="4362341"/>
            <a:ext cx="337604" cy="244030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6">
                <a:latin typeface="Arial"/>
                <a:cs typeface="Arial"/>
              </a:rPr>
              <a:t>los</a:t>
            </a:r>
            <a:endParaRPr sz="17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920015" y="4362341"/>
            <a:ext cx="714523" cy="244030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7">
                <a:latin typeface="Arial"/>
                <a:cs typeface="Arial"/>
              </a:rPr>
              <a:t>puntos</a:t>
            </a:r>
            <a:endParaRPr sz="17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732008" y="4362341"/>
            <a:ext cx="301311" cy="244030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8">
                <a:latin typeface="Arial"/>
                <a:cs typeface="Arial"/>
              </a:rPr>
              <a:t>de</a:t>
            </a:r>
            <a:endParaRPr sz="17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371170" y="4362341"/>
            <a:ext cx="930748" cy="244030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5">
                <a:latin typeface="Arial"/>
                <a:cs typeface="Arial"/>
              </a:rPr>
              <a:t>C/mi</a:t>
            </a:r>
            <a:r>
              <a:rPr dirty="0" smtClean="0" sz="1700" spc="5">
                <a:latin typeface="Arial"/>
                <a:cs typeface="Arial"/>
              </a:rPr>
              <a:t>n</a:t>
            </a:r>
            <a:r>
              <a:rPr dirty="0" smtClean="0" sz="1700" spc="5">
                <a:latin typeface="Arial"/>
                <a:cs typeface="Arial"/>
              </a:rPr>
              <a:t>uto</a:t>
            </a:r>
            <a:endParaRPr sz="17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639665" y="4362341"/>
            <a:ext cx="1876763" cy="244030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25">
                <a:latin typeface="Arial"/>
                <a:cs typeface="Arial"/>
              </a:rPr>
              <a:t>Control</a:t>
            </a:r>
            <a:r>
              <a:rPr dirty="0" smtClean="0" sz="1700" spc="25">
                <a:latin typeface="Arial"/>
                <a:cs typeface="Arial"/>
              </a:rPr>
              <a:t> </a:t>
            </a:r>
            <a:r>
              <a:rPr dirty="0" smtClean="0" sz="1700" spc="25">
                <a:latin typeface="Arial"/>
                <a:cs typeface="Arial"/>
              </a:rPr>
              <a:t>m</a:t>
            </a:r>
            <a:r>
              <a:rPr dirty="0" smtClean="0" sz="1700" spc="25">
                <a:latin typeface="Arial"/>
                <a:cs typeface="Arial"/>
              </a:rPr>
              <a:t>ulti</a:t>
            </a:r>
            <a:r>
              <a:rPr dirty="0" smtClean="0" sz="1700" spc="25">
                <a:latin typeface="Arial"/>
                <a:cs typeface="Arial"/>
              </a:rPr>
              <a:t>v</a:t>
            </a:r>
            <a:r>
              <a:rPr dirty="0" smtClean="0" sz="1700" spc="25">
                <a:latin typeface="Arial"/>
                <a:cs typeface="Arial"/>
              </a:rPr>
              <a:t>a</a:t>
            </a:r>
            <a:r>
              <a:rPr dirty="0" smtClean="0" sz="1700" spc="25">
                <a:latin typeface="Arial"/>
                <a:cs typeface="Arial"/>
              </a:rPr>
              <a:t>r</a:t>
            </a:r>
            <a:r>
              <a:rPr dirty="0" smtClean="0" sz="1700" spc="25">
                <a:latin typeface="Arial"/>
                <a:cs typeface="Arial"/>
              </a:rPr>
              <a:t>ia-</a:t>
            </a:r>
            <a:endParaRPr sz="17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034501" y="4640699"/>
            <a:ext cx="519723" cy="244030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7">
                <a:latin typeface="Arial"/>
                <a:cs typeface="Arial"/>
              </a:rPr>
              <a:t>mico</a:t>
            </a:r>
            <a:endParaRPr sz="17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664376" y="4640699"/>
            <a:ext cx="179753" cy="244030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8">
                <a:latin typeface="Arial"/>
                <a:cs typeface="Arial"/>
              </a:rPr>
              <a:t>a</a:t>
            </a:r>
            <a:endParaRPr sz="17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954280" y="4640699"/>
            <a:ext cx="502233" cy="244030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-2">
                <a:latin typeface="Arial"/>
                <a:cs typeface="Arial"/>
              </a:rPr>
              <a:t>ni</a:t>
            </a:r>
            <a:r>
              <a:rPr dirty="0" smtClean="0" sz="1700" spc="-2">
                <a:latin typeface="Arial"/>
                <a:cs typeface="Arial"/>
              </a:rPr>
              <a:t>v</a:t>
            </a:r>
            <a:r>
              <a:rPr dirty="0" smtClean="0" sz="1700" spc="-2">
                <a:latin typeface="Arial"/>
                <a:cs typeface="Arial"/>
              </a:rPr>
              <a:t>el</a:t>
            </a:r>
            <a:endParaRPr sz="17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702024" y="4640699"/>
            <a:ext cx="1016014" cy="244030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6">
                <a:latin typeface="Arial"/>
                <a:cs typeface="Arial"/>
              </a:rPr>
              <a:t>ope</a:t>
            </a:r>
            <a:r>
              <a:rPr dirty="0" smtClean="0" sz="1700" spc="6">
                <a:latin typeface="Arial"/>
                <a:cs typeface="Arial"/>
              </a:rPr>
              <a:t>r</a:t>
            </a:r>
            <a:r>
              <a:rPr dirty="0" smtClean="0" sz="1700" spc="6">
                <a:latin typeface="Arial"/>
                <a:cs typeface="Arial"/>
              </a:rPr>
              <a:t>ación</a:t>
            </a:r>
            <a:endParaRPr sz="17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930290" y="4640699"/>
            <a:ext cx="1103029" cy="244030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6">
                <a:latin typeface="Arial"/>
                <a:cs typeface="Arial"/>
              </a:rPr>
              <a:t>especifica-</a:t>
            </a:r>
            <a:endParaRPr sz="17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639761" y="4640699"/>
            <a:ext cx="345475" cy="244030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-4">
                <a:latin typeface="Arial"/>
                <a:cs typeface="Arial"/>
              </a:rPr>
              <a:t>b</a:t>
            </a:r>
            <a:r>
              <a:rPr dirty="0" smtClean="0" sz="1700" spc="-4">
                <a:latin typeface="Arial"/>
                <a:cs typeface="Arial"/>
              </a:rPr>
              <a:t>le</a:t>
            </a:r>
            <a:endParaRPr sz="17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117031" y="4640699"/>
            <a:ext cx="1399492" cy="244030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0">
                <a:latin typeface="Arial"/>
                <a:cs typeface="Arial"/>
              </a:rPr>
              <a:t>(</a:t>
            </a:r>
            <a:r>
              <a:rPr dirty="0" smtClean="0" sz="1700" spc="-25">
                <a:latin typeface="Arial"/>
                <a:cs typeface="Arial"/>
              </a:rPr>
              <a:t>e</a:t>
            </a:r>
            <a:r>
              <a:rPr dirty="0" smtClean="0" sz="1700" spc="0">
                <a:latin typeface="Arial"/>
                <a:cs typeface="Arial"/>
              </a:rPr>
              <a:t>.g.,</a:t>
            </a:r>
            <a:r>
              <a:rPr dirty="0" smtClean="0" sz="1700" spc="0">
                <a:latin typeface="Arial"/>
                <a:cs typeface="Arial"/>
              </a:rPr>
              <a:t>  </a:t>
            </a:r>
            <a:r>
              <a:rPr dirty="0" smtClean="0" sz="1700" spc="123">
                <a:latin typeface="Arial"/>
                <a:cs typeface="Arial"/>
              </a:rPr>
              <a:t> </a:t>
            </a:r>
            <a:r>
              <a:rPr dirty="0" smtClean="0" sz="1700" spc="6">
                <a:latin typeface="Arial"/>
                <a:cs typeface="Arial"/>
              </a:rPr>
              <a:t>control</a:t>
            </a:r>
            <a:endParaRPr sz="17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034501" y="4919058"/>
            <a:ext cx="1422011" cy="522376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16">
                <a:latin typeface="Arial"/>
                <a:cs typeface="Arial"/>
              </a:rPr>
              <a:t>unidad</a:t>
            </a:r>
            <a:r>
              <a:rPr dirty="0" smtClean="0" sz="1700" spc="16">
                <a:latin typeface="Arial"/>
                <a:cs typeface="Arial"/>
              </a:rPr>
              <a:t> </a:t>
            </a:r>
            <a:r>
              <a:rPr dirty="0" smtClean="0" sz="1700" spc="16">
                <a:latin typeface="Arial"/>
                <a:cs typeface="Arial"/>
              </a:rPr>
              <a:t>ope</a:t>
            </a:r>
            <a:r>
              <a:rPr dirty="0" smtClean="0" sz="1700" spc="16">
                <a:latin typeface="Arial"/>
                <a:cs typeface="Arial"/>
              </a:rPr>
              <a:t>r</a:t>
            </a:r>
            <a:r>
              <a:rPr dirty="0" smtClean="0" sz="1700" spc="16">
                <a:latin typeface="Arial"/>
                <a:cs typeface="Arial"/>
              </a:rPr>
              <a:t>a-</a:t>
            </a:r>
            <a:endParaRPr sz="1700">
              <a:latin typeface="Arial"/>
              <a:cs typeface="Arial"/>
            </a:endParaRPr>
          </a:p>
          <a:p>
            <a:pPr marL="12700" marR="32794">
              <a:lnSpc>
                <a:spcPct val="95825"/>
              </a:lnSpc>
              <a:spcBef>
                <a:spcPts val="142"/>
              </a:spcBef>
            </a:pPr>
            <a:r>
              <a:rPr dirty="0" smtClean="0" sz="1700" spc="6">
                <a:latin typeface="Arial"/>
                <a:cs typeface="Arial"/>
              </a:rPr>
              <a:t>cional</a:t>
            </a:r>
            <a:endParaRPr sz="17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702024" y="4919058"/>
            <a:ext cx="2331295" cy="244030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19">
                <a:latin typeface="Arial"/>
                <a:cs typeface="Arial"/>
              </a:rPr>
              <a:t>dos</a:t>
            </a:r>
            <a:r>
              <a:rPr dirty="0" smtClean="0" sz="1700" spc="19">
                <a:latin typeface="Arial"/>
                <a:cs typeface="Arial"/>
              </a:rPr>
              <a:t> </a:t>
            </a:r>
            <a:r>
              <a:rPr dirty="0" smtClean="0" sz="1700" spc="19">
                <a:latin typeface="Arial"/>
                <a:cs typeface="Arial"/>
              </a:rPr>
              <a:t> </a:t>
            </a:r>
            <a:r>
              <a:rPr dirty="0" smtClean="0" sz="1700" spc="19">
                <a:latin typeface="Arial"/>
                <a:cs typeface="Arial"/>
              </a:rPr>
              <a:t>en</a:t>
            </a:r>
            <a:r>
              <a:rPr dirty="0" smtClean="0" sz="1700" spc="19">
                <a:latin typeface="Arial"/>
                <a:cs typeface="Arial"/>
              </a:rPr>
              <a:t> </a:t>
            </a:r>
            <a:r>
              <a:rPr dirty="0" smtClean="0" sz="1700" spc="19">
                <a:latin typeface="Arial"/>
                <a:cs typeface="Arial"/>
              </a:rPr>
              <a:t> </a:t>
            </a:r>
            <a:r>
              <a:rPr dirty="0" smtClean="0" sz="1700" spc="19">
                <a:latin typeface="Arial"/>
                <a:cs typeface="Arial"/>
              </a:rPr>
              <a:t>el</a:t>
            </a:r>
            <a:r>
              <a:rPr dirty="0" smtClean="0" sz="1700" spc="19">
                <a:latin typeface="Arial"/>
                <a:cs typeface="Arial"/>
              </a:rPr>
              <a:t> </a:t>
            </a:r>
            <a:r>
              <a:rPr dirty="0" smtClean="0" sz="1700" spc="19">
                <a:latin typeface="Arial"/>
                <a:cs typeface="Arial"/>
              </a:rPr>
              <a:t> </a:t>
            </a:r>
            <a:r>
              <a:rPr dirty="0" smtClean="0" sz="1700" spc="19">
                <a:latin typeface="Arial"/>
                <a:cs typeface="Arial"/>
              </a:rPr>
              <a:t>ni</a:t>
            </a:r>
            <a:r>
              <a:rPr dirty="0" smtClean="0" sz="1700" spc="19">
                <a:latin typeface="Arial"/>
                <a:cs typeface="Arial"/>
              </a:rPr>
              <a:t>v</a:t>
            </a:r>
            <a:r>
              <a:rPr dirty="0" smtClean="0" sz="1700" spc="19">
                <a:latin typeface="Arial"/>
                <a:cs typeface="Arial"/>
              </a:rPr>
              <a:t>el</a:t>
            </a:r>
            <a:r>
              <a:rPr dirty="0" smtClean="0" sz="1700" spc="19">
                <a:latin typeface="Arial"/>
                <a:cs typeface="Arial"/>
              </a:rPr>
              <a:t> </a:t>
            </a:r>
            <a:r>
              <a:rPr dirty="0" smtClean="0" sz="1700" spc="19">
                <a:latin typeface="Arial"/>
                <a:cs typeface="Arial"/>
              </a:rPr>
              <a:t> </a:t>
            </a:r>
            <a:r>
              <a:rPr dirty="0" smtClean="0" sz="1700" spc="19">
                <a:latin typeface="Arial"/>
                <a:cs typeface="Arial"/>
              </a:rPr>
              <a:t>3</a:t>
            </a:r>
            <a:r>
              <a:rPr dirty="0" smtClean="0" sz="1700" spc="19">
                <a:latin typeface="Arial"/>
                <a:cs typeface="Arial"/>
              </a:rPr>
              <a:t> </a:t>
            </a:r>
            <a:r>
              <a:rPr dirty="0" smtClean="0" sz="1700" spc="19">
                <a:latin typeface="Arial"/>
                <a:cs typeface="Arial"/>
              </a:rPr>
              <a:t>con</a:t>
            </a:r>
            <a:endParaRPr sz="17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639761" y="4919058"/>
            <a:ext cx="1151784" cy="522376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 marR="32794">
              <a:lnSpc>
                <a:spcPts val="1855"/>
              </a:lnSpc>
            </a:pPr>
            <a:r>
              <a:rPr dirty="0" smtClean="0" sz="1700" spc="1">
                <a:latin typeface="Arial"/>
                <a:cs typeface="Arial"/>
              </a:rPr>
              <a:t>predicti</a:t>
            </a:r>
            <a:r>
              <a:rPr dirty="0" smtClean="0" sz="1700" spc="1">
                <a:latin typeface="Arial"/>
                <a:cs typeface="Arial"/>
              </a:rPr>
              <a:t>v</a:t>
            </a:r>
            <a:r>
              <a:rPr dirty="0" smtClean="0" sz="1700" spc="1">
                <a:latin typeface="Arial"/>
                <a:cs typeface="Arial"/>
              </a:rPr>
              <a:t>o</a:t>
            </a:r>
            <a:endParaRPr sz="17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42"/>
              </a:spcBef>
            </a:pPr>
            <a:r>
              <a:rPr dirty="0" smtClean="0" sz="1700" spc="8">
                <a:latin typeface="Arial"/>
                <a:cs typeface="Arial"/>
              </a:rPr>
              <a:t>en</a:t>
            </a:r>
            <a:r>
              <a:rPr dirty="0" smtClean="0" sz="1700" spc="8">
                <a:latin typeface="Arial"/>
                <a:cs typeface="Arial"/>
              </a:rPr>
              <a:t> </a:t>
            </a:r>
            <a:r>
              <a:rPr dirty="0" smtClean="0" sz="1700" spc="8">
                <a:latin typeface="Arial"/>
                <a:cs typeface="Arial"/>
              </a:rPr>
              <a:t>modelo)</a:t>
            </a:r>
            <a:endParaRPr sz="17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741221" y="4919058"/>
            <a:ext cx="775302" cy="244030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8">
                <a:latin typeface="Arial"/>
                <a:cs typeface="Arial"/>
              </a:rPr>
              <a:t>basado</a:t>
            </a:r>
            <a:endParaRPr sz="17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702024" y="5197404"/>
            <a:ext cx="2007722" cy="522389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15">
                <a:latin typeface="Arial"/>
                <a:cs typeface="Arial"/>
              </a:rPr>
              <a:t>rápida</a:t>
            </a:r>
            <a:r>
              <a:rPr dirty="0" smtClean="0" sz="1700" spc="15">
                <a:latin typeface="Arial"/>
                <a:cs typeface="Arial"/>
              </a:rPr>
              <a:t> </a:t>
            </a:r>
            <a:r>
              <a:rPr dirty="0" smtClean="0" sz="1700" spc="15">
                <a:latin typeface="Arial"/>
                <a:cs typeface="Arial"/>
              </a:rPr>
              <a:t>recupe</a:t>
            </a:r>
            <a:r>
              <a:rPr dirty="0" smtClean="0" sz="1700" spc="15">
                <a:latin typeface="Arial"/>
                <a:cs typeface="Arial"/>
              </a:rPr>
              <a:t>r</a:t>
            </a:r>
            <a:r>
              <a:rPr dirty="0" smtClean="0" sz="1700" spc="15">
                <a:latin typeface="Arial"/>
                <a:cs typeface="Arial"/>
              </a:rPr>
              <a:t>ación</a:t>
            </a:r>
            <a:endParaRPr sz="1700">
              <a:latin typeface="Arial"/>
              <a:cs typeface="Arial"/>
            </a:endParaRPr>
          </a:p>
          <a:p>
            <a:pPr marL="12700" marR="32794">
              <a:lnSpc>
                <a:spcPct val="95825"/>
              </a:lnSpc>
              <a:spcBef>
                <a:spcPts val="142"/>
              </a:spcBef>
            </a:pPr>
            <a:r>
              <a:rPr dirty="0" smtClean="0" sz="1700" spc="12">
                <a:latin typeface="Arial"/>
                <a:cs typeface="Arial"/>
              </a:rPr>
              <a:t>pe</a:t>
            </a:r>
            <a:r>
              <a:rPr dirty="0" smtClean="0" sz="1700" spc="12">
                <a:latin typeface="Arial"/>
                <a:cs typeface="Arial"/>
              </a:rPr>
              <a:t>r</a:t>
            </a:r>
            <a:r>
              <a:rPr dirty="0" smtClean="0" sz="1700" spc="12">
                <a:latin typeface="Arial"/>
                <a:cs typeface="Arial"/>
              </a:rPr>
              <a:t>turbaciones</a:t>
            </a:r>
            <a:endParaRPr sz="17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732008" y="5197404"/>
            <a:ext cx="301311" cy="244030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8">
                <a:latin typeface="Arial"/>
                <a:cs typeface="Arial"/>
              </a:rPr>
              <a:t>de</a:t>
            </a:r>
            <a:endParaRPr sz="17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408798" y="5766770"/>
            <a:ext cx="179753" cy="244030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8">
                <a:latin typeface="Arial"/>
                <a:cs typeface="Arial"/>
              </a:rPr>
              <a:t>1</a:t>
            </a:r>
            <a:endParaRPr sz="17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034518" y="5766770"/>
            <a:ext cx="762840" cy="244030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6">
                <a:latin typeface="Arial"/>
                <a:cs typeface="Arial"/>
              </a:rPr>
              <a:t>Control</a:t>
            </a:r>
            <a:endParaRPr sz="17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912320" y="5766770"/>
            <a:ext cx="544210" cy="522389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6">
                <a:latin typeface="Arial"/>
                <a:cs typeface="Arial"/>
              </a:rPr>
              <a:t>diná-</a:t>
            </a:r>
            <a:endParaRPr sz="1700">
              <a:latin typeface="Arial"/>
              <a:cs typeface="Arial"/>
            </a:endParaRPr>
          </a:p>
          <a:p>
            <a:pPr marL="54660" marR="16">
              <a:lnSpc>
                <a:spcPct val="95825"/>
              </a:lnSpc>
              <a:spcBef>
                <a:spcPts val="142"/>
              </a:spcBef>
            </a:pPr>
            <a:r>
              <a:rPr dirty="0" smtClean="0" sz="1700" spc="-2">
                <a:latin typeface="Arial"/>
                <a:cs typeface="Arial"/>
              </a:rPr>
              <a:t>ni</a:t>
            </a:r>
            <a:r>
              <a:rPr dirty="0" smtClean="0" sz="1700" spc="-2">
                <a:latin typeface="Arial"/>
                <a:cs typeface="Arial"/>
              </a:rPr>
              <a:t>v</a:t>
            </a:r>
            <a:r>
              <a:rPr dirty="0" smtClean="0" sz="1700" spc="-2">
                <a:latin typeface="Arial"/>
                <a:cs typeface="Arial"/>
              </a:rPr>
              <a:t>el</a:t>
            </a:r>
            <a:endParaRPr sz="17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702024" y="5766770"/>
            <a:ext cx="2005536" cy="522389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24">
                <a:latin typeface="Arial"/>
                <a:cs typeface="Arial"/>
              </a:rPr>
              <a:t>Lo</a:t>
            </a:r>
            <a:r>
              <a:rPr dirty="0" smtClean="0" sz="1700" spc="24">
                <a:latin typeface="Arial"/>
                <a:cs typeface="Arial"/>
              </a:rPr>
              <a:t>g</a:t>
            </a:r>
            <a:r>
              <a:rPr dirty="0" smtClean="0" sz="1700" spc="24">
                <a:latin typeface="Arial"/>
                <a:cs typeface="Arial"/>
              </a:rPr>
              <a:t>r</a:t>
            </a:r>
            <a:r>
              <a:rPr dirty="0" smtClean="0" sz="1700" spc="24">
                <a:latin typeface="Arial"/>
                <a:cs typeface="Arial"/>
              </a:rPr>
              <a:t>ar</a:t>
            </a:r>
            <a:r>
              <a:rPr dirty="0" smtClean="0" sz="1700" spc="24">
                <a:latin typeface="Arial"/>
                <a:cs typeface="Arial"/>
              </a:rPr>
              <a:t> </a:t>
            </a:r>
            <a:r>
              <a:rPr dirty="0" smtClean="0" sz="1700" spc="24">
                <a:latin typeface="Arial"/>
                <a:cs typeface="Arial"/>
              </a:rPr>
              <a:t>los</a:t>
            </a:r>
            <a:r>
              <a:rPr dirty="0" smtClean="0" sz="1700" spc="24">
                <a:latin typeface="Arial"/>
                <a:cs typeface="Arial"/>
              </a:rPr>
              <a:t> </a:t>
            </a:r>
            <a:r>
              <a:rPr dirty="0" smtClean="0" sz="1700" spc="24">
                <a:latin typeface="Arial"/>
                <a:cs typeface="Arial"/>
              </a:rPr>
              <a:t>caudales</a:t>
            </a:r>
            <a:endParaRPr sz="1700">
              <a:latin typeface="Arial"/>
              <a:cs typeface="Arial"/>
            </a:endParaRPr>
          </a:p>
          <a:p>
            <a:pPr marL="12700" marR="32794">
              <a:lnSpc>
                <a:spcPct val="95825"/>
              </a:lnSpc>
              <a:spcBef>
                <a:spcPts val="142"/>
              </a:spcBef>
            </a:pPr>
            <a:r>
              <a:rPr dirty="0" smtClean="0" sz="1700" spc="18">
                <a:latin typeface="Arial"/>
                <a:cs typeface="Arial"/>
              </a:rPr>
              <a:t>flujo</a:t>
            </a:r>
            <a:r>
              <a:rPr dirty="0" smtClean="0" sz="1700" spc="18">
                <a:latin typeface="Arial"/>
                <a:cs typeface="Arial"/>
              </a:rPr>
              <a:t> </a:t>
            </a:r>
            <a:r>
              <a:rPr dirty="0" smtClean="0" sz="1700" spc="18">
                <a:latin typeface="Arial"/>
                <a:cs typeface="Arial"/>
              </a:rPr>
              <a:t> </a:t>
            </a:r>
            <a:r>
              <a:rPr dirty="0" smtClean="0" sz="1700" spc="18">
                <a:latin typeface="Arial"/>
                <a:cs typeface="Arial"/>
              </a:rPr>
              <a:t>especificados</a:t>
            </a:r>
            <a:endParaRPr sz="17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732008" y="5766770"/>
            <a:ext cx="301311" cy="522389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8">
                <a:latin typeface="Arial"/>
                <a:cs typeface="Arial"/>
              </a:rPr>
              <a:t>de</a:t>
            </a:r>
            <a:endParaRPr sz="1700">
              <a:latin typeface="Arial"/>
              <a:cs typeface="Arial"/>
            </a:endParaRPr>
          </a:p>
          <a:p>
            <a:pPr marL="12700" marR="0">
              <a:lnSpc>
                <a:spcPct val="95825"/>
              </a:lnSpc>
              <a:spcBef>
                <a:spcPts val="142"/>
              </a:spcBef>
            </a:pPr>
            <a:r>
              <a:rPr dirty="0" smtClean="0" sz="1700" spc="8">
                <a:latin typeface="Arial"/>
                <a:cs typeface="Arial"/>
              </a:rPr>
              <a:t>en</a:t>
            </a:r>
            <a:endParaRPr sz="17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278791" y="5766770"/>
            <a:ext cx="1115491" cy="244030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8">
                <a:latin typeface="Arial"/>
                <a:cs typeface="Arial"/>
              </a:rPr>
              <a:t>C/segundo</a:t>
            </a:r>
            <a:endParaRPr sz="17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639765" y="5766770"/>
            <a:ext cx="762840" cy="244030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6">
                <a:latin typeface="Arial"/>
                <a:cs typeface="Arial"/>
              </a:rPr>
              <a:t>Control</a:t>
            </a:r>
            <a:endParaRPr sz="17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616607" y="5766770"/>
            <a:ext cx="899921" cy="244030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0">
                <a:latin typeface="Arial"/>
                <a:cs typeface="Arial"/>
              </a:rPr>
              <a:t>mon</a:t>
            </a:r>
            <a:r>
              <a:rPr dirty="0" smtClean="0" sz="1700" spc="0">
                <a:latin typeface="Arial"/>
                <a:cs typeface="Arial"/>
              </a:rPr>
              <a:t>o</a:t>
            </a:r>
            <a:r>
              <a:rPr dirty="0" smtClean="0" sz="1700" spc="0">
                <a:latin typeface="Arial"/>
                <a:cs typeface="Arial"/>
              </a:rPr>
              <a:t>v</a:t>
            </a:r>
            <a:r>
              <a:rPr dirty="0" smtClean="0" sz="1700" spc="0">
                <a:latin typeface="Arial"/>
                <a:cs typeface="Arial"/>
              </a:rPr>
              <a:t>a-</a:t>
            </a:r>
            <a:endParaRPr sz="17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034501" y="6045129"/>
            <a:ext cx="519723" cy="244030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7">
                <a:latin typeface="Arial"/>
                <a:cs typeface="Arial"/>
              </a:rPr>
              <a:t>mico</a:t>
            </a:r>
            <a:endParaRPr sz="17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64376" y="6045129"/>
            <a:ext cx="179753" cy="244030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8">
                <a:latin typeface="Arial"/>
                <a:cs typeface="Arial"/>
              </a:rPr>
              <a:t>a</a:t>
            </a:r>
            <a:endParaRPr sz="17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639761" y="6045129"/>
            <a:ext cx="1584672" cy="244030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5">
                <a:latin typeface="Arial"/>
                <a:cs typeface="Arial"/>
              </a:rPr>
              <a:t>r</a:t>
            </a:r>
            <a:r>
              <a:rPr dirty="0" smtClean="0" sz="1700" spc="5">
                <a:latin typeface="Arial"/>
                <a:cs typeface="Arial"/>
              </a:rPr>
              <a:t>ia</a:t>
            </a:r>
            <a:r>
              <a:rPr dirty="0" smtClean="0" sz="1700" spc="5">
                <a:latin typeface="Arial"/>
                <a:cs typeface="Arial"/>
              </a:rPr>
              <a:t>b</a:t>
            </a:r>
            <a:r>
              <a:rPr dirty="0" smtClean="0" sz="1700" spc="5">
                <a:latin typeface="Arial"/>
                <a:cs typeface="Arial"/>
              </a:rPr>
              <a:t>le</a:t>
            </a:r>
            <a:r>
              <a:rPr dirty="0" smtClean="0" sz="1700" spc="5">
                <a:latin typeface="Arial"/>
                <a:cs typeface="Arial"/>
              </a:rPr>
              <a:t> </a:t>
            </a:r>
            <a:r>
              <a:rPr dirty="0" smtClean="0" sz="1700" spc="5">
                <a:latin typeface="Arial"/>
                <a:cs typeface="Arial"/>
              </a:rPr>
              <a:t>(</a:t>
            </a:r>
            <a:r>
              <a:rPr dirty="0" smtClean="0" sz="1700" spc="5">
                <a:latin typeface="Arial"/>
                <a:cs typeface="Arial"/>
              </a:rPr>
              <a:t>e</a:t>
            </a:r>
            <a:r>
              <a:rPr dirty="0" smtClean="0" sz="1700" spc="5">
                <a:latin typeface="Arial"/>
                <a:cs typeface="Arial"/>
              </a:rPr>
              <a:t>.g.</a:t>
            </a:r>
            <a:r>
              <a:rPr dirty="0" smtClean="0" sz="1700" spc="5">
                <a:latin typeface="Arial"/>
                <a:cs typeface="Arial"/>
              </a:rPr>
              <a:t> </a:t>
            </a:r>
            <a:r>
              <a:rPr dirty="0" smtClean="0" sz="1700" spc="5">
                <a:latin typeface="Arial"/>
                <a:cs typeface="Arial"/>
              </a:rPr>
              <a:t>PID)</a:t>
            </a:r>
            <a:endParaRPr sz="17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034501" y="6323487"/>
            <a:ext cx="1212782" cy="244030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8">
                <a:latin typeface="Arial"/>
                <a:cs typeface="Arial"/>
              </a:rPr>
              <a:t>de</a:t>
            </a:r>
            <a:r>
              <a:rPr dirty="0" smtClean="0" sz="1700" spc="8">
                <a:latin typeface="Arial"/>
                <a:cs typeface="Arial"/>
              </a:rPr>
              <a:t> </a:t>
            </a:r>
            <a:r>
              <a:rPr dirty="0" smtClean="0" sz="1700" spc="8">
                <a:latin typeface="Arial"/>
                <a:cs typeface="Arial"/>
              </a:rPr>
              <a:t>actuador</a:t>
            </a:r>
            <a:endParaRPr sz="17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02024" y="6323487"/>
            <a:ext cx="2331295" cy="800734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 marL="12700">
              <a:lnSpc>
                <a:spcPts val="1855"/>
              </a:lnSpc>
            </a:pPr>
            <a:r>
              <a:rPr dirty="0" smtClean="0" sz="1700" spc="12">
                <a:latin typeface="Arial"/>
                <a:cs typeface="Arial"/>
              </a:rPr>
              <a:t>el</a:t>
            </a:r>
            <a:r>
              <a:rPr dirty="0" smtClean="0" sz="1700" spc="12">
                <a:latin typeface="Arial"/>
                <a:cs typeface="Arial"/>
              </a:rPr>
              <a:t> </a:t>
            </a:r>
            <a:r>
              <a:rPr dirty="0" smtClean="0" sz="1700" spc="12">
                <a:latin typeface="Arial"/>
                <a:cs typeface="Arial"/>
              </a:rPr>
              <a:t>ni</a:t>
            </a:r>
            <a:r>
              <a:rPr dirty="0" smtClean="0" sz="1700" spc="12">
                <a:latin typeface="Arial"/>
                <a:cs typeface="Arial"/>
              </a:rPr>
              <a:t>v</a:t>
            </a:r>
            <a:r>
              <a:rPr dirty="0" smtClean="0" sz="1700" spc="12">
                <a:latin typeface="Arial"/>
                <a:cs typeface="Arial"/>
              </a:rPr>
              <a:t>el</a:t>
            </a:r>
            <a:r>
              <a:rPr dirty="0" smtClean="0" sz="1700" spc="12">
                <a:latin typeface="Arial"/>
                <a:cs typeface="Arial"/>
              </a:rPr>
              <a:t> </a:t>
            </a:r>
            <a:r>
              <a:rPr dirty="0" smtClean="0" sz="1700" spc="12">
                <a:latin typeface="Arial"/>
                <a:cs typeface="Arial"/>
              </a:rPr>
              <a:t>2</a:t>
            </a:r>
            <a:r>
              <a:rPr dirty="0" smtClean="0" sz="1700" spc="12">
                <a:latin typeface="Arial"/>
                <a:cs typeface="Arial"/>
              </a:rPr>
              <a:t> </a:t>
            </a:r>
            <a:r>
              <a:rPr dirty="0" smtClean="0" sz="1700" spc="12">
                <a:latin typeface="Arial"/>
                <a:cs typeface="Arial"/>
              </a:rPr>
              <a:t>mediante</a:t>
            </a:r>
            <a:r>
              <a:rPr dirty="0" smtClean="0" sz="1700" spc="12">
                <a:latin typeface="Arial"/>
                <a:cs typeface="Arial"/>
              </a:rPr>
              <a:t> </a:t>
            </a:r>
            <a:r>
              <a:rPr dirty="0" smtClean="0" sz="1700" spc="12">
                <a:latin typeface="Arial"/>
                <a:cs typeface="Arial"/>
              </a:rPr>
              <a:t>ma-</a:t>
            </a:r>
            <a:endParaRPr sz="1700">
              <a:latin typeface="Arial"/>
              <a:cs typeface="Arial"/>
            </a:endParaRPr>
          </a:p>
          <a:p>
            <a:pPr marL="12700" marR="8254">
              <a:lnSpc>
                <a:spcPts val="2190"/>
              </a:lnSpc>
              <a:spcBef>
                <a:spcPts val="96"/>
              </a:spcBef>
            </a:pPr>
            <a:r>
              <a:rPr dirty="0" smtClean="0" sz="1700">
                <a:latin typeface="Arial"/>
                <a:cs typeface="Arial"/>
              </a:rPr>
              <a:t>nipulación</a:t>
            </a:r>
            <a:r>
              <a:rPr dirty="0" smtClean="0" sz="1700" spc="21">
                <a:latin typeface="Arial"/>
                <a:cs typeface="Arial"/>
              </a:rPr>
              <a:t> </a:t>
            </a:r>
            <a:r>
              <a:rPr dirty="0" smtClean="0" sz="1700" spc="0">
                <a:latin typeface="Arial"/>
                <a:cs typeface="Arial"/>
              </a:rPr>
              <a:t>de</a:t>
            </a:r>
            <a:r>
              <a:rPr dirty="0" smtClean="0" sz="1700" spc="-36">
                <a:latin typeface="Arial"/>
                <a:cs typeface="Arial"/>
              </a:rPr>
              <a:t> </a:t>
            </a:r>
            <a:r>
              <a:rPr dirty="0" smtClean="0" sz="1700" spc="0">
                <a:latin typeface="Arial"/>
                <a:cs typeface="Arial"/>
              </a:rPr>
              <a:t>los</a:t>
            </a:r>
            <a:r>
              <a:rPr dirty="0" smtClean="0" sz="1700" spc="-33">
                <a:latin typeface="Arial"/>
                <a:cs typeface="Arial"/>
              </a:rPr>
              <a:t> </a:t>
            </a:r>
            <a:r>
              <a:rPr dirty="0" smtClean="0" sz="1700" spc="6">
                <a:latin typeface="Arial"/>
                <a:cs typeface="Arial"/>
              </a:rPr>
              <a:t>actua-</a:t>
            </a:r>
            <a:r>
              <a:rPr dirty="0" smtClean="0" sz="1700" spc="3">
                <a:latin typeface="Arial"/>
                <a:cs typeface="Arial"/>
              </a:rPr>
              <a:t> </a:t>
            </a:r>
            <a:r>
              <a:rPr dirty="0" smtClean="0" sz="1700" spc="0">
                <a:latin typeface="Arial"/>
                <a:cs typeface="Arial"/>
              </a:rPr>
              <a:t>dores</a:t>
            </a:r>
            <a:r>
              <a:rPr dirty="0" smtClean="0" sz="1700" spc="52">
                <a:latin typeface="Arial"/>
                <a:cs typeface="Arial"/>
              </a:rPr>
              <a:t> </a:t>
            </a:r>
            <a:r>
              <a:rPr dirty="0" smtClean="0" sz="1700" spc="6">
                <a:latin typeface="Arial"/>
                <a:cs typeface="Arial"/>
              </a:rPr>
              <a:t>disponi</a:t>
            </a:r>
            <a:r>
              <a:rPr dirty="0" smtClean="0" sz="1700" spc="-26">
                <a:latin typeface="Arial"/>
                <a:cs typeface="Arial"/>
              </a:rPr>
              <a:t>b</a:t>
            </a:r>
            <a:r>
              <a:rPr dirty="0" smtClean="0" sz="1700" spc="6">
                <a:latin typeface="Arial"/>
                <a:cs typeface="Arial"/>
              </a:rPr>
              <a:t>les</a:t>
            </a:r>
            <a:endParaRPr sz="17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69174" y="485038"/>
            <a:ext cx="855360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1069174" y="1111465"/>
            <a:ext cx="855360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1069174" y="1680832"/>
            <a:ext cx="855360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1069174" y="2806903"/>
            <a:ext cx="855360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069174" y="4211332"/>
            <a:ext cx="855360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1069174" y="5615762"/>
            <a:ext cx="855360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1069174" y="7020191"/>
            <a:ext cx="855360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/>
          <p:nvPr/>
        </p:nvSpPr>
        <p:spPr>
          <a:xfrm>
            <a:off x="1069174" y="624738"/>
            <a:ext cx="8553602" cy="0"/>
          </a:xfrm>
          <a:custGeom>
            <a:avLst/>
            <a:gdLst/>
            <a:ahLst/>
            <a:cxnLst/>
            <a:rect l="l" t="t" r="r" b="b"/>
            <a:pathLst>
              <a:path w="8553602" h="0">
                <a:moveTo>
                  <a:pt x="0" y="0"/>
                </a:moveTo>
                <a:lnTo>
                  <a:pt x="8553602" y="0"/>
                </a:lnTo>
              </a:path>
            </a:pathLst>
          </a:custGeom>
          <a:ln w="139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056474" y="432075"/>
            <a:ext cx="1095183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 spc="-9">
                <a:latin typeface="Arial"/>
                <a:cs typeface="Arial"/>
              </a:rPr>
              <a:t>C</a:t>
            </a:r>
            <a:r>
              <a:rPr dirty="0" smtClean="0" sz="1200" spc="-9">
                <a:latin typeface="Arial"/>
                <a:cs typeface="Arial"/>
              </a:rPr>
              <a:t>A</a:t>
            </a:r>
            <a:r>
              <a:rPr dirty="0" smtClean="0" sz="1200" spc="-9">
                <a:latin typeface="Arial"/>
                <a:cs typeface="Arial"/>
              </a:rPr>
              <a:t>UT1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Clase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441243" y="432075"/>
            <a:ext cx="217007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>
                <a:latin typeface="Arial"/>
                <a:cs typeface="Arial"/>
              </a:rPr>
              <a:t>27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336262" y="701710"/>
            <a:ext cx="2076096" cy="403199"/>
          </a:xfrm>
          <a:prstGeom prst="rect">
            <a:avLst/>
          </a:prstGeom>
        </p:spPr>
        <p:txBody>
          <a:bodyPr wrap="square" lIns="0" tIns="19907" rIns="0" bIns="0" rtlCol="0">
            <a:noAutofit/>
          </a:bodyPr>
          <a:lstStyle/>
          <a:p>
            <a:pPr marL="12700">
              <a:lnSpc>
                <a:spcPts val="3135"/>
              </a:lnSpc>
            </a:pPr>
            <a:r>
              <a:rPr dirty="0" smtClean="0" sz="2950" b="1">
                <a:latin typeface="Arial"/>
                <a:cs typeface="Arial"/>
              </a:rPr>
              <a:t>Algoritmos</a:t>
            </a:r>
            <a:endParaRPr sz="29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56474" y="1557867"/>
            <a:ext cx="8619975" cy="4359148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 marR="6506" algn="just">
              <a:lnSpc>
                <a:spcPts val="2630"/>
              </a:lnSpc>
            </a:pPr>
            <a:r>
              <a:rPr dirty="0" smtClean="0" sz="2500">
                <a:latin typeface="Arial"/>
                <a:cs typeface="Arial"/>
              </a:rPr>
              <a:t>Finalment</a:t>
            </a:r>
            <a:r>
              <a:rPr dirty="0" smtClean="0" sz="2500" spc="-34">
                <a:latin typeface="Arial"/>
                <a:cs typeface="Arial"/>
              </a:rPr>
              <a:t>e</a:t>
            </a:r>
            <a:r>
              <a:rPr dirty="0" smtClean="0" sz="2500" spc="0">
                <a:latin typeface="Arial"/>
                <a:cs typeface="Arial"/>
              </a:rPr>
              <a:t>,</a:t>
            </a:r>
            <a:r>
              <a:rPr dirty="0" smtClean="0" sz="2500" spc="350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llegamos</a:t>
            </a:r>
            <a:r>
              <a:rPr dirty="0" smtClean="0" sz="2500" spc="319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al</a:t>
            </a:r>
            <a:r>
              <a:rPr dirty="0" smtClean="0" sz="2500" spc="239">
                <a:latin typeface="Arial"/>
                <a:cs typeface="Arial"/>
              </a:rPr>
              <a:t> </a:t>
            </a:r>
            <a:r>
              <a:rPr dirty="0" smtClean="0" sz="2500" spc="0" i="1">
                <a:latin typeface="Arial"/>
                <a:cs typeface="Arial"/>
              </a:rPr>
              <a:t>co</a:t>
            </a:r>
            <a:r>
              <a:rPr dirty="0" smtClean="0" sz="2500" spc="-25" i="1">
                <a:latin typeface="Arial"/>
                <a:cs typeface="Arial"/>
              </a:rPr>
              <a:t>r</a:t>
            </a:r>
            <a:r>
              <a:rPr dirty="0" smtClean="0" sz="2500" spc="0" i="1">
                <a:latin typeface="Arial"/>
                <a:cs typeface="Arial"/>
              </a:rPr>
              <a:t>azón</a:t>
            </a:r>
            <a:r>
              <a:rPr dirty="0" smtClean="0" sz="2500" spc="348" i="1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de</a:t>
            </a:r>
            <a:r>
              <a:rPr dirty="0" smtClean="0" sz="2500" spc="247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la</a:t>
            </a:r>
            <a:r>
              <a:rPr dirty="0" smtClean="0" sz="2500" spc="239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ingeniería</a:t>
            </a:r>
            <a:r>
              <a:rPr dirty="0" smtClean="0" sz="2500" spc="329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de</a:t>
            </a:r>
            <a:r>
              <a:rPr dirty="0" smtClean="0" sz="2500" spc="21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control:</a:t>
            </a:r>
            <a:endParaRPr sz="2500">
              <a:latin typeface="Arial"/>
              <a:cs typeface="Arial"/>
            </a:endParaRPr>
          </a:p>
          <a:p>
            <a:pPr marL="12700" marR="0" algn="just">
              <a:lnSpc>
                <a:spcPts val="2874"/>
              </a:lnSpc>
              <a:spcBef>
                <a:spcPts val="238"/>
              </a:spcBef>
            </a:pPr>
            <a:r>
              <a:rPr dirty="0" smtClean="0" sz="2500" spc="33">
                <a:latin typeface="Arial"/>
                <a:cs typeface="Arial"/>
              </a:rPr>
              <a:t>los</a:t>
            </a:r>
            <a:r>
              <a:rPr dirty="0" smtClean="0" sz="2500" spc="33">
                <a:latin typeface="Arial"/>
                <a:cs typeface="Arial"/>
              </a:rPr>
              <a:t> </a:t>
            </a:r>
            <a:r>
              <a:rPr dirty="0" smtClean="0" sz="2500" spc="33">
                <a:latin typeface="Arial"/>
                <a:cs typeface="Arial"/>
              </a:rPr>
              <a:t>algo</a:t>
            </a:r>
            <a:r>
              <a:rPr dirty="0" smtClean="0" sz="2500" spc="33">
                <a:latin typeface="Arial"/>
                <a:cs typeface="Arial"/>
              </a:rPr>
              <a:t>r</a:t>
            </a:r>
            <a:r>
              <a:rPr dirty="0" smtClean="0" sz="2500" spc="33">
                <a:latin typeface="Arial"/>
                <a:cs typeface="Arial"/>
              </a:rPr>
              <a:t>itmos</a:t>
            </a:r>
            <a:r>
              <a:rPr dirty="0" smtClean="0" sz="2500" spc="33">
                <a:latin typeface="Arial"/>
                <a:cs typeface="Arial"/>
              </a:rPr>
              <a:t> </a:t>
            </a:r>
            <a:r>
              <a:rPr dirty="0" smtClean="0" sz="2500" spc="33">
                <a:latin typeface="Arial"/>
                <a:cs typeface="Arial"/>
              </a:rPr>
              <a:t>que</a:t>
            </a:r>
            <a:r>
              <a:rPr dirty="0" smtClean="0" sz="2500" spc="33">
                <a:latin typeface="Arial"/>
                <a:cs typeface="Arial"/>
              </a:rPr>
              <a:t> </a:t>
            </a:r>
            <a:r>
              <a:rPr dirty="0" smtClean="0" sz="2500" spc="33">
                <a:latin typeface="Arial"/>
                <a:cs typeface="Arial"/>
              </a:rPr>
              <a:t>conectan</a:t>
            </a:r>
            <a:r>
              <a:rPr dirty="0" smtClean="0" sz="2500" spc="33">
                <a:latin typeface="Arial"/>
                <a:cs typeface="Arial"/>
              </a:rPr>
              <a:t> </a:t>
            </a:r>
            <a:r>
              <a:rPr dirty="0" smtClean="0" sz="2500" spc="33">
                <a:latin typeface="Arial"/>
                <a:cs typeface="Arial"/>
              </a:rPr>
              <a:t>sensores</a:t>
            </a:r>
            <a:r>
              <a:rPr dirty="0" smtClean="0" sz="2500" spc="33">
                <a:latin typeface="Arial"/>
                <a:cs typeface="Arial"/>
              </a:rPr>
              <a:t> </a:t>
            </a:r>
            <a:r>
              <a:rPr dirty="0" smtClean="0" sz="2500" spc="33">
                <a:latin typeface="Arial"/>
                <a:cs typeface="Arial"/>
              </a:rPr>
              <a:t>y</a:t>
            </a:r>
            <a:r>
              <a:rPr dirty="0" smtClean="0" sz="2500" spc="33">
                <a:latin typeface="Arial"/>
                <a:cs typeface="Arial"/>
              </a:rPr>
              <a:t> </a:t>
            </a:r>
            <a:r>
              <a:rPr dirty="0" smtClean="0" sz="2500" spc="33">
                <a:latin typeface="Arial"/>
                <a:cs typeface="Arial"/>
              </a:rPr>
              <a:t>actuadore</a:t>
            </a:r>
            <a:r>
              <a:rPr dirty="0" smtClean="0" sz="2500" spc="33">
                <a:latin typeface="Arial"/>
                <a:cs typeface="Arial"/>
              </a:rPr>
              <a:t>s</a:t>
            </a:r>
            <a:r>
              <a:rPr dirty="0" smtClean="0" sz="2500" spc="33">
                <a:latin typeface="Arial"/>
                <a:cs typeface="Arial"/>
              </a:rPr>
              <a:t>.</a:t>
            </a:r>
            <a:r>
              <a:rPr dirty="0" smtClean="0" sz="2500" spc="33">
                <a:latin typeface="Arial"/>
                <a:cs typeface="Arial"/>
              </a:rPr>
              <a:t> </a:t>
            </a:r>
            <a:r>
              <a:rPr dirty="0" smtClean="0" sz="2500" spc="33">
                <a:latin typeface="Arial"/>
                <a:cs typeface="Arial"/>
              </a:rPr>
              <a:t>Es</a:t>
            </a:r>
            <a:r>
              <a:rPr dirty="0" smtClean="0" sz="2500" spc="33">
                <a:latin typeface="Arial"/>
                <a:cs typeface="Arial"/>
              </a:rPr>
              <a:t> </a:t>
            </a:r>
            <a:endParaRPr sz="2500">
              <a:latin typeface="Arial"/>
              <a:cs typeface="Arial"/>
            </a:endParaRPr>
          </a:p>
          <a:p>
            <a:pPr marL="12700" marR="0" algn="just">
              <a:lnSpc>
                <a:spcPts val="2874"/>
              </a:lnSpc>
              <a:spcBef>
                <a:spcPts val="379"/>
              </a:spcBef>
            </a:pPr>
            <a:r>
              <a:rPr dirty="0" smtClean="0" sz="2500" spc="8">
                <a:latin typeface="Arial"/>
                <a:cs typeface="Arial"/>
              </a:rPr>
              <a:t>m</a:t>
            </a:r>
            <a:r>
              <a:rPr dirty="0" smtClean="0" sz="2500" spc="8">
                <a:latin typeface="Arial"/>
                <a:cs typeface="Arial"/>
              </a:rPr>
              <a:t>uy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fácil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subestimar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este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aspecto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final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del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pro</a:t>
            </a:r>
            <a:r>
              <a:rPr dirty="0" smtClean="0" sz="2500" spc="8">
                <a:latin typeface="Arial"/>
                <a:cs typeface="Arial"/>
              </a:rPr>
              <a:t>b</a:t>
            </a:r>
            <a:r>
              <a:rPr dirty="0" smtClean="0" sz="2500" spc="8">
                <a:latin typeface="Arial"/>
                <a:cs typeface="Arial"/>
              </a:rPr>
              <a:t>lema.</a:t>
            </a:r>
            <a:endParaRPr sz="2500">
              <a:latin typeface="Arial"/>
              <a:cs typeface="Arial"/>
            </a:endParaRPr>
          </a:p>
          <a:p>
            <a:pPr marL="12700" algn="just">
              <a:lnSpc>
                <a:spcPts val="2874"/>
              </a:lnSpc>
              <a:spcBef>
                <a:spcPts val="1865"/>
              </a:spcBef>
            </a:pPr>
            <a:r>
              <a:rPr dirty="0" smtClean="0" sz="2500" spc="14">
                <a:latin typeface="Arial"/>
                <a:cs typeface="Arial"/>
              </a:rPr>
              <a:t>Como</a:t>
            </a:r>
            <a:r>
              <a:rPr dirty="0" smtClean="0" sz="2500" spc="14">
                <a:latin typeface="Arial"/>
                <a:cs typeface="Arial"/>
              </a:rPr>
              <a:t> </a:t>
            </a:r>
            <a:r>
              <a:rPr dirty="0" smtClean="0" sz="2500" spc="14">
                <a:latin typeface="Arial"/>
                <a:cs typeface="Arial"/>
              </a:rPr>
              <a:t>ejemplo</a:t>
            </a:r>
            <a:r>
              <a:rPr dirty="0" smtClean="0" sz="2500" spc="14">
                <a:latin typeface="Arial"/>
                <a:cs typeface="Arial"/>
              </a:rPr>
              <a:t> </a:t>
            </a:r>
            <a:r>
              <a:rPr dirty="0" smtClean="0" sz="2500" spc="14">
                <a:latin typeface="Arial"/>
                <a:cs typeface="Arial"/>
              </a:rPr>
              <a:t>simple</a:t>
            </a:r>
            <a:r>
              <a:rPr dirty="0" smtClean="0" sz="2500" spc="14">
                <a:latin typeface="Arial"/>
                <a:cs typeface="Arial"/>
              </a:rPr>
              <a:t> </a:t>
            </a:r>
            <a:r>
              <a:rPr dirty="0" smtClean="0" sz="2500" spc="14">
                <a:latin typeface="Arial"/>
                <a:cs typeface="Arial"/>
              </a:rPr>
              <a:t>de</a:t>
            </a:r>
            <a:r>
              <a:rPr dirty="0" smtClean="0" sz="2500" spc="14">
                <a:latin typeface="Arial"/>
                <a:cs typeface="Arial"/>
              </a:rPr>
              <a:t> </a:t>
            </a:r>
            <a:r>
              <a:rPr dirty="0" smtClean="0" sz="2500" spc="14">
                <a:latin typeface="Arial"/>
                <a:cs typeface="Arial"/>
              </a:rPr>
              <a:t>n</a:t>
            </a:r>
            <a:r>
              <a:rPr dirty="0" smtClean="0" sz="2500" spc="14">
                <a:latin typeface="Arial"/>
                <a:cs typeface="Arial"/>
              </a:rPr>
              <a:t>uest</a:t>
            </a:r>
            <a:r>
              <a:rPr dirty="0" smtClean="0" sz="2500" spc="14">
                <a:latin typeface="Arial"/>
                <a:cs typeface="Arial"/>
              </a:rPr>
              <a:t>r</a:t>
            </a:r>
            <a:r>
              <a:rPr dirty="0" smtClean="0" sz="2500" spc="14">
                <a:latin typeface="Arial"/>
                <a:cs typeface="Arial"/>
              </a:rPr>
              <a:t>a</a:t>
            </a:r>
            <a:r>
              <a:rPr dirty="0" smtClean="0" sz="2500" spc="14">
                <a:latin typeface="Arial"/>
                <a:cs typeface="Arial"/>
              </a:rPr>
              <a:t> </a:t>
            </a:r>
            <a:r>
              <a:rPr dirty="0" smtClean="0" sz="2500" spc="14">
                <a:latin typeface="Arial"/>
                <a:cs typeface="Arial"/>
              </a:rPr>
              <a:t>e</a:t>
            </a:r>
            <a:r>
              <a:rPr dirty="0" smtClean="0" sz="2500" spc="14">
                <a:latin typeface="Arial"/>
                <a:cs typeface="Arial"/>
              </a:rPr>
              <a:t>xpe</a:t>
            </a:r>
            <a:r>
              <a:rPr dirty="0" smtClean="0" sz="2500" spc="14">
                <a:latin typeface="Arial"/>
                <a:cs typeface="Arial"/>
              </a:rPr>
              <a:t>r</a:t>
            </a:r>
            <a:r>
              <a:rPr dirty="0" smtClean="0" sz="2500" spc="14">
                <a:latin typeface="Arial"/>
                <a:cs typeface="Arial"/>
              </a:rPr>
              <a:t>iencia</a:t>
            </a:r>
            <a:r>
              <a:rPr dirty="0" smtClean="0" sz="2500" spc="14">
                <a:latin typeface="Arial"/>
                <a:cs typeface="Arial"/>
              </a:rPr>
              <a:t> </a:t>
            </a:r>
            <a:r>
              <a:rPr dirty="0" smtClean="0" sz="2500" spc="14">
                <a:latin typeface="Arial"/>
                <a:cs typeface="Arial"/>
              </a:rPr>
              <a:t>dia</a:t>
            </a:r>
            <a:r>
              <a:rPr dirty="0" smtClean="0" sz="2500" spc="14">
                <a:latin typeface="Arial"/>
                <a:cs typeface="Arial"/>
              </a:rPr>
              <a:t>r</a:t>
            </a:r>
            <a:r>
              <a:rPr dirty="0" smtClean="0" sz="2500" spc="14">
                <a:latin typeface="Arial"/>
                <a:cs typeface="Arial"/>
              </a:rPr>
              <a:t>ia,</a:t>
            </a:r>
            <a:r>
              <a:rPr dirty="0" smtClean="0" sz="2500" spc="14">
                <a:latin typeface="Arial"/>
                <a:cs typeface="Arial"/>
              </a:rPr>
              <a:t> </a:t>
            </a:r>
            <a:endParaRPr sz="2500">
              <a:latin typeface="Arial"/>
              <a:cs typeface="Arial"/>
            </a:endParaRPr>
          </a:p>
          <a:p>
            <a:pPr marL="12700" algn="just">
              <a:lnSpc>
                <a:spcPts val="2874"/>
              </a:lnSpc>
              <a:spcBef>
                <a:spcPts val="379"/>
              </a:spcBef>
            </a:pPr>
            <a:r>
              <a:rPr dirty="0" smtClean="0" sz="2500" spc="54">
                <a:latin typeface="Arial"/>
                <a:cs typeface="Arial"/>
              </a:rPr>
              <a:t>conside-</a:t>
            </a:r>
            <a:r>
              <a:rPr dirty="0" smtClean="0" sz="2500" spc="54">
                <a:latin typeface="Arial"/>
                <a:cs typeface="Arial"/>
              </a:rPr>
              <a:t> </a:t>
            </a:r>
            <a:r>
              <a:rPr dirty="0" smtClean="0" sz="2500" spc="54">
                <a:latin typeface="Arial"/>
                <a:cs typeface="Arial"/>
              </a:rPr>
              <a:t>remos</a:t>
            </a:r>
            <a:r>
              <a:rPr dirty="0" smtClean="0" sz="2500" spc="54">
                <a:latin typeface="Arial"/>
                <a:cs typeface="Arial"/>
              </a:rPr>
              <a:t> </a:t>
            </a:r>
            <a:r>
              <a:rPr dirty="0" smtClean="0" sz="2500" spc="54">
                <a:latin typeface="Arial"/>
                <a:cs typeface="Arial"/>
              </a:rPr>
              <a:t>el</a:t>
            </a:r>
            <a:r>
              <a:rPr dirty="0" smtClean="0" sz="2500" spc="54">
                <a:latin typeface="Arial"/>
                <a:cs typeface="Arial"/>
              </a:rPr>
              <a:t> </a:t>
            </a:r>
            <a:r>
              <a:rPr dirty="0" smtClean="0" sz="2500" spc="54">
                <a:latin typeface="Arial"/>
                <a:cs typeface="Arial"/>
              </a:rPr>
              <a:t>pro</a:t>
            </a:r>
            <a:r>
              <a:rPr dirty="0" smtClean="0" sz="2500" spc="54">
                <a:latin typeface="Arial"/>
                <a:cs typeface="Arial"/>
              </a:rPr>
              <a:t>b</a:t>
            </a:r>
            <a:r>
              <a:rPr dirty="0" smtClean="0" sz="2500" spc="54">
                <a:latin typeface="Arial"/>
                <a:cs typeface="Arial"/>
              </a:rPr>
              <a:t>lema</a:t>
            </a:r>
            <a:r>
              <a:rPr dirty="0" smtClean="0" sz="2500" spc="54">
                <a:latin typeface="Arial"/>
                <a:cs typeface="Arial"/>
              </a:rPr>
              <a:t> </a:t>
            </a:r>
            <a:r>
              <a:rPr dirty="0" smtClean="0" sz="2500" spc="54">
                <a:latin typeface="Arial"/>
                <a:cs typeface="Arial"/>
              </a:rPr>
              <a:t>de</a:t>
            </a:r>
            <a:r>
              <a:rPr dirty="0" smtClean="0" sz="2500" spc="54">
                <a:latin typeface="Arial"/>
                <a:cs typeface="Arial"/>
              </a:rPr>
              <a:t> </a:t>
            </a:r>
            <a:r>
              <a:rPr dirty="0" smtClean="0" sz="2500" spc="54">
                <a:latin typeface="Arial"/>
                <a:cs typeface="Arial"/>
              </a:rPr>
              <a:t>jugar</a:t>
            </a:r>
            <a:r>
              <a:rPr dirty="0" smtClean="0" sz="2500" spc="54">
                <a:latin typeface="Arial"/>
                <a:cs typeface="Arial"/>
              </a:rPr>
              <a:t> </a:t>
            </a:r>
            <a:r>
              <a:rPr dirty="0" smtClean="0" sz="2500" spc="54">
                <a:latin typeface="Arial"/>
                <a:cs typeface="Arial"/>
              </a:rPr>
              <a:t>tenis</a:t>
            </a:r>
            <a:r>
              <a:rPr dirty="0" smtClean="0" sz="2500" spc="54">
                <a:latin typeface="Arial"/>
                <a:cs typeface="Arial"/>
              </a:rPr>
              <a:t> </a:t>
            </a:r>
            <a:r>
              <a:rPr dirty="0" smtClean="0" sz="2500" spc="54">
                <a:latin typeface="Arial"/>
                <a:cs typeface="Arial"/>
              </a:rPr>
              <a:t>a</a:t>
            </a:r>
            <a:r>
              <a:rPr dirty="0" smtClean="0" sz="2500" spc="54">
                <a:latin typeface="Arial"/>
                <a:cs typeface="Arial"/>
              </a:rPr>
              <a:t> </a:t>
            </a:r>
            <a:r>
              <a:rPr dirty="0" smtClean="0" sz="2500" spc="54">
                <a:latin typeface="Arial"/>
                <a:cs typeface="Arial"/>
              </a:rPr>
              <a:t>p</a:t>
            </a:r>
            <a:r>
              <a:rPr dirty="0" smtClean="0" sz="2500" spc="54">
                <a:latin typeface="Arial"/>
                <a:cs typeface="Arial"/>
              </a:rPr>
              <a:t>r</a:t>
            </a:r>
            <a:r>
              <a:rPr dirty="0" smtClean="0" sz="2500" spc="54">
                <a:latin typeface="Arial"/>
                <a:cs typeface="Arial"/>
              </a:rPr>
              <a:t>imer</a:t>
            </a:r>
            <a:r>
              <a:rPr dirty="0" smtClean="0" sz="2500" spc="54">
                <a:latin typeface="Arial"/>
                <a:cs typeface="Arial"/>
              </a:rPr>
              <a:t> </a:t>
            </a:r>
            <a:r>
              <a:rPr dirty="0" smtClean="0" sz="2500" spc="54">
                <a:latin typeface="Arial"/>
                <a:cs typeface="Arial"/>
              </a:rPr>
              <a:t>ni</a:t>
            </a:r>
            <a:r>
              <a:rPr dirty="0" smtClean="0" sz="2500" spc="54">
                <a:latin typeface="Arial"/>
                <a:cs typeface="Arial"/>
              </a:rPr>
              <a:t>v</a:t>
            </a:r>
            <a:r>
              <a:rPr dirty="0" smtClean="0" sz="2500" spc="54">
                <a:latin typeface="Arial"/>
                <a:cs typeface="Arial"/>
              </a:rPr>
              <a:t>el</a:t>
            </a:r>
            <a:r>
              <a:rPr dirty="0" smtClean="0" sz="2500" spc="54">
                <a:latin typeface="Arial"/>
                <a:cs typeface="Arial"/>
              </a:rPr>
              <a:t> </a:t>
            </a:r>
            <a:r>
              <a:rPr dirty="0" smtClean="0" sz="2500" spc="54">
                <a:latin typeface="Arial"/>
                <a:cs typeface="Arial"/>
              </a:rPr>
              <a:t> </a:t>
            </a:r>
            <a:endParaRPr sz="2500">
              <a:latin typeface="Arial"/>
              <a:cs typeface="Arial"/>
            </a:endParaRPr>
          </a:p>
          <a:p>
            <a:pPr marL="12700" algn="just">
              <a:lnSpc>
                <a:spcPts val="2874"/>
              </a:lnSpc>
              <a:spcBef>
                <a:spcPts val="379"/>
              </a:spcBef>
            </a:pPr>
            <a:r>
              <a:rPr dirty="0" smtClean="0" sz="2500" spc="24">
                <a:latin typeface="Arial"/>
                <a:cs typeface="Arial"/>
              </a:rPr>
              <a:t>inte</a:t>
            </a:r>
            <a:r>
              <a:rPr dirty="0" smtClean="0" sz="2500" spc="24">
                <a:latin typeface="Arial"/>
                <a:cs typeface="Arial"/>
              </a:rPr>
              <a:t>r</a:t>
            </a:r>
            <a:r>
              <a:rPr dirty="0" smtClean="0" sz="2500" spc="24">
                <a:latin typeface="Arial"/>
                <a:cs typeface="Arial"/>
              </a:rPr>
              <a:t>nacio-</a:t>
            </a:r>
            <a:r>
              <a:rPr dirty="0" smtClean="0" sz="2500" spc="24">
                <a:latin typeface="Arial"/>
                <a:cs typeface="Arial"/>
              </a:rPr>
              <a:t> </a:t>
            </a:r>
            <a:r>
              <a:rPr dirty="0" smtClean="0" sz="2500" spc="24">
                <a:latin typeface="Arial"/>
                <a:cs typeface="Arial"/>
              </a:rPr>
              <a:t>nal.</a:t>
            </a:r>
            <a:r>
              <a:rPr dirty="0" smtClean="0" sz="2500" spc="24">
                <a:latin typeface="Arial"/>
                <a:cs typeface="Arial"/>
              </a:rPr>
              <a:t> </a:t>
            </a:r>
            <a:r>
              <a:rPr dirty="0" smtClean="0" sz="2500" spc="24">
                <a:latin typeface="Arial"/>
                <a:cs typeface="Arial"/>
              </a:rPr>
              <a:t>Cla</a:t>
            </a:r>
            <a:r>
              <a:rPr dirty="0" smtClean="0" sz="2500" spc="24">
                <a:latin typeface="Arial"/>
                <a:cs typeface="Arial"/>
              </a:rPr>
              <a:t>r</a:t>
            </a:r>
            <a:r>
              <a:rPr dirty="0" smtClean="0" sz="2500" spc="24">
                <a:latin typeface="Arial"/>
                <a:cs typeface="Arial"/>
              </a:rPr>
              <a:t>ament</a:t>
            </a:r>
            <a:r>
              <a:rPr dirty="0" smtClean="0" sz="2500" spc="24">
                <a:latin typeface="Arial"/>
                <a:cs typeface="Arial"/>
              </a:rPr>
              <a:t>e</a:t>
            </a:r>
            <a:r>
              <a:rPr dirty="0" smtClean="0" sz="2500" spc="24">
                <a:latin typeface="Arial"/>
                <a:cs typeface="Arial"/>
              </a:rPr>
              <a:t>,</a:t>
            </a:r>
            <a:r>
              <a:rPr dirty="0" smtClean="0" sz="2500" spc="24">
                <a:latin typeface="Arial"/>
                <a:cs typeface="Arial"/>
              </a:rPr>
              <a:t> </a:t>
            </a:r>
            <a:r>
              <a:rPr dirty="0" smtClean="0" sz="2500" spc="24">
                <a:latin typeface="Arial"/>
                <a:cs typeface="Arial"/>
              </a:rPr>
              <a:t>se</a:t>
            </a:r>
            <a:r>
              <a:rPr dirty="0" smtClean="0" sz="2500" spc="24">
                <a:latin typeface="Arial"/>
                <a:cs typeface="Arial"/>
              </a:rPr>
              <a:t> </a:t>
            </a:r>
            <a:r>
              <a:rPr dirty="0" smtClean="0" sz="2500" spc="24">
                <a:latin typeface="Arial"/>
                <a:cs typeface="Arial"/>
              </a:rPr>
              <a:t>necesita</a:t>
            </a:r>
            <a:r>
              <a:rPr dirty="0" smtClean="0" sz="2500" spc="24">
                <a:latin typeface="Arial"/>
                <a:cs typeface="Arial"/>
              </a:rPr>
              <a:t> </a:t>
            </a:r>
            <a:r>
              <a:rPr dirty="0" smtClean="0" sz="2500" spc="24">
                <a:latin typeface="Arial"/>
                <a:cs typeface="Arial"/>
              </a:rPr>
              <a:t>b</a:t>
            </a:r>
            <a:r>
              <a:rPr dirty="0" smtClean="0" sz="2500" spc="24">
                <a:latin typeface="Arial"/>
                <a:cs typeface="Arial"/>
              </a:rPr>
              <a:t>uena</a:t>
            </a:r>
            <a:r>
              <a:rPr dirty="0" smtClean="0" sz="2500" spc="24">
                <a:latin typeface="Arial"/>
                <a:cs typeface="Arial"/>
              </a:rPr>
              <a:t> </a:t>
            </a:r>
            <a:r>
              <a:rPr dirty="0" smtClean="0" sz="2500" spc="24">
                <a:latin typeface="Arial"/>
                <a:cs typeface="Arial"/>
              </a:rPr>
              <a:t>visión</a:t>
            </a:r>
            <a:r>
              <a:rPr dirty="0" smtClean="0" sz="2500" spc="24">
                <a:latin typeface="Arial"/>
                <a:cs typeface="Arial"/>
              </a:rPr>
              <a:t> </a:t>
            </a:r>
            <a:endParaRPr sz="2500">
              <a:latin typeface="Arial"/>
              <a:cs typeface="Arial"/>
            </a:endParaRPr>
          </a:p>
          <a:p>
            <a:pPr marL="12700" algn="just">
              <a:lnSpc>
                <a:spcPts val="2874"/>
              </a:lnSpc>
              <a:spcBef>
                <a:spcPts val="379"/>
              </a:spcBef>
            </a:pPr>
            <a:r>
              <a:rPr dirty="0" smtClean="0" sz="2500" spc="21">
                <a:latin typeface="Arial"/>
                <a:cs typeface="Arial"/>
              </a:rPr>
              <a:t>(sensores)</a:t>
            </a:r>
            <a:r>
              <a:rPr dirty="0" smtClean="0" sz="2500" spc="21">
                <a:latin typeface="Arial"/>
                <a:cs typeface="Arial"/>
              </a:rPr>
              <a:t> </a:t>
            </a:r>
            <a:r>
              <a:rPr dirty="0" smtClean="0" sz="2500" spc="21">
                <a:latin typeface="Arial"/>
                <a:cs typeface="Arial"/>
              </a:rPr>
              <a:t>y</a:t>
            </a:r>
            <a:r>
              <a:rPr dirty="0" smtClean="0" sz="2500" spc="21">
                <a:latin typeface="Arial"/>
                <a:cs typeface="Arial"/>
              </a:rPr>
              <a:t> </a:t>
            </a:r>
            <a:r>
              <a:rPr dirty="0" smtClean="0" sz="2500" spc="21">
                <a:latin typeface="Arial"/>
                <a:cs typeface="Arial"/>
              </a:rPr>
              <a:t>fuer-</a:t>
            </a:r>
            <a:r>
              <a:rPr dirty="0" smtClean="0" sz="2500" spc="21">
                <a:latin typeface="Arial"/>
                <a:cs typeface="Arial"/>
              </a:rPr>
              <a:t> </a:t>
            </a:r>
            <a:r>
              <a:rPr dirty="0" smtClean="0" sz="2500" spc="21">
                <a:latin typeface="Arial"/>
                <a:cs typeface="Arial"/>
              </a:rPr>
              <a:t>za</a:t>
            </a:r>
            <a:r>
              <a:rPr dirty="0" smtClean="0" sz="2500" spc="21">
                <a:latin typeface="Arial"/>
                <a:cs typeface="Arial"/>
              </a:rPr>
              <a:t> </a:t>
            </a:r>
            <a:r>
              <a:rPr dirty="0" smtClean="0" sz="2500" spc="21">
                <a:latin typeface="Arial"/>
                <a:cs typeface="Arial"/>
              </a:rPr>
              <a:t>m</a:t>
            </a:r>
            <a:r>
              <a:rPr dirty="0" smtClean="0" sz="2500" spc="21">
                <a:latin typeface="Arial"/>
                <a:cs typeface="Arial"/>
              </a:rPr>
              <a:t>uscular</a:t>
            </a:r>
            <a:r>
              <a:rPr dirty="0" smtClean="0" sz="2500" spc="21">
                <a:latin typeface="Arial"/>
                <a:cs typeface="Arial"/>
              </a:rPr>
              <a:t> </a:t>
            </a:r>
            <a:r>
              <a:rPr dirty="0" smtClean="0" sz="2500" spc="21">
                <a:latin typeface="Arial"/>
                <a:cs typeface="Arial"/>
              </a:rPr>
              <a:t>(actuadores)</a:t>
            </a:r>
            <a:r>
              <a:rPr dirty="0" smtClean="0" sz="2500" spc="21">
                <a:latin typeface="Arial"/>
                <a:cs typeface="Arial"/>
              </a:rPr>
              <a:t> </a:t>
            </a:r>
            <a:r>
              <a:rPr dirty="0" smtClean="0" sz="2500" spc="21">
                <a:latin typeface="Arial"/>
                <a:cs typeface="Arial"/>
              </a:rPr>
              <a:t>pa</a:t>
            </a:r>
            <a:r>
              <a:rPr dirty="0" smtClean="0" sz="2500" spc="21">
                <a:latin typeface="Arial"/>
                <a:cs typeface="Arial"/>
              </a:rPr>
              <a:t>r</a:t>
            </a:r>
            <a:r>
              <a:rPr dirty="0" smtClean="0" sz="2500" spc="21">
                <a:latin typeface="Arial"/>
                <a:cs typeface="Arial"/>
              </a:rPr>
              <a:t>a</a:t>
            </a:r>
            <a:r>
              <a:rPr dirty="0" smtClean="0" sz="2500" spc="21">
                <a:latin typeface="Arial"/>
                <a:cs typeface="Arial"/>
              </a:rPr>
              <a:t> </a:t>
            </a:r>
            <a:r>
              <a:rPr dirty="0" smtClean="0" sz="2500" spc="21">
                <a:latin typeface="Arial"/>
                <a:cs typeface="Arial"/>
              </a:rPr>
              <a:t>jugar</a:t>
            </a:r>
            <a:r>
              <a:rPr dirty="0" smtClean="0" sz="2500" spc="21">
                <a:latin typeface="Arial"/>
                <a:cs typeface="Arial"/>
              </a:rPr>
              <a:t> </a:t>
            </a:r>
            <a:r>
              <a:rPr dirty="0" smtClean="0" sz="2500" spc="21">
                <a:latin typeface="Arial"/>
                <a:cs typeface="Arial"/>
              </a:rPr>
              <a:t>tenis</a:t>
            </a:r>
            <a:r>
              <a:rPr dirty="0" smtClean="0" sz="2500" spc="21">
                <a:latin typeface="Arial"/>
                <a:cs typeface="Arial"/>
              </a:rPr>
              <a:t> </a:t>
            </a:r>
            <a:endParaRPr sz="2500">
              <a:latin typeface="Arial"/>
              <a:cs typeface="Arial"/>
            </a:endParaRPr>
          </a:p>
          <a:p>
            <a:pPr marL="12700" algn="just">
              <a:lnSpc>
                <a:spcPts val="2874"/>
              </a:lnSpc>
              <a:spcBef>
                <a:spcPts val="379"/>
              </a:spcBef>
            </a:pPr>
            <a:r>
              <a:rPr dirty="0" smtClean="0" sz="2500" spc="20">
                <a:latin typeface="Arial"/>
                <a:cs typeface="Arial"/>
              </a:rPr>
              <a:t>en</a:t>
            </a:r>
            <a:r>
              <a:rPr dirty="0" smtClean="0" sz="2500" spc="20">
                <a:latin typeface="Arial"/>
                <a:cs typeface="Arial"/>
              </a:rPr>
              <a:t> </a:t>
            </a:r>
            <a:r>
              <a:rPr dirty="0" smtClean="0" sz="2500" spc="20">
                <a:latin typeface="Arial"/>
                <a:cs typeface="Arial"/>
              </a:rPr>
              <a:t>este</a:t>
            </a:r>
            <a:r>
              <a:rPr dirty="0" smtClean="0" sz="2500" spc="20">
                <a:latin typeface="Arial"/>
                <a:cs typeface="Arial"/>
              </a:rPr>
              <a:t> </a:t>
            </a:r>
            <a:r>
              <a:rPr dirty="0" smtClean="0" sz="2500" spc="20">
                <a:latin typeface="Arial"/>
                <a:cs typeface="Arial"/>
              </a:rPr>
              <a:t>ni</a:t>
            </a:r>
            <a:r>
              <a:rPr dirty="0" smtClean="0" sz="2500" spc="20">
                <a:latin typeface="Arial"/>
                <a:cs typeface="Arial"/>
              </a:rPr>
              <a:t>v</a:t>
            </a:r>
            <a:r>
              <a:rPr dirty="0" smtClean="0" sz="2500" spc="20">
                <a:latin typeface="Arial"/>
                <a:cs typeface="Arial"/>
              </a:rPr>
              <a:t>el,</a:t>
            </a:r>
            <a:r>
              <a:rPr dirty="0" smtClean="0" sz="2500" spc="20">
                <a:latin typeface="Arial"/>
                <a:cs typeface="Arial"/>
              </a:rPr>
              <a:t> </a:t>
            </a:r>
            <a:r>
              <a:rPr dirty="0" smtClean="0" sz="2500" spc="20">
                <a:latin typeface="Arial"/>
                <a:cs typeface="Arial"/>
              </a:rPr>
              <a:t>pero</a:t>
            </a:r>
            <a:r>
              <a:rPr dirty="0" smtClean="0" sz="2500" spc="20">
                <a:latin typeface="Arial"/>
                <a:cs typeface="Arial"/>
              </a:rPr>
              <a:t> </a:t>
            </a:r>
            <a:r>
              <a:rPr dirty="0" smtClean="0" sz="2500" spc="20">
                <a:latin typeface="Arial"/>
                <a:cs typeface="Arial"/>
              </a:rPr>
              <a:t>estos</a:t>
            </a:r>
            <a:r>
              <a:rPr dirty="0" smtClean="0" sz="2500" spc="20">
                <a:latin typeface="Arial"/>
                <a:cs typeface="Arial"/>
              </a:rPr>
              <a:t> </a:t>
            </a:r>
            <a:r>
              <a:rPr dirty="0" smtClean="0" sz="2500" spc="20">
                <a:latin typeface="Arial"/>
                <a:cs typeface="Arial"/>
              </a:rPr>
              <a:t>at</a:t>
            </a:r>
            <a:r>
              <a:rPr dirty="0" smtClean="0" sz="2500" spc="20">
                <a:latin typeface="Arial"/>
                <a:cs typeface="Arial"/>
              </a:rPr>
              <a:t>r</a:t>
            </a:r>
            <a:r>
              <a:rPr dirty="0" smtClean="0" sz="2500" spc="20">
                <a:latin typeface="Arial"/>
                <a:cs typeface="Arial"/>
              </a:rPr>
              <a:t>i</a:t>
            </a:r>
            <a:r>
              <a:rPr dirty="0" smtClean="0" sz="2500" spc="20">
                <a:latin typeface="Arial"/>
                <a:cs typeface="Arial"/>
              </a:rPr>
              <a:t>b</a:t>
            </a:r>
            <a:r>
              <a:rPr dirty="0" smtClean="0" sz="2500" spc="20">
                <a:latin typeface="Arial"/>
                <a:cs typeface="Arial"/>
              </a:rPr>
              <a:t>utos</a:t>
            </a:r>
            <a:r>
              <a:rPr dirty="0" smtClean="0" sz="2500" spc="20">
                <a:latin typeface="Arial"/>
                <a:cs typeface="Arial"/>
              </a:rPr>
              <a:t> </a:t>
            </a:r>
            <a:r>
              <a:rPr dirty="0" smtClean="0" sz="2500" spc="20">
                <a:latin typeface="Arial"/>
                <a:cs typeface="Arial"/>
              </a:rPr>
              <a:t>no</a:t>
            </a:r>
            <a:r>
              <a:rPr dirty="0" smtClean="0" sz="2500" spc="20">
                <a:latin typeface="Arial"/>
                <a:cs typeface="Arial"/>
              </a:rPr>
              <a:t> </a:t>
            </a:r>
            <a:r>
              <a:rPr dirty="0" smtClean="0" sz="2500" spc="20">
                <a:latin typeface="Arial"/>
                <a:cs typeface="Arial"/>
              </a:rPr>
              <a:t>son</a:t>
            </a:r>
            <a:r>
              <a:rPr dirty="0" smtClean="0" sz="2500" spc="20">
                <a:latin typeface="Arial"/>
                <a:cs typeface="Arial"/>
              </a:rPr>
              <a:t> </a:t>
            </a:r>
            <a:r>
              <a:rPr dirty="0" smtClean="0" sz="2500" spc="20">
                <a:latin typeface="Arial"/>
                <a:cs typeface="Arial"/>
              </a:rPr>
              <a:t>suficiente</a:t>
            </a:r>
            <a:r>
              <a:rPr dirty="0" smtClean="0" sz="2500" spc="20">
                <a:latin typeface="Arial"/>
                <a:cs typeface="Arial"/>
              </a:rPr>
              <a:t>s</a:t>
            </a:r>
            <a:r>
              <a:rPr dirty="0" smtClean="0" sz="2500" spc="20">
                <a:latin typeface="Arial"/>
                <a:cs typeface="Arial"/>
              </a:rPr>
              <a:t>.</a:t>
            </a:r>
            <a:r>
              <a:rPr dirty="0" smtClean="0" sz="2500" spc="20">
                <a:latin typeface="Arial"/>
                <a:cs typeface="Arial"/>
              </a:rPr>
              <a:t> </a:t>
            </a:r>
            <a:r>
              <a:rPr dirty="0" smtClean="0" sz="2500" spc="20">
                <a:latin typeface="Arial"/>
                <a:cs typeface="Arial"/>
              </a:rPr>
              <a:t>De</a:t>
            </a:r>
            <a:r>
              <a:rPr dirty="0" smtClean="0" sz="2500" spc="20">
                <a:latin typeface="Arial"/>
                <a:cs typeface="Arial"/>
              </a:rPr>
              <a:t> </a:t>
            </a:r>
            <a:endParaRPr sz="2500">
              <a:latin typeface="Arial"/>
              <a:cs typeface="Arial"/>
            </a:endParaRPr>
          </a:p>
          <a:p>
            <a:pPr marL="12700" algn="just">
              <a:lnSpc>
                <a:spcPts val="2874"/>
              </a:lnSpc>
              <a:spcBef>
                <a:spcPts val="379"/>
              </a:spcBef>
            </a:pPr>
            <a:r>
              <a:rPr dirty="0" smtClean="0" sz="2500">
                <a:latin typeface="Arial"/>
                <a:cs typeface="Arial"/>
              </a:rPr>
              <a:t>hech</a:t>
            </a:r>
            <a:r>
              <a:rPr dirty="0" smtClean="0" sz="2500" spc="-100">
                <a:latin typeface="Arial"/>
                <a:cs typeface="Arial"/>
              </a:rPr>
              <a:t>o</a:t>
            </a:r>
            <a:r>
              <a:rPr dirty="0" smtClean="0" sz="2500" spc="0">
                <a:latin typeface="Arial"/>
                <a:cs typeface="Arial"/>
              </a:rPr>
              <a:t>,</a:t>
            </a:r>
            <a:r>
              <a:rPr dirty="0" smtClean="0" sz="2500" spc="168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la</a:t>
            </a:r>
            <a:r>
              <a:rPr dirty="0" smtClean="0" sz="2500" spc="112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coordinación</a:t>
            </a:r>
            <a:r>
              <a:rPr dirty="0" smtClean="0" sz="2500" spc="0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entre</a:t>
            </a:r>
            <a:r>
              <a:rPr dirty="0" smtClean="0" sz="2500" spc="50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ojos</a:t>
            </a:r>
            <a:r>
              <a:rPr dirty="0" smtClean="0" sz="2500" spc="38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y</a:t>
            </a:r>
            <a:r>
              <a:rPr dirty="0" smtClean="0" sz="2500" spc="5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b</a:t>
            </a:r>
            <a:r>
              <a:rPr dirty="0" smtClean="0" sz="2500" spc="-25">
                <a:latin typeface="Arial"/>
                <a:cs typeface="Arial"/>
              </a:rPr>
              <a:t>r</a:t>
            </a:r>
            <a:r>
              <a:rPr dirty="0" smtClean="0" sz="2500" spc="0">
                <a:latin typeface="Arial"/>
                <a:cs typeface="Arial"/>
              </a:rPr>
              <a:t>a</a:t>
            </a:r>
            <a:r>
              <a:rPr dirty="0" smtClean="0" sz="2500" spc="-34">
                <a:latin typeface="Arial"/>
                <a:cs typeface="Arial"/>
              </a:rPr>
              <a:t>z</a:t>
            </a:r>
            <a:r>
              <a:rPr dirty="0" smtClean="0" sz="2500" spc="0">
                <a:latin typeface="Arial"/>
                <a:cs typeface="Arial"/>
              </a:rPr>
              <a:t>o</a:t>
            </a:r>
            <a:r>
              <a:rPr dirty="0" smtClean="0" sz="2500" spc="55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es</a:t>
            </a:r>
            <a:r>
              <a:rPr dirty="0" smtClean="0" sz="2500" spc="19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también</a:t>
            </a:r>
            <a:r>
              <a:rPr dirty="0" smtClean="0" sz="2500" spc="81">
                <a:latin typeface="Arial"/>
                <a:cs typeface="Arial"/>
              </a:rPr>
              <a:t> </a:t>
            </a:r>
            <a:r>
              <a:rPr dirty="0" smtClean="0" sz="2500" spc="11">
                <a:latin typeface="Arial"/>
                <a:cs typeface="Arial"/>
              </a:rPr>
              <a:t>c</a:t>
            </a:r>
            <a:r>
              <a:rPr dirty="0" smtClean="0" sz="2500" spc="43">
                <a:latin typeface="Arial"/>
                <a:cs typeface="Arial"/>
              </a:rPr>
              <a:t>r</a:t>
            </a:r>
            <a:r>
              <a:rPr dirty="0" smtClean="0" sz="2500" spc="9">
                <a:latin typeface="Arial"/>
                <a:cs typeface="Arial"/>
              </a:rPr>
              <a:t>ucial</a:t>
            </a:r>
            <a:r>
              <a:rPr dirty="0" smtClean="0" sz="2500" spc="0">
                <a:latin typeface="Arial"/>
                <a:cs typeface="Arial"/>
              </a:rPr>
              <a:t> </a:t>
            </a:r>
            <a:endParaRPr sz="2500">
              <a:latin typeface="Arial"/>
              <a:cs typeface="Arial"/>
            </a:endParaRPr>
          </a:p>
          <a:p>
            <a:pPr marL="12700" algn="just">
              <a:lnSpc>
                <a:spcPts val="2874"/>
              </a:lnSpc>
              <a:spcBef>
                <a:spcPts val="379"/>
              </a:spcBef>
            </a:pPr>
            <a:r>
              <a:rPr dirty="0" smtClean="0" sz="2500">
                <a:latin typeface="Arial"/>
                <a:cs typeface="Arial"/>
              </a:rPr>
              <a:t>pa</a:t>
            </a:r>
            <a:r>
              <a:rPr dirty="0" smtClean="0" sz="2500">
                <a:latin typeface="Arial"/>
                <a:cs typeface="Arial"/>
              </a:rPr>
              <a:t>r</a:t>
            </a:r>
            <a:r>
              <a:rPr dirty="0" smtClean="0" sz="2500">
                <a:latin typeface="Arial"/>
                <a:cs typeface="Arial"/>
              </a:rPr>
              <a:t>a</a:t>
            </a:r>
            <a:r>
              <a:rPr dirty="0" smtClean="0" sz="2500">
                <a:latin typeface="Arial"/>
                <a:cs typeface="Arial"/>
              </a:rPr>
              <a:t> </a:t>
            </a:r>
            <a:r>
              <a:rPr dirty="0" smtClean="0" sz="2500">
                <a:latin typeface="Arial"/>
                <a:cs typeface="Arial"/>
              </a:rPr>
              <a:t>el</a:t>
            </a:r>
            <a:r>
              <a:rPr dirty="0" smtClean="0" sz="2500">
                <a:latin typeface="Arial"/>
                <a:cs typeface="Arial"/>
              </a:rPr>
              <a:t> </a:t>
            </a:r>
            <a:r>
              <a:rPr dirty="0" smtClean="0" sz="2500">
                <a:latin typeface="Arial"/>
                <a:cs typeface="Arial"/>
              </a:rPr>
              <a:t>éxit</a:t>
            </a:r>
            <a:r>
              <a:rPr dirty="0" smtClean="0" sz="2500">
                <a:latin typeface="Arial"/>
                <a:cs typeface="Arial"/>
              </a:rPr>
              <a:t>o</a:t>
            </a:r>
            <a:r>
              <a:rPr dirty="0" smtClean="0" sz="2500">
                <a:latin typeface="Arial"/>
                <a:cs typeface="Arial"/>
              </a:rPr>
              <a:t>.</a:t>
            </a:r>
            <a:endParaRPr sz="2500">
              <a:latin typeface="Arial"/>
              <a:cs typeface="Arial"/>
            </a:endParaRPr>
          </a:p>
          <a:p>
            <a:pPr marL="12700" marR="6775484" algn="just">
              <a:lnSpc>
                <a:spcPct val="95825"/>
              </a:lnSpc>
              <a:spcBef>
                <a:spcPts val="1865"/>
              </a:spcBef>
            </a:pPr>
            <a:r>
              <a:rPr dirty="0" smtClean="0" sz="2500" spc="12">
                <a:latin typeface="Arial"/>
                <a:cs typeface="Arial"/>
              </a:rPr>
              <a:t>En</a:t>
            </a:r>
            <a:r>
              <a:rPr dirty="0" smtClean="0" sz="2500" spc="12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resumen:</a:t>
            </a:r>
            <a:endParaRPr sz="25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72793" y="6306118"/>
            <a:ext cx="580068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12" i="1">
                <a:latin typeface="Arial"/>
                <a:cs typeface="Arial"/>
              </a:rPr>
              <a:t>Los</a:t>
            </a:r>
            <a:endParaRPr sz="25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059046" y="6306118"/>
            <a:ext cx="1349742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11" i="1">
                <a:latin typeface="Arial"/>
                <a:cs typeface="Arial"/>
              </a:rPr>
              <a:t>sensores</a:t>
            </a:r>
            <a:endParaRPr sz="25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14973" y="6306118"/>
            <a:ext cx="1197381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-1" i="1">
                <a:latin typeface="Arial"/>
                <a:cs typeface="Arial"/>
              </a:rPr>
              <a:t>pr</a:t>
            </a:r>
            <a:r>
              <a:rPr dirty="0" smtClean="0" sz="2500" spc="-1" i="1">
                <a:latin typeface="Arial"/>
                <a:cs typeface="Arial"/>
              </a:rPr>
              <a:t>o</a:t>
            </a:r>
            <a:r>
              <a:rPr dirty="0" smtClean="0" sz="2500" spc="-1" i="1">
                <a:latin typeface="Arial"/>
                <a:cs typeface="Arial"/>
              </a:rPr>
              <a:t>v</a:t>
            </a:r>
            <a:r>
              <a:rPr dirty="0" smtClean="0" sz="2500" spc="-1" i="1">
                <a:latin typeface="Arial"/>
                <a:cs typeface="Arial"/>
              </a:rPr>
              <a:t>een</a:t>
            </a:r>
            <a:endParaRPr sz="25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818223" y="6306118"/>
            <a:ext cx="474927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9" i="1">
                <a:latin typeface="Arial"/>
                <a:cs typeface="Arial"/>
              </a:rPr>
              <a:t>los</a:t>
            </a:r>
            <a:endParaRPr sz="25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99335" y="6306118"/>
            <a:ext cx="732744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3" i="1">
                <a:latin typeface="Arial"/>
                <a:cs typeface="Arial"/>
              </a:rPr>
              <a:t>ojo</a:t>
            </a:r>
            <a:r>
              <a:rPr dirty="0" smtClean="0" sz="2500" spc="3" i="1">
                <a:latin typeface="Arial"/>
                <a:cs typeface="Arial"/>
              </a:rPr>
              <a:t>s</a:t>
            </a:r>
            <a:r>
              <a:rPr dirty="0" smtClean="0" sz="2500" spc="3" i="1">
                <a:latin typeface="Arial"/>
                <a:cs typeface="Arial"/>
              </a:rPr>
              <a:t>,</a:t>
            </a:r>
            <a:endParaRPr sz="25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38263" y="6306118"/>
            <a:ext cx="230016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11" i="1">
                <a:latin typeface="Arial"/>
                <a:cs typeface="Arial"/>
              </a:rPr>
              <a:t>y</a:t>
            </a:r>
            <a:endParaRPr sz="25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574464" y="6306118"/>
            <a:ext cx="474927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9" i="1">
                <a:latin typeface="Arial"/>
                <a:cs typeface="Arial"/>
              </a:rPr>
              <a:t>los</a:t>
            </a:r>
            <a:endParaRPr sz="25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155576" y="6306118"/>
            <a:ext cx="1629909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11" i="1">
                <a:latin typeface="Arial"/>
                <a:cs typeface="Arial"/>
              </a:rPr>
              <a:t>actuadores</a:t>
            </a:r>
            <a:endParaRPr sz="25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91355" y="6306118"/>
            <a:ext cx="474927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9" i="1">
                <a:latin typeface="Arial"/>
                <a:cs typeface="Arial"/>
              </a:rPr>
              <a:t>los</a:t>
            </a:r>
            <a:endParaRPr sz="25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72793" y="6710994"/>
            <a:ext cx="6936092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7" i="1">
                <a:latin typeface="Arial"/>
                <a:cs typeface="Arial"/>
              </a:rPr>
              <a:t>músculos;</a:t>
            </a:r>
            <a:r>
              <a:rPr dirty="0" smtClean="0" sz="2500" spc="7" i="1">
                <a:latin typeface="Arial"/>
                <a:cs typeface="Arial"/>
              </a:rPr>
              <a:t> </a:t>
            </a:r>
            <a:r>
              <a:rPr dirty="0" smtClean="0" sz="2500" spc="7" i="1">
                <a:latin typeface="Arial"/>
                <a:cs typeface="Arial"/>
              </a:rPr>
              <a:t>la</a:t>
            </a:r>
            <a:r>
              <a:rPr dirty="0" smtClean="0" sz="2500" spc="7" i="1">
                <a:latin typeface="Arial"/>
                <a:cs typeface="Arial"/>
              </a:rPr>
              <a:t> </a:t>
            </a:r>
            <a:r>
              <a:rPr dirty="0" smtClean="0" sz="2500" spc="7" i="1">
                <a:latin typeface="Arial"/>
                <a:cs typeface="Arial"/>
              </a:rPr>
              <a:t>teoría</a:t>
            </a:r>
            <a:r>
              <a:rPr dirty="0" smtClean="0" sz="2500" spc="7" i="1">
                <a:latin typeface="Arial"/>
                <a:cs typeface="Arial"/>
              </a:rPr>
              <a:t> </a:t>
            </a:r>
            <a:r>
              <a:rPr dirty="0" smtClean="0" sz="2500" spc="7" i="1">
                <a:latin typeface="Arial"/>
                <a:cs typeface="Arial"/>
              </a:rPr>
              <a:t>de</a:t>
            </a:r>
            <a:r>
              <a:rPr dirty="0" smtClean="0" sz="2500" spc="7" i="1">
                <a:latin typeface="Arial"/>
                <a:cs typeface="Arial"/>
              </a:rPr>
              <a:t> </a:t>
            </a:r>
            <a:r>
              <a:rPr dirty="0" smtClean="0" sz="2500" spc="7" i="1">
                <a:latin typeface="Arial"/>
                <a:cs typeface="Arial"/>
              </a:rPr>
              <a:t>control</a:t>
            </a:r>
            <a:r>
              <a:rPr dirty="0" smtClean="0" sz="2500" spc="7" i="1">
                <a:latin typeface="Arial"/>
                <a:cs typeface="Arial"/>
              </a:rPr>
              <a:t> </a:t>
            </a:r>
            <a:r>
              <a:rPr dirty="0" smtClean="0" sz="2500" spc="7" i="1">
                <a:latin typeface="Arial"/>
                <a:cs typeface="Arial"/>
              </a:rPr>
              <a:t>pr</a:t>
            </a:r>
            <a:r>
              <a:rPr dirty="0" smtClean="0" sz="2500" spc="7" i="1">
                <a:latin typeface="Arial"/>
                <a:cs typeface="Arial"/>
              </a:rPr>
              <a:t>o</a:t>
            </a:r>
            <a:r>
              <a:rPr dirty="0" smtClean="0" sz="2500" spc="7" i="1">
                <a:latin typeface="Arial"/>
                <a:cs typeface="Arial"/>
              </a:rPr>
              <a:t>v</a:t>
            </a:r>
            <a:r>
              <a:rPr dirty="0" smtClean="0" sz="2500" spc="7" i="1">
                <a:latin typeface="Arial"/>
                <a:cs typeface="Arial"/>
              </a:rPr>
              <a:t>ee</a:t>
            </a:r>
            <a:r>
              <a:rPr dirty="0" smtClean="0" sz="2500" spc="7" i="1">
                <a:latin typeface="Arial"/>
                <a:cs typeface="Arial"/>
              </a:rPr>
              <a:t> </a:t>
            </a:r>
            <a:r>
              <a:rPr dirty="0" smtClean="0" sz="2500" spc="7" i="1">
                <a:latin typeface="Arial"/>
                <a:cs typeface="Arial"/>
              </a:rPr>
              <a:t>la</a:t>
            </a:r>
            <a:r>
              <a:rPr dirty="0" smtClean="0" sz="2500" spc="7" i="1">
                <a:latin typeface="Arial"/>
                <a:cs typeface="Arial"/>
              </a:rPr>
              <a:t> </a:t>
            </a:r>
            <a:r>
              <a:rPr dirty="0" smtClean="0" sz="2500" spc="7" i="1">
                <a:latin typeface="Arial"/>
                <a:cs typeface="Arial"/>
              </a:rPr>
              <a:t>destreza.</a:t>
            </a:r>
            <a:endParaRPr sz="25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69174" y="485038"/>
            <a:ext cx="855360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/>
          <p:nvPr/>
        </p:nvSpPr>
        <p:spPr>
          <a:xfrm>
            <a:off x="1069174" y="624738"/>
            <a:ext cx="8553602" cy="0"/>
          </a:xfrm>
          <a:custGeom>
            <a:avLst/>
            <a:gdLst/>
            <a:ahLst/>
            <a:cxnLst/>
            <a:rect l="l" t="t" r="r" b="b"/>
            <a:pathLst>
              <a:path w="8553602" h="0">
                <a:moveTo>
                  <a:pt x="0" y="0"/>
                </a:moveTo>
                <a:lnTo>
                  <a:pt x="8553602" y="0"/>
                </a:lnTo>
              </a:path>
            </a:pathLst>
          </a:custGeom>
          <a:ln w="139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1102563" y="1255331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6511544" y="744931"/>
            <a:ext cx="1003604" cy="11597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1102563" y="3296767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7141133" y="2251113"/>
            <a:ext cx="1360449" cy="223023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1102563" y="4911166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1385493" y="5546902"/>
            <a:ext cx="4560836" cy="14496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056474" y="432075"/>
            <a:ext cx="1095183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 spc="-9">
                <a:latin typeface="Arial"/>
                <a:cs typeface="Arial"/>
              </a:rPr>
              <a:t>C</a:t>
            </a:r>
            <a:r>
              <a:rPr dirty="0" smtClean="0" sz="1200" spc="-9">
                <a:latin typeface="Arial"/>
                <a:cs typeface="Arial"/>
              </a:rPr>
              <a:t>A</a:t>
            </a:r>
            <a:r>
              <a:rPr dirty="0" smtClean="0" sz="1200" spc="-9">
                <a:latin typeface="Arial"/>
                <a:cs typeface="Arial"/>
              </a:rPr>
              <a:t>UT1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Clase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441243" y="432075"/>
            <a:ext cx="217007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>
                <a:latin typeface="Arial"/>
                <a:cs typeface="Arial"/>
              </a:rPr>
              <a:t>28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72793" y="1135719"/>
            <a:ext cx="1262229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12" b="1">
                <a:latin typeface="Arial"/>
                <a:cs typeface="Arial"/>
              </a:rPr>
              <a:t>Mejores</a:t>
            </a:r>
            <a:endParaRPr sz="25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49916" y="1135719"/>
            <a:ext cx="3834060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b="1">
                <a:latin typeface="Arial"/>
                <a:cs typeface="Arial"/>
              </a:rPr>
              <a:t>sensores</a:t>
            </a:r>
            <a:r>
              <a:rPr dirty="0" smtClean="0" sz="2500" spc="109" b="1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dan</a:t>
            </a:r>
            <a:r>
              <a:rPr dirty="0" smtClean="0" sz="2500" spc="41">
                <a:latin typeface="Arial"/>
                <a:cs typeface="Arial"/>
              </a:rPr>
              <a:t> </a:t>
            </a:r>
            <a:r>
              <a:rPr dirty="0" smtClean="0" sz="2500" spc="11">
                <a:latin typeface="Arial"/>
                <a:cs typeface="Arial"/>
              </a:rPr>
              <a:t>mejor</a:t>
            </a:r>
            <a:r>
              <a:rPr dirty="0" smtClean="0" sz="2500" spc="0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visión</a:t>
            </a:r>
            <a:endParaRPr sz="25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72793" y="3177142"/>
            <a:ext cx="1262229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12" b="1">
                <a:latin typeface="Arial"/>
                <a:cs typeface="Arial"/>
              </a:rPr>
              <a:t>Mejores</a:t>
            </a:r>
            <a:endParaRPr sz="25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49916" y="3177142"/>
            <a:ext cx="4463651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11" b="1">
                <a:latin typeface="Arial"/>
                <a:cs typeface="Arial"/>
              </a:rPr>
              <a:t>actuadores</a:t>
            </a:r>
            <a:r>
              <a:rPr dirty="0" smtClean="0" sz="2500" spc="11" b="1">
                <a:latin typeface="Arial"/>
                <a:cs typeface="Arial"/>
              </a:rPr>
              <a:t> </a:t>
            </a:r>
            <a:r>
              <a:rPr dirty="0" smtClean="0" sz="2500" spc="11">
                <a:latin typeface="Arial"/>
                <a:cs typeface="Arial"/>
              </a:rPr>
              <a:t>dan</a:t>
            </a:r>
            <a:r>
              <a:rPr dirty="0" smtClean="0" sz="2500" spc="11">
                <a:latin typeface="Arial"/>
                <a:cs typeface="Arial"/>
              </a:rPr>
              <a:t> </a:t>
            </a:r>
            <a:r>
              <a:rPr dirty="0" smtClean="0" sz="2500" spc="11">
                <a:latin typeface="Arial"/>
                <a:cs typeface="Arial"/>
              </a:rPr>
              <a:t>más</a:t>
            </a:r>
            <a:r>
              <a:rPr dirty="0" smtClean="0" sz="2500" spc="11">
                <a:latin typeface="Arial"/>
                <a:cs typeface="Arial"/>
              </a:rPr>
              <a:t> </a:t>
            </a:r>
            <a:r>
              <a:rPr dirty="0" smtClean="0" sz="2500" spc="11">
                <a:latin typeface="Arial"/>
                <a:cs typeface="Arial"/>
              </a:rPr>
              <a:t>músculos</a:t>
            </a:r>
            <a:endParaRPr sz="25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72793" y="4791554"/>
            <a:ext cx="6173982" cy="745070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5" b="1">
                <a:latin typeface="Arial"/>
                <a:cs typeface="Arial"/>
              </a:rPr>
              <a:t>Mejor</a:t>
            </a:r>
            <a:r>
              <a:rPr dirty="0" smtClean="0" sz="2500" spc="5" b="1">
                <a:latin typeface="Arial"/>
                <a:cs typeface="Arial"/>
              </a:rPr>
              <a:t> </a:t>
            </a:r>
            <a:r>
              <a:rPr dirty="0" smtClean="0" sz="2500" spc="5" b="1">
                <a:latin typeface="Arial"/>
                <a:cs typeface="Arial"/>
              </a:rPr>
              <a:t>cont</a:t>
            </a:r>
            <a:r>
              <a:rPr dirty="0" smtClean="0" sz="2500" spc="5" b="1">
                <a:latin typeface="Arial"/>
                <a:cs typeface="Arial"/>
              </a:rPr>
              <a:t>r</a:t>
            </a:r>
            <a:r>
              <a:rPr dirty="0" smtClean="0" sz="2500" spc="5" b="1">
                <a:latin typeface="Arial"/>
                <a:cs typeface="Arial"/>
              </a:rPr>
              <a:t>ol</a:t>
            </a:r>
            <a:r>
              <a:rPr dirty="0" smtClean="0" sz="2500" spc="5" b="1">
                <a:latin typeface="Arial"/>
                <a:cs typeface="Arial"/>
              </a:rPr>
              <a:t> </a:t>
            </a:r>
            <a:r>
              <a:rPr dirty="0" smtClean="0" sz="2500" spc="5">
                <a:latin typeface="Arial"/>
                <a:cs typeface="Arial"/>
              </a:rPr>
              <a:t>da</a:t>
            </a:r>
            <a:r>
              <a:rPr dirty="0" smtClean="0" sz="2500" spc="5">
                <a:latin typeface="Arial"/>
                <a:cs typeface="Arial"/>
              </a:rPr>
              <a:t> </a:t>
            </a:r>
            <a:r>
              <a:rPr dirty="0" smtClean="0" sz="2500" spc="5">
                <a:latin typeface="Arial"/>
                <a:cs typeface="Arial"/>
              </a:rPr>
              <a:t>más</a:t>
            </a:r>
            <a:r>
              <a:rPr dirty="0" smtClean="0" sz="2500" spc="5">
                <a:latin typeface="Arial"/>
                <a:cs typeface="Arial"/>
              </a:rPr>
              <a:t> </a:t>
            </a:r>
            <a:r>
              <a:rPr dirty="0" smtClean="0" sz="2500" spc="5">
                <a:latin typeface="Arial"/>
                <a:cs typeface="Arial"/>
              </a:rPr>
              <a:t>destreza</a:t>
            </a:r>
            <a:r>
              <a:rPr dirty="0" smtClean="0" sz="2500" spc="5">
                <a:latin typeface="Arial"/>
                <a:cs typeface="Arial"/>
              </a:rPr>
              <a:t> </a:t>
            </a:r>
            <a:r>
              <a:rPr dirty="0" smtClean="0" sz="2500" spc="5">
                <a:latin typeface="Arial"/>
                <a:cs typeface="Arial"/>
              </a:rPr>
              <a:t>al</a:t>
            </a:r>
            <a:r>
              <a:rPr dirty="0" smtClean="0" sz="2500" spc="5">
                <a:latin typeface="Arial"/>
                <a:cs typeface="Arial"/>
              </a:rPr>
              <a:t> </a:t>
            </a:r>
            <a:r>
              <a:rPr dirty="0" smtClean="0" sz="2500" spc="5">
                <a:latin typeface="Arial"/>
                <a:cs typeface="Arial"/>
              </a:rPr>
              <a:t>combinar</a:t>
            </a:r>
            <a:endParaRPr sz="2500">
              <a:latin typeface="Arial"/>
              <a:cs typeface="Arial"/>
            </a:endParaRPr>
          </a:p>
          <a:p>
            <a:pPr marL="12700" marR="47219">
              <a:lnSpc>
                <a:spcPct val="95825"/>
              </a:lnSpc>
              <a:spcBef>
                <a:spcPts val="238"/>
              </a:spcBef>
            </a:pPr>
            <a:r>
              <a:rPr dirty="0" smtClean="0" sz="2500" spc="12" i="1">
                <a:latin typeface="Arial"/>
                <a:cs typeface="Arial"/>
              </a:rPr>
              <a:t>tuadores</a:t>
            </a:r>
            <a:r>
              <a:rPr dirty="0" smtClean="0" sz="2500" spc="12" i="1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de</a:t>
            </a:r>
            <a:r>
              <a:rPr dirty="0" smtClean="0" sz="2500" spc="12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f</a:t>
            </a:r>
            <a:r>
              <a:rPr dirty="0" smtClean="0" sz="2500" spc="12">
                <a:latin typeface="Arial"/>
                <a:cs typeface="Arial"/>
              </a:rPr>
              <a:t>o</a:t>
            </a:r>
            <a:r>
              <a:rPr dirty="0" smtClean="0" sz="2500" spc="12">
                <a:latin typeface="Arial"/>
                <a:cs typeface="Arial"/>
              </a:rPr>
              <a:t>r</a:t>
            </a:r>
            <a:r>
              <a:rPr dirty="0" smtClean="0" sz="2500" spc="12">
                <a:latin typeface="Arial"/>
                <a:cs typeface="Arial"/>
              </a:rPr>
              <a:t>ma</a:t>
            </a:r>
            <a:r>
              <a:rPr dirty="0" smtClean="0" sz="2500" spc="12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más</a:t>
            </a:r>
            <a:r>
              <a:rPr dirty="0" smtClean="0" sz="2500" spc="12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inteligente</a:t>
            </a:r>
            <a:endParaRPr sz="25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559179" y="4791554"/>
            <a:ext cx="2123518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i="1">
                <a:latin typeface="Arial"/>
                <a:cs typeface="Arial"/>
              </a:rPr>
              <a:t>sensores</a:t>
            </a:r>
            <a:r>
              <a:rPr dirty="0" smtClean="0" sz="2500" spc="151" i="1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y</a:t>
            </a:r>
            <a:r>
              <a:rPr dirty="0" smtClean="0" sz="2500" spc="-12">
                <a:latin typeface="Arial"/>
                <a:cs typeface="Arial"/>
              </a:rPr>
              <a:t> </a:t>
            </a:r>
            <a:r>
              <a:rPr dirty="0" smtClean="0" sz="2500" spc="10" i="1">
                <a:latin typeface="Arial"/>
                <a:cs typeface="Arial"/>
              </a:rPr>
              <a:t>ac-</a:t>
            </a:r>
            <a:endParaRPr sz="25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02563" y="4911166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4" name="object 4"/>
          <p:cNvSpPr txBox="1"/>
          <p:nvPr/>
        </p:nvSpPr>
        <p:spPr>
          <a:xfrm>
            <a:off x="1102563" y="3296767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3" name="object 3"/>
          <p:cNvSpPr txBox="1"/>
          <p:nvPr/>
        </p:nvSpPr>
        <p:spPr>
          <a:xfrm>
            <a:off x="1102563" y="1255331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2" name="object 2"/>
          <p:cNvSpPr txBox="1"/>
          <p:nvPr/>
        </p:nvSpPr>
        <p:spPr>
          <a:xfrm>
            <a:off x="1069174" y="485038"/>
            <a:ext cx="855360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/>
          <p:nvPr/>
        </p:nvSpPr>
        <p:spPr>
          <a:xfrm>
            <a:off x="1069174" y="624738"/>
            <a:ext cx="8553602" cy="0"/>
          </a:xfrm>
          <a:custGeom>
            <a:avLst/>
            <a:gdLst/>
            <a:ahLst/>
            <a:cxnLst/>
            <a:rect l="l" t="t" r="r" b="b"/>
            <a:pathLst>
              <a:path w="8553602" h="0">
                <a:moveTo>
                  <a:pt x="0" y="0"/>
                </a:moveTo>
                <a:lnTo>
                  <a:pt x="8553602" y="0"/>
                </a:lnTo>
              </a:path>
            </a:pathLst>
          </a:custGeom>
          <a:ln w="139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1102563" y="5917958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1102563" y="6613245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056474" y="432075"/>
            <a:ext cx="1095183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 spc="-9">
                <a:latin typeface="Arial"/>
                <a:cs typeface="Arial"/>
              </a:rPr>
              <a:t>C</a:t>
            </a:r>
            <a:r>
              <a:rPr dirty="0" smtClean="0" sz="1200" spc="-9">
                <a:latin typeface="Arial"/>
                <a:cs typeface="Arial"/>
              </a:rPr>
              <a:t>A</a:t>
            </a:r>
            <a:r>
              <a:rPr dirty="0" smtClean="0" sz="1200" spc="-9">
                <a:latin typeface="Arial"/>
                <a:cs typeface="Arial"/>
              </a:rPr>
              <a:t>UT1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Clase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525660" y="432075"/>
            <a:ext cx="132590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239479" y="711158"/>
            <a:ext cx="6269671" cy="403199"/>
          </a:xfrm>
          <a:prstGeom prst="rect">
            <a:avLst/>
          </a:prstGeom>
        </p:spPr>
        <p:txBody>
          <a:bodyPr wrap="square" lIns="0" tIns="19907" rIns="0" bIns="0" rtlCol="0">
            <a:noAutofit/>
          </a:bodyPr>
          <a:lstStyle/>
          <a:p>
            <a:pPr marL="12700">
              <a:lnSpc>
                <a:spcPts val="3135"/>
              </a:lnSpc>
            </a:pPr>
            <a:r>
              <a:rPr dirty="0" smtClean="0" sz="2950" spc="-4" b="1">
                <a:latin typeface="Arial"/>
                <a:cs typeface="Arial"/>
              </a:rPr>
              <a:t>In</a:t>
            </a:r>
            <a:r>
              <a:rPr dirty="0" smtClean="0" sz="2950" spc="-4" b="1">
                <a:latin typeface="Arial"/>
                <a:cs typeface="Arial"/>
              </a:rPr>
              <a:t>f</a:t>
            </a:r>
            <a:r>
              <a:rPr dirty="0" smtClean="0" sz="2950" spc="-4" b="1">
                <a:latin typeface="Arial"/>
                <a:cs typeface="Arial"/>
              </a:rPr>
              <a:t>ormación</a:t>
            </a:r>
            <a:r>
              <a:rPr dirty="0" smtClean="0" sz="2950" spc="-4" b="1">
                <a:latin typeface="Arial"/>
                <a:cs typeface="Arial"/>
              </a:rPr>
              <a:t> </a:t>
            </a:r>
            <a:r>
              <a:rPr dirty="0" smtClean="0" sz="2950" spc="-4" b="1">
                <a:latin typeface="Arial"/>
                <a:cs typeface="Arial"/>
              </a:rPr>
              <a:t>práctica</a:t>
            </a:r>
            <a:r>
              <a:rPr dirty="0" smtClean="0" sz="2950" spc="-4" b="1">
                <a:latin typeface="Arial"/>
                <a:cs typeface="Arial"/>
              </a:rPr>
              <a:t> </a:t>
            </a:r>
            <a:r>
              <a:rPr dirty="0" smtClean="0" sz="2950" spc="-4" b="1">
                <a:latin typeface="Arial"/>
                <a:cs typeface="Arial"/>
              </a:rPr>
              <a:t>sobre</a:t>
            </a:r>
            <a:r>
              <a:rPr dirty="0" smtClean="0" sz="2950" spc="-4" b="1">
                <a:latin typeface="Arial"/>
                <a:cs typeface="Arial"/>
              </a:rPr>
              <a:t> </a:t>
            </a:r>
            <a:r>
              <a:rPr dirty="0" smtClean="0" sz="2950" spc="-4" b="1">
                <a:latin typeface="Arial"/>
                <a:cs typeface="Arial"/>
              </a:rPr>
              <a:t>C</a:t>
            </a:r>
            <a:r>
              <a:rPr dirty="0" smtClean="0" sz="2950" spc="-4" b="1">
                <a:latin typeface="Arial"/>
                <a:cs typeface="Arial"/>
              </a:rPr>
              <a:t>A</a:t>
            </a:r>
            <a:r>
              <a:rPr dirty="0" smtClean="0" sz="2950" spc="-4" b="1">
                <a:latin typeface="Arial"/>
                <a:cs typeface="Arial"/>
              </a:rPr>
              <a:t>UT1</a:t>
            </a:r>
            <a:endParaRPr sz="29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56474" y="1869220"/>
            <a:ext cx="8619992" cy="2549766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 marR="6465" algn="just">
              <a:lnSpc>
                <a:spcPts val="2630"/>
              </a:lnSpc>
            </a:pPr>
            <a:r>
              <a:rPr dirty="0" smtClean="0" sz="2500" spc="9">
                <a:latin typeface="Arial"/>
                <a:cs typeface="Arial"/>
              </a:rPr>
              <a:t>Esta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asignatu</a:t>
            </a:r>
            <a:r>
              <a:rPr dirty="0" smtClean="0" sz="2500" spc="9">
                <a:latin typeface="Arial"/>
                <a:cs typeface="Arial"/>
              </a:rPr>
              <a:t>r</a:t>
            </a:r>
            <a:r>
              <a:rPr dirty="0" smtClean="0" sz="2500" spc="9">
                <a:latin typeface="Arial"/>
                <a:cs typeface="Arial"/>
              </a:rPr>
              <a:t>a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es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una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introducción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al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control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automátic</a:t>
            </a:r>
            <a:r>
              <a:rPr dirty="0" smtClean="0" sz="2500" spc="9">
                <a:latin typeface="Arial"/>
                <a:cs typeface="Arial"/>
              </a:rPr>
              <a:t>o</a:t>
            </a:r>
            <a:r>
              <a:rPr dirty="0" smtClean="0" sz="2500" spc="9">
                <a:latin typeface="Arial"/>
                <a:cs typeface="Arial"/>
              </a:rPr>
              <a:t>.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Se</a:t>
            </a:r>
            <a:endParaRPr sz="2500">
              <a:latin typeface="Arial"/>
              <a:cs typeface="Arial"/>
            </a:endParaRPr>
          </a:p>
          <a:p>
            <a:pPr marL="12700" marR="16" algn="just">
              <a:lnSpc>
                <a:spcPts val="2874"/>
              </a:lnSpc>
              <a:spcBef>
                <a:spcPts val="238"/>
              </a:spcBef>
            </a:pPr>
            <a:r>
              <a:rPr dirty="0" smtClean="0" sz="2500" spc="2">
                <a:latin typeface="Arial"/>
                <a:cs typeface="Arial"/>
              </a:rPr>
              <a:t>presentan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p</a:t>
            </a:r>
            <a:r>
              <a:rPr dirty="0" smtClean="0" sz="2500" spc="2">
                <a:latin typeface="Arial"/>
                <a:cs typeface="Arial"/>
              </a:rPr>
              <a:t>r</a:t>
            </a:r>
            <a:r>
              <a:rPr dirty="0" smtClean="0" sz="2500" spc="2">
                <a:latin typeface="Arial"/>
                <a:cs typeface="Arial"/>
              </a:rPr>
              <a:t>incipio</a:t>
            </a:r>
            <a:r>
              <a:rPr dirty="0" smtClean="0" sz="2500" spc="2">
                <a:latin typeface="Arial"/>
                <a:cs typeface="Arial"/>
              </a:rPr>
              <a:t>s</a:t>
            </a:r>
            <a:r>
              <a:rPr dirty="0" smtClean="0" sz="2500" spc="2">
                <a:latin typeface="Arial"/>
                <a:cs typeface="Arial"/>
              </a:rPr>
              <a:t>,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conceptos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y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técnicas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fundamentales</a:t>
            </a:r>
            <a:r>
              <a:rPr dirty="0" smtClean="0" sz="2500" spc="2">
                <a:latin typeface="Arial"/>
                <a:cs typeface="Arial"/>
              </a:rPr>
              <a:t> </a:t>
            </a:r>
            <a:endParaRPr sz="2500">
              <a:latin typeface="Arial"/>
              <a:cs typeface="Arial"/>
            </a:endParaRPr>
          </a:p>
          <a:p>
            <a:pPr marL="12700" marR="16" algn="just">
              <a:lnSpc>
                <a:spcPts val="2874"/>
              </a:lnSpc>
              <a:spcBef>
                <a:spcPts val="379"/>
              </a:spcBef>
            </a:pPr>
            <a:r>
              <a:rPr dirty="0" smtClean="0" sz="2500" spc="8">
                <a:latin typeface="Arial"/>
                <a:cs typeface="Arial"/>
              </a:rPr>
              <a:t>pa-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r</a:t>
            </a:r>
            <a:r>
              <a:rPr dirty="0" smtClean="0" sz="2500" spc="8">
                <a:latin typeface="Arial"/>
                <a:cs typeface="Arial"/>
              </a:rPr>
              <a:t>a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el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análisis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y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diseño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de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sistemas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de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control.</a:t>
            </a:r>
            <a:endParaRPr sz="2500">
              <a:latin typeface="Arial"/>
              <a:cs typeface="Arial"/>
            </a:endParaRPr>
          </a:p>
          <a:p>
            <a:pPr marL="12700" algn="just">
              <a:lnSpc>
                <a:spcPts val="3190"/>
              </a:lnSpc>
              <a:spcBef>
                <a:spcPts val="1752"/>
              </a:spcBef>
            </a:pPr>
            <a:r>
              <a:rPr dirty="0" smtClean="0" sz="2500" spc="6">
                <a:latin typeface="Arial"/>
                <a:cs typeface="Arial"/>
              </a:rPr>
              <a:t>Los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sistemas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que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estudiaremos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son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lineales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e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i</a:t>
            </a:r>
            <a:r>
              <a:rPr dirty="0" smtClean="0" sz="2500" spc="6">
                <a:latin typeface="Arial"/>
                <a:cs typeface="Arial"/>
              </a:rPr>
              <a:t>n</a:t>
            </a:r>
            <a:r>
              <a:rPr dirty="0" smtClean="0" sz="2500" spc="6">
                <a:latin typeface="Arial"/>
                <a:cs typeface="Arial"/>
              </a:rPr>
              <a:t>v</a:t>
            </a:r>
            <a:r>
              <a:rPr dirty="0" smtClean="0" sz="2500" spc="6">
                <a:latin typeface="Arial"/>
                <a:cs typeface="Arial"/>
              </a:rPr>
              <a:t>a</a:t>
            </a:r>
            <a:r>
              <a:rPr dirty="0" smtClean="0" sz="2500" spc="6">
                <a:latin typeface="Arial"/>
                <a:cs typeface="Arial"/>
              </a:rPr>
              <a:t>r</a:t>
            </a:r>
            <a:r>
              <a:rPr dirty="0" smtClean="0" sz="2500" spc="6">
                <a:latin typeface="Arial"/>
                <a:cs typeface="Arial"/>
              </a:rPr>
              <a:t>iantes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en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el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tiemp</a:t>
            </a:r>
            <a:r>
              <a:rPr dirty="0" smtClean="0" sz="2500" spc="6">
                <a:latin typeface="Arial"/>
                <a:cs typeface="Arial"/>
              </a:rPr>
              <a:t>o</a:t>
            </a:r>
            <a:r>
              <a:rPr dirty="0" smtClean="0" sz="2500" spc="6">
                <a:latin typeface="Arial"/>
                <a:cs typeface="Arial"/>
              </a:rPr>
              <a:t>,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desc</a:t>
            </a:r>
            <a:r>
              <a:rPr dirty="0" smtClean="0" sz="2500" spc="6">
                <a:latin typeface="Arial"/>
                <a:cs typeface="Arial"/>
              </a:rPr>
              <a:t>r</a:t>
            </a:r>
            <a:r>
              <a:rPr dirty="0" smtClean="0" sz="2500" spc="6">
                <a:latin typeface="Arial"/>
                <a:cs typeface="Arial"/>
              </a:rPr>
              <a:t>iptos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por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su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función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t</a:t>
            </a:r>
            <a:r>
              <a:rPr dirty="0" smtClean="0" sz="2500" spc="6">
                <a:latin typeface="Arial"/>
                <a:cs typeface="Arial"/>
              </a:rPr>
              <a:t>r</a:t>
            </a:r>
            <a:r>
              <a:rPr dirty="0" smtClean="0" sz="2500" spc="6">
                <a:latin typeface="Arial"/>
                <a:cs typeface="Arial"/>
              </a:rPr>
              <a:t>ans</a:t>
            </a:r>
            <a:r>
              <a:rPr dirty="0" smtClean="0" sz="2500" spc="6">
                <a:latin typeface="Arial"/>
                <a:cs typeface="Arial"/>
              </a:rPr>
              <a:t>f</a:t>
            </a:r>
            <a:r>
              <a:rPr dirty="0" smtClean="0" sz="2500" spc="6">
                <a:latin typeface="Arial"/>
                <a:cs typeface="Arial"/>
              </a:rPr>
              <a:t>erencia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en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t</a:t>
            </a:r>
            <a:r>
              <a:rPr dirty="0" smtClean="0" sz="2500" spc="6">
                <a:latin typeface="Arial"/>
                <a:cs typeface="Arial"/>
              </a:rPr>
              <a:t>r</a:t>
            </a:r>
            <a:r>
              <a:rPr dirty="0" smtClean="0" sz="2500" spc="6">
                <a:latin typeface="Arial"/>
                <a:cs typeface="Arial"/>
              </a:rPr>
              <a:t>ans</a:t>
            </a:r>
            <a:r>
              <a:rPr dirty="0" smtClean="0" sz="2500" spc="6">
                <a:latin typeface="Arial"/>
                <a:cs typeface="Arial"/>
              </a:rPr>
              <a:t>f</a:t>
            </a:r>
            <a:r>
              <a:rPr dirty="0" smtClean="0" sz="2500" spc="6">
                <a:latin typeface="Arial"/>
                <a:cs typeface="Arial"/>
              </a:rPr>
              <a:t>or-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mada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Laplac</a:t>
            </a:r>
            <a:r>
              <a:rPr dirty="0" smtClean="0" sz="2500" spc="6">
                <a:latin typeface="Arial"/>
                <a:cs typeface="Arial"/>
              </a:rPr>
              <a:t>e</a:t>
            </a:r>
            <a:r>
              <a:rPr dirty="0" smtClean="0" sz="2500" spc="6">
                <a:latin typeface="Arial"/>
                <a:cs typeface="Arial"/>
              </a:rPr>
              <a:t>.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Nos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rest</a:t>
            </a:r>
            <a:r>
              <a:rPr dirty="0" smtClean="0" sz="2500" spc="6">
                <a:latin typeface="Arial"/>
                <a:cs typeface="Arial"/>
              </a:rPr>
              <a:t>r</a:t>
            </a:r>
            <a:r>
              <a:rPr dirty="0" smtClean="0" sz="2500" spc="6">
                <a:latin typeface="Arial"/>
                <a:cs typeface="Arial"/>
              </a:rPr>
              <a:t>ingiremos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a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sistemas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de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 b="1">
                <a:latin typeface="Arial"/>
                <a:cs typeface="Arial"/>
              </a:rPr>
              <a:t>una</a:t>
            </a:r>
            <a:r>
              <a:rPr dirty="0" smtClean="0" sz="2500" spc="6" b="1">
                <a:latin typeface="Arial"/>
                <a:cs typeface="Arial"/>
              </a:rPr>
              <a:t> </a:t>
            </a:r>
            <a:r>
              <a:rPr dirty="0" smtClean="0" sz="2500" spc="6" b="1">
                <a:latin typeface="Arial"/>
                <a:cs typeface="Arial"/>
              </a:rPr>
              <a:t>entrada</a:t>
            </a:r>
            <a:endParaRPr sz="25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56474" y="4483668"/>
            <a:ext cx="2907002" cy="930249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10" b="1">
                <a:latin typeface="Arial"/>
                <a:cs typeface="Arial"/>
              </a:rPr>
              <a:t>y</a:t>
            </a:r>
            <a:r>
              <a:rPr dirty="0" smtClean="0" sz="2500" spc="10" b="1">
                <a:latin typeface="Arial"/>
                <a:cs typeface="Arial"/>
              </a:rPr>
              <a:t> </a:t>
            </a:r>
            <a:r>
              <a:rPr dirty="0" smtClean="0" sz="2500" spc="10" b="1">
                <a:latin typeface="Arial"/>
                <a:cs typeface="Arial"/>
              </a:rPr>
              <a:t>una</a:t>
            </a:r>
            <a:r>
              <a:rPr dirty="0" smtClean="0" sz="2500" spc="10" b="1">
                <a:latin typeface="Arial"/>
                <a:cs typeface="Arial"/>
              </a:rPr>
              <a:t> </a:t>
            </a:r>
            <a:r>
              <a:rPr dirty="0" smtClean="0" sz="2500" spc="10" b="1">
                <a:latin typeface="Arial"/>
                <a:cs typeface="Arial"/>
              </a:rPr>
              <a:t>salida</a:t>
            </a:r>
            <a:r>
              <a:rPr dirty="0" smtClean="0" sz="2500" spc="10" b="1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(SISO:</a:t>
            </a:r>
            <a:endParaRPr sz="2500">
              <a:latin typeface="Arial"/>
              <a:cs typeface="Arial"/>
            </a:endParaRPr>
          </a:p>
          <a:p>
            <a:pPr marL="12700" marR="9728">
              <a:lnSpc>
                <a:spcPct val="95825"/>
              </a:lnSpc>
              <a:spcBef>
                <a:spcPts val="1697"/>
              </a:spcBef>
            </a:pPr>
            <a:r>
              <a:rPr dirty="0" smtClean="0" sz="2500" spc="6" b="1">
                <a:latin typeface="Arial"/>
                <a:cs typeface="Arial"/>
              </a:rPr>
              <a:t>Los</a:t>
            </a:r>
            <a:r>
              <a:rPr dirty="0" smtClean="0" sz="2500" spc="6" b="1">
                <a:latin typeface="Arial"/>
                <a:cs typeface="Arial"/>
              </a:rPr>
              <a:t> </a:t>
            </a:r>
            <a:r>
              <a:rPr dirty="0" smtClean="0" sz="2500" spc="6" b="1">
                <a:latin typeface="Arial"/>
                <a:cs typeface="Arial"/>
              </a:rPr>
              <a:t>objeti</a:t>
            </a:r>
            <a:r>
              <a:rPr dirty="0" smtClean="0" sz="2500" spc="6" b="1">
                <a:latin typeface="Arial"/>
                <a:cs typeface="Arial"/>
              </a:rPr>
              <a:t>v</a:t>
            </a:r>
            <a:r>
              <a:rPr dirty="0" smtClean="0" sz="2500" spc="6" b="1">
                <a:latin typeface="Arial"/>
                <a:cs typeface="Arial"/>
              </a:rPr>
              <a:t>os</a:t>
            </a:r>
            <a:r>
              <a:rPr dirty="0" smtClean="0" sz="2500" spc="6" b="1">
                <a:latin typeface="Arial"/>
                <a:cs typeface="Arial"/>
              </a:rPr>
              <a:t> </a:t>
            </a:r>
            <a:r>
              <a:rPr dirty="0" smtClean="0" sz="2500" spc="6" b="1">
                <a:latin typeface="Arial"/>
                <a:cs typeface="Arial"/>
              </a:rPr>
              <a:t>de</a:t>
            </a:r>
            <a:r>
              <a:rPr dirty="0" smtClean="0" sz="2500" spc="6" b="1">
                <a:latin typeface="Arial"/>
                <a:cs typeface="Arial"/>
              </a:rPr>
              <a:t> </a:t>
            </a:r>
            <a:r>
              <a:rPr dirty="0" smtClean="0" sz="2500" spc="6" b="1">
                <a:latin typeface="Arial"/>
                <a:cs typeface="Arial"/>
              </a:rPr>
              <a:t>la</a:t>
            </a:r>
            <a:endParaRPr sz="25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978351" y="4483668"/>
            <a:ext cx="3792498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17" i="1">
                <a:latin typeface="Arial"/>
                <a:cs typeface="Arial"/>
              </a:rPr>
              <a:t>single-input</a:t>
            </a:r>
            <a:r>
              <a:rPr dirty="0" smtClean="0" sz="2500" spc="17" i="1">
                <a:latin typeface="Arial"/>
                <a:cs typeface="Arial"/>
              </a:rPr>
              <a:t> </a:t>
            </a:r>
            <a:r>
              <a:rPr dirty="0" smtClean="0" sz="2500" spc="17" i="1">
                <a:latin typeface="Arial"/>
                <a:cs typeface="Arial"/>
              </a:rPr>
              <a:t>single-outpu</a:t>
            </a:r>
            <a:r>
              <a:rPr dirty="0" smtClean="0" sz="2500" spc="17" i="1">
                <a:latin typeface="Arial"/>
                <a:cs typeface="Arial"/>
              </a:rPr>
              <a:t>t</a:t>
            </a:r>
            <a:r>
              <a:rPr dirty="0" smtClean="0" sz="2500" spc="17">
                <a:latin typeface="Arial"/>
                <a:cs typeface="Arial"/>
              </a:rPr>
              <a:t>).</a:t>
            </a:r>
            <a:endParaRPr sz="25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68642" y="5073722"/>
            <a:ext cx="1769363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11" b="1">
                <a:latin typeface="Arial"/>
                <a:cs typeface="Arial"/>
              </a:rPr>
              <a:t>asignatura:</a:t>
            </a:r>
            <a:endParaRPr sz="25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752846" y="5073722"/>
            <a:ext cx="1629909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11">
                <a:latin typeface="Arial"/>
                <a:cs typeface="Arial"/>
              </a:rPr>
              <a:t>Aprender</a:t>
            </a:r>
            <a:r>
              <a:rPr dirty="0" smtClean="0" sz="2500" spc="11">
                <a:latin typeface="Arial"/>
                <a:cs typeface="Arial"/>
              </a:rPr>
              <a:t> </a:t>
            </a:r>
            <a:r>
              <a:rPr dirty="0" smtClean="0" sz="2500" spc="11">
                <a:latin typeface="Arial"/>
                <a:cs typeface="Arial"/>
              </a:rPr>
              <a:t>a</a:t>
            </a:r>
            <a:endParaRPr sz="25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72793" y="5798333"/>
            <a:ext cx="2574294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9">
                <a:latin typeface="Arial"/>
                <a:cs typeface="Arial"/>
              </a:rPr>
              <a:t>Analizar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y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diseñar</a:t>
            </a:r>
            <a:endParaRPr sz="25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961981" y="5798333"/>
            <a:ext cx="1752050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11">
                <a:latin typeface="Arial"/>
                <a:cs typeface="Arial"/>
              </a:rPr>
              <a:t>sistemas</a:t>
            </a:r>
            <a:r>
              <a:rPr dirty="0" smtClean="0" sz="2500" spc="11">
                <a:latin typeface="Arial"/>
                <a:cs typeface="Arial"/>
              </a:rPr>
              <a:t> </a:t>
            </a:r>
            <a:r>
              <a:rPr dirty="0" smtClean="0" sz="2500" spc="1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28925" y="5798333"/>
            <a:ext cx="3748794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>
                <a:latin typeface="Arial"/>
                <a:cs typeface="Arial"/>
              </a:rPr>
              <a:t>control</a:t>
            </a:r>
            <a:r>
              <a:rPr dirty="0" smtClean="0" sz="2500" spc="74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pa</a:t>
            </a:r>
            <a:r>
              <a:rPr dirty="0" smtClean="0" sz="2500" spc="-25">
                <a:latin typeface="Arial"/>
                <a:cs typeface="Arial"/>
              </a:rPr>
              <a:t>r</a:t>
            </a:r>
            <a:r>
              <a:rPr dirty="0" smtClean="0" sz="2500" spc="0">
                <a:latin typeface="Arial"/>
                <a:cs typeface="Arial"/>
              </a:rPr>
              <a:t>a</a:t>
            </a:r>
            <a:r>
              <a:rPr dirty="0" smtClean="0" sz="2500" spc="5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plantas</a:t>
            </a:r>
            <a:r>
              <a:rPr dirty="0" smtClean="0" sz="2500" spc="0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SIS</a:t>
            </a:r>
            <a:r>
              <a:rPr dirty="0" smtClean="0" sz="2500" spc="-80">
                <a:latin typeface="Arial"/>
                <a:cs typeface="Arial"/>
              </a:rPr>
              <a:t>O</a:t>
            </a:r>
            <a:r>
              <a:rPr dirty="0" smtClean="0" sz="2500" spc="5">
                <a:latin typeface="Arial"/>
                <a:cs typeface="Arial"/>
              </a:rPr>
              <a:t>.</a:t>
            </a:r>
            <a:endParaRPr sz="25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72793" y="6493633"/>
            <a:ext cx="4362014" cy="745070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6">
                <a:latin typeface="Arial"/>
                <a:cs typeface="Arial"/>
              </a:rPr>
              <a:t>Usar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her</a:t>
            </a:r>
            <a:r>
              <a:rPr dirty="0" smtClean="0" sz="2500" spc="6">
                <a:latin typeface="Arial"/>
                <a:cs typeface="Arial"/>
              </a:rPr>
              <a:t>r</a:t>
            </a:r>
            <a:r>
              <a:rPr dirty="0" smtClean="0" sz="2500" spc="6">
                <a:latin typeface="Arial"/>
                <a:cs typeface="Arial"/>
              </a:rPr>
              <a:t>amientas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de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soft</a:t>
            </a:r>
            <a:r>
              <a:rPr dirty="0" smtClean="0" sz="2500" spc="6">
                <a:latin typeface="Arial"/>
                <a:cs typeface="Arial"/>
              </a:rPr>
              <a:t>w</a:t>
            </a:r>
            <a:r>
              <a:rPr dirty="0" smtClean="0" sz="2500" spc="6">
                <a:latin typeface="Arial"/>
                <a:cs typeface="Arial"/>
              </a:rPr>
              <a:t>are</a:t>
            </a:r>
            <a:endParaRPr sz="2500">
              <a:latin typeface="Arial"/>
              <a:cs typeface="Arial"/>
            </a:endParaRPr>
          </a:p>
          <a:p>
            <a:pPr marL="12700" marR="16998">
              <a:lnSpc>
                <a:spcPct val="95825"/>
              </a:lnSpc>
              <a:spcBef>
                <a:spcPts val="238"/>
              </a:spcBef>
            </a:pPr>
            <a:r>
              <a:rPr dirty="0" smtClean="0" sz="2500" spc="6">
                <a:latin typeface="Arial"/>
                <a:cs typeface="Arial"/>
              </a:rPr>
              <a:t>sol</a:t>
            </a:r>
            <a:r>
              <a:rPr dirty="0" smtClean="0" sz="2500" spc="6">
                <a:latin typeface="Arial"/>
                <a:cs typeface="Arial"/>
              </a:rPr>
              <a:t>v</a:t>
            </a:r>
            <a:r>
              <a:rPr dirty="0" smtClean="0" sz="2500" spc="6">
                <a:latin typeface="Arial"/>
                <a:cs typeface="Arial"/>
              </a:rPr>
              <a:t>er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pro</a:t>
            </a:r>
            <a:r>
              <a:rPr dirty="0" smtClean="0" sz="2500" spc="6">
                <a:latin typeface="Arial"/>
                <a:cs typeface="Arial"/>
              </a:rPr>
              <a:t>b</a:t>
            </a:r>
            <a:r>
              <a:rPr dirty="0" smtClean="0" sz="2500" spc="6">
                <a:latin typeface="Arial"/>
                <a:cs typeface="Arial"/>
              </a:rPr>
              <a:t>lemas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de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diseño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732703" y="6493633"/>
            <a:ext cx="3949948" cy="745070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27495">
              <a:lnSpc>
                <a:spcPts val="2630"/>
              </a:lnSpc>
            </a:pPr>
            <a:r>
              <a:rPr dirty="0" smtClean="0" sz="2500" spc="8">
                <a:latin typeface="Arial"/>
                <a:cs typeface="Arial"/>
              </a:rPr>
              <a:t>mode</a:t>
            </a:r>
            <a:r>
              <a:rPr dirty="0" smtClean="0" sz="2500" spc="8">
                <a:latin typeface="Arial"/>
                <a:cs typeface="Arial"/>
              </a:rPr>
              <a:t>r</a:t>
            </a:r>
            <a:r>
              <a:rPr dirty="0" smtClean="0" sz="2500" spc="8">
                <a:latin typeface="Arial"/>
                <a:cs typeface="Arial"/>
              </a:rPr>
              <a:t>no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pa</a:t>
            </a:r>
            <a:r>
              <a:rPr dirty="0" smtClean="0" sz="2500" spc="8">
                <a:latin typeface="Arial"/>
                <a:cs typeface="Arial"/>
              </a:rPr>
              <a:t>r</a:t>
            </a:r>
            <a:r>
              <a:rPr dirty="0" smtClean="0" sz="2500" spc="8">
                <a:latin typeface="Arial"/>
                <a:cs typeface="Arial"/>
              </a:rPr>
              <a:t>a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analizar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y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re-</a:t>
            </a:r>
            <a:endParaRPr sz="2500">
              <a:latin typeface="Arial"/>
              <a:cs typeface="Arial"/>
            </a:endParaRPr>
          </a:p>
          <a:p>
            <a:pPr marL="12700" marR="47219">
              <a:lnSpc>
                <a:spcPct val="95825"/>
              </a:lnSpc>
              <a:spcBef>
                <a:spcPts val="238"/>
              </a:spcBef>
            </a:pPr>
            <a:r>
              <a:rPr dirty="0" smtClean="0" sz="2500" spc="9">
                <a:latin typeface="Arial"/>
                <a:cs typeface="Arial"/>
              </a:rPr>
              <a:t>control.</a:t>
            </a:r>
            <a:endParaRPr sz="25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02563" y="6613245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3" name="object 3"/>
          <p:cNvSpPr txBox="1"/>
          <p:nvPr/>
        </p:nvSpPr>
        <p:spPr>
          <a:xfrm>
            <a:off x="1102563" y="5917958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2" name="object 2"/>
          <p:cNvSpPr txBox="1"/>
          <p:nvPr/>
        </p:nvSpPr>
        <p:spPr>
          <a:xfrm>
            <a:off x="1069174" y="485038"/>
            <a:ext cx="855360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1069174" y="624738"/>
            <a:ext cx="8553602" cy="0"/>
          </a:xfrm>
          <a:custGeom>
            <a:avLst/>
            <a:gdLst/>
            <a:ahLst/>
            <a:cxnLst/>
            <a:rect l="l" t="t" r="r" b="b"/>
            <a:pathLst>
              <a:path w="8553602" h="0">
                <a:moveTo>
                  <a:pt x="0" y="0"/>
                </a:moveTo>
                <a:lnTo>
                  <a:pt x="8553602" y="0"/>
                </a:lnTo>
              </a:path>
            </a:pathLst>
          </a:custGeom>
          <a:ln w="139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056474" y="432075"/>
            <a:ext cx="1095183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 spc="-9">
                <a:latin typeface="Arial"/>
                <a:cs typeface="Arial"/>
              </a:rPr>
              <a:t>C</a:t>
            </a:r>
            <a:r>
              <a:rPr dirty="0" smtClean="0" sz="1200" spc="-9">
                <a:latin typeface="Arial"/>
                <a:cs typeface="Arial"/>
              </a:rPr>
              <a:t>A</a:t>
            </a:r>
            <a:r>
              <a:rPr dirty="0" smtClean="0" sz="1200" spc="-9">
                <a:latin typeface="Arial"/>
                <a:cs typeface="Arial"/>
              </a:rPr>
              <a:t>UT1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Clase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441243" y="432075"/>
            <a:ext cx="217007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>
                <a:latin typeface="Arial"/>
                <a:cs typeface="Arial"/>
              </a:rPr>
              <a:t>29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86558" y="701710"/>
            <a:ext cx="5775509" cy="403199"/>
          </a:xfrm>
          <a:prstGeom prst="rect">
            <a:avLst/>
          </a:prstGeom>
        </p:spPr>
        <p:txBody>
          <a:bodyPr wrap="square" lIns="0" tIns="19907" rIns="0" bIns="0" rtlCol="0">
            <a:noAutofit/>
          </a:bodyPr>
          <a:lstStyle/>
          <a:p>
            <a:pPr marL="12700">
              <a:lnSpc>
                <a:spcPts val="3135"/>
              </a:lnSpc>
            </a:pPr>
            <a:r>
              <a:rPr dirty="0" smtClean="0" sz="2950" spc="1" b="1">
                <a:latin typeface="Arial"/>
                <a:cs typeface="Arial"/>
              </a:rPr>
              <a:t>P</a:t>
            </a:r>
            <a:r>
              <a:rPr dirty="0" smtClean="0" sz="2950" spc="1" b="1">
                <a:latin typeface="Arial"/>
                <a:cs typeface="Arial"/>
              </a:rPr>
              <a:t>e</a:t>
            </a:r>
            <a:r>
              <a:rPr dirty="0" smtClean="0" sz="2950" spc="1" b="1">
                <a:latin typeface="Arial"/>
                <a:cs typeface="Arial"/>
              </a:rPr>
              <a:t>r</a:t>
            </a:r>
            <a:r>
              <a:rPr dirty="0" smtClean="0" sz="2950" spc="1" b="1">
                <a:latin typeface="Arial"/>
                <a:cs typeface="Arial"/>
              </a:rPr>
              <a:t>turbaciones</a:t>
            </a:r>
            <a:r>
              <a:rPr dirty="0" smtClean="0" sz="2950" spc="1" b="1">
                <a:latin typeface="Arial"/>
                <a:cs typeface="Arial"/>
              </a:rPr>
              <a:t> </a:t>
            </a:r>
            <a:r>
              <a:rPr dirty="0" smtClean="0" sz="2950" spc="1" b="1">
                <a:latin typeface="Arial"/>
                <a:cs typeface="Arial"/>
              </a:rPr>
              <a:t>e</a:t>
            </a:r>
            <a:r>
              <a:rPr dirty="0" smtClean="0" sz="2950" spc="1" b="1">
                <a:latin typeface="Arial"/>
                <a:cs typeface="Arial"/>
              </a:rPr>
              <a:t> </a:t>
            </a:r>
            <a:r>
              <a:rPr dirty="0" smtClean="0" sz="2950" spc="1" b="1">
                <a:latin typeface="Arial"/>
                <a:cs typeface="Arial"/>
              </a:rPr>
              <a:t>ince</a:t>
            </a:r>
            <a:r>
              <a:rPr dirty="0" smtClean="0" sz="2950" spc="1" b="1">
                <a:latin typeface="Arial"/>
                <a:cs typeface="Arial"/>
              </a:rPr>
              <a:t>r</a:t>
            </a:r>
            <a:r>
              <a:rPr dirty="0" smtClean="0" sz="2950" spc="1" b="1">
                <a:latin typeface="Arial"/>
                <a:cs typeface="Arial"/>
              </a:rPr>
              <a:t>tidumbre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56474" y="2093934"/>
            <a:ext cx="8626226" cy="1149946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>
                <a:latin typeface="Arial"/>
                <a:cs typeface="Arial"/>
              </a:rPr>
              <a:t>Uno</a:t>
            </a:r>
            <a:r>
              <a:rPr dirty="0" smtClean="0" sz="2500" spc="120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de</a:t>
            </a:r>
            <a:r>
              <a:rPr dirty="0" smtClean="0" sz="2500" spc="107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los</a:t>
            </a:r>
            <a:r>
              <a:rPr dirty="0" smtClean="0" sz="2500" spc="106">
                <a:latin typeface="Arial"/>
                <a:cs typeface="Arial"/>
              </a:rPr>
              <a:t> </a:t>
            </a:r>
            <a:r>
              <a:rPr dirty="0" smtClean="0" sz="2500" spc="-75">
                <a:latin typeface="Arial"/>
                <a:cs typeface="Arial"/>
              </a:rPr>
              <a:t>f</a:t>
            </a:r>
            <a:r>
              <a:rPr dirty="0" smtClean="0" sz="2500" spc="0">
                <a:latin typeface="Arial"/>
                <a:cs typeface="Arial"/>
              </a:rPr>
              <a:t>actores</a:t>
            </a:r>
            <a:r>
              <a:rPr dirty="0" smtClean="0" sz="2500" spc="163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que</a:t>
            </a:r>
            <a:r>
              <a:rPr dirty="0" smtClean="0" sz="2500" spc="121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hacen</a:t>
            </a:r>
            <a:r>
              <a:rPr dirty="0" smtClean="0" sz="2500" spc="143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a</a:t>
            </a:r>
            <a:r>
              <a:rPr dirty="0" smtClean="0" sz="2500" spc="93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la</a:t>
            </a:r>
            <a:r>
              <a:rPr dirty="0" smtClean="0" sz="2500" spc="94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ciencia</a:t>
            </a:r>
            <a:r>
              <a:rPr dirty="0" smtClean="0" sz="2500" spc="152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del</a:t>
            </a:r>
            <a:r>
              <a:rPr dirty="0" smtClean="0" sz="2500" spc="113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control</a:t>
            </a:r>
            <a:r>
              <a:rPr dirty="0" smtClean="0" sz="2500" spc="75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intere-</a:t>
            </a:r>
            <a:endParaRPr sz="2500">
              <a:latin typeface="Arial"/>
              <a:cs typeface="Arial"/>
            </a:endParaRPr>
          </a:p>
          <a:p>
            <a:pPr marL="12700" marR="6250">
              <a:lnSpc>
                <a:spcPts val="3190"/>
              </a:lnSpc>
              <a:spcBef>
                <a:spcPts val="142"/>
              </a:spcBef>
            </a:pPr>
            <a:r>
              <a:rPr dirty="0" smtClean="0" sz="2500" spc="34">
                <a:latin typeface="Arial"/>
                <a:cs typeface="Arial"/>
              </a:rPr>
              <a:t>sante</a:t>
            </a:r>
            <a:r>
              <a:rPr dirty="0" smtClean="0" sz="2500" spc="34">
                <a:latin typeface="Arial"/>
                <a:cs typeface="Arial"/>
              </a:rPr>
              <a:t> </a:t>
            </a:r>
            <a:r>
              <a:rPr dirty="0" smtClean="0" sz="2500" spc="34">
                <a:latin typeface="Arial"/>
                <a:cs typeface="Arial"/>
              </a:rPr>
              <a:t>es</a:t>
            </a:r>
            <a:r>
              <a:rPr dirty="0" smtClean="0" sz="2500" spc="34">
                <a:latin typeface="Arial"/>
                <a:cs typeface="Arial"/>
              </a:rPr>
              <a:t> </a:t>
            </a:r>
            <a:r>
              <a:rPr dirty="0" smtClean="0" sz="2500" spc="34">
                <a:latin typeface="Arial"/>
                <a:cs typeface="Arial"/>
              </a:rPr>
              <a:t>que</a:t>
            </a:r>
            <a:r>
              <a:rPr dirty="0" smtClean="0" sz="2500" spc="34">
                <a:latin typeface="Arial"/>
                <a:cs typeface="Arial"/>
              </a:rPr>
              <a:t> </a:t>
            </a:r>
            <a:r>
              <a:rPr dirty="0" smtClean="0" sz="2500" spc="34">
                <a:latin typeface="Arial"/>
                <a:cs typeface="Arial"/>
              </a:rPr>
              <a:t>todos</a:t>
            </a:r>
            <a:r>
              <a:rPr dirty="0" smtClean="0" sz="2500" spc="34">
                <a:latin typeface="Arial"/>
                <a:cs typeface="Arial"/>
              </a:rPr>
              <a:t> </a:t>
            </a:r>
            <a:r>
              <a:rPr dirty="0" smtClean="0" sz="2500" spc="34">
                <a:latin typeface="Arial"/>
                <a:cs typeface="Arial"/>
              </a:rPr>
              <a:t>los</a:t>
            </a:r>
            <a:r>
              <a:rPr dirty="0" smtClean="0" sz="2500" spc="34">
                <a:latin typeface="Arial"/>
                <a:cs typeface="Arial"/>
              </a:rPr>
              <a:t> </a:t>
            </a:r>
            <a:r>
              <a:rPr dirty="0" smtClean="0" sz="2500" spc="34">
                <a:latin typeface="Arial"/>
                <a:cs typeface="Arial"/>
              </a:rPr>
              <a:t>sistemas</a:t>
            </a:r>
            <a:r>
              <a:rPr dirty="0" smtClean="0" sz="2500" spc="34">
                <a:latin typeface="Arial"/>
                <a:cs typeface="Arial"/>
              </a:rPr>
              <a:t> </a:t>
            </a:r>
            <a:r>
              <a:rPr dirty="0" smtClean="0" sz="2500" spc="34">
                <a:latin typeface="Arial"/>
                <a:cs typeface="Arial"/>
              </a:rPr>
              <a:t>reales</a:t>
            </a:r>
            <a:r>
              <a:rPr dirty="0" smtClean="0" sz="2500" spc="34">
                <a:latin typeface="Arial"/>
                <a:cs typeface="Arial"/>
              </a:rPr>
              <a:t> </a:t>
            </a:r>
            <a:r>
              <a:rPr dirty="0" smtClean="0" sz="2500" spc="34">
                <a:latin typeface="Arial"/>
                <a:cs typeface="Arial"/>
              </a:rPr>
              <a:t>están</a:t>
            </a:r>
            <a:r>
              <a:rPr dirty="0" smtClean="0" sz="2500" spc="34">
                <a:latin typeface="Arial"/>
                <a:cs typeface="Arial"/>
              </a:rPr>
              <a:t> </a:t>
            </a:r>
            <a:r>
              <a:rPr dirty="0" smtClean="0" sz="2500" spc="34">
                <a:latin typeface="Arial"/>
                <a:cs typeface="Arial"/>
              </a:rPr>
              <a:t>a</a:t>
            </a:r>
            <a:r>
              <a:rPr dirty="0" smtClean="0" sz="2500" spc="34">
                <a:latin typeface="Arial"/>
                <a:cs typeface="Arial"/>
              </a:rPr>
              <a:t>f</a:t>
            </a:r>
            <a:r>
              <a:rPr dirty="0" smtClean="0" sz="2500" spc="34">
                <a:latin typeface="Arial"/>
                <a:cs typeface="Arial"/>
              </a:rPr>
              <a:t>ectados</a:t>
            </a:r>
            <a:r>
              <a:rPr dirty="0" smtClean="0" sz="2500" spc="34">
                <a:latin typeface="Arial"/>
                <a:cs typeface="Arial"/>
              </a:rPr>
              <a:t> </a:t>
            </a:r>
            <a:r>
              <a:rPr dirty="0" smtClean="0" sz="2500" spc="34">
                <a:latin typeface="Arial"/>
                <a:cs typeface="Arial"/>
              </a:rPr>
              <a:t>por</a:t>
            </a:r>
            <a:r>
              <a:rPr dirty="0" smtClean="0" sz="2500" spc="34">
                <a:latin typeface="Arial"/>
                <a:cs typeface="Arial"/>
              </a:rPr>
              <a:t> </a:t>
            </a:r>
            <a:r>
              <a:rPr dirty="0" smtClean="0" sz="2500" spc="34">
                <a:latin typeface="Arial"/>
                <a:cs typeface="Arial"/>
              </a:rPr>
              <a:t>r</a:t>
            </a:r>
            <a:r>
              <a:rPr dirty="0" smtClean="0" sz="2500" spc="34">
                <a:latin typeface="Arial"/>
                <a:cs typeface="Arial"/>
              </a:rPr>
              <a:t>uido</a:t>
            </a:r>
            <a:r>
              <a:rPr dirty="0" smtClean="0" sz="2500" spc="34">
                <a:latin typeface="Arial"/>
                <a:cs typeface="Arial"/>
              </a:rPr>
              <a:t> </a:t>
            </a:r>
            <a:r>
              <a:rPr dirty="0" smtClean="0" sz="2500" spc="34">
                <a:latin typeface="Arial"/>
                <a:cs typeface="Arial"/>
              </a:rPr>
              <a:t>y</a:t>
            </a:r>
            <a:r>
              <a:rPr dirty="0" smtClean="0" sz="2500" spc="34">
                <a:latin typeface="Arial"/>
                <a:cs typeface="Arial"/>
              </a:rPr>
              <a:t> </a:t>
            </a:r>
            <a:r>
              <a:rPr dirty="0" smtClean="0" sz="2500" spc="34">
                <a:latin typeface="Arial"/>
                <a:cs typeface="Arial"/>
              </a:rPr>
              <a:t>pe</a:t>
            </a:r>
            <a:r>
              <a:rPr dirty="0" smtClean="0" sz="2500" spc="34">
                <a:latin typeface="Arial"/>
                <a:cs typeface="Arial"/>
              </a:rPr>
              <a:t>r</a:t>
            </a:r>
            <a:r>
              <a:rPr dirty="0" smtClean="0" sz="2500" spc="34">
                <a:latin typeface="Arial"/>
                <a:cs typeface="Arial"/>
              </a:rPr>
              <a:t>turbaciones</a:t>
            </a:r>
            <a:r>
              <a:rPr dirty="0" smtClean="0" sz="2500" spc="34">
                <a:latin typeface="Arial"/>
                <a:cs typeface="Arial"/>
              </a:rPr>
              <a:t> </a:t>
            </a:r>
            <a:r>
              <a:rPr dirty="0" smtClean="0" sz="2500" spc="34">
                <a:latin typeface="Arial"/>
                <a:cs typeface="Arial"/>
              </a:rPr>
              <a:t>e</a:t>
            </a:r>
            <a:r>
              <a:rPr dirty="0" smtClean="0" sz="2500" spc="34">
                <a:latin typeface="Arial"/>
                <a:cs typeface="Arial"/>
              </a:rPr>
              <a:t>xte</a:t>
            </a:r>
            <a:r>
              <a:rPr dirty="0" smtClean="0" sz="2500" spc="34">
                <a:latin typeface="Arial"/>
                <a:cs typeface="Arial"/>
              </a:rPr>
              <a:t>r</a:t>
            </a:r>
            <a:r>
              <a:rPr dirty="0" smtClean="0" sz="2500" spc="34">
                <a:latin typeface="Arial"/>
                <a:cs typeface="Arial"/>
              </a:rPr>
              <a:t>na</a:t>
            </a:r>
            <a:r>
              <a:rPr dirty="0" smtClean="0" sz="2500" spc="34">
                <a:latin typeface="Arial"/>
                <a:cs typeface="Arial"/>
              </a:rPr>
              <a:t>s</a:t>
            </a:r>
            <a:r>
              <a:rPr dirty="0" smtClean="0" sz="2500" spc="34">
                <a:latin typeface="Arial"/>
                <a:cs typeface="Arial"/>
              </a:rPr>
              <a:t>.</a:t>
            </a:r>
            <a:endParaRPr sz="25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56474" y="3536311"/>
            <a:ext cx="8619975" cy="195972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 marR="6449" algn="just">
              <a:lnSpc>
                <a:spcPts val="2630"/>
              </a:lnSpc>
            </a:pPr>
            <a:r>
              <a:rPr dirty="0" smtClean="0" sz="2500" spc="-7">
                <a:latin typeface="Arial"/>
                <a:cs typeface="Arial"/>
              </a:rPr>
              <a:t>Estos</a:t>
            </a:r>
            <a:r>
              <a:rPr dirty="0" smtClean="0" sz="2500" spc="-7">
                <a:latin typeface="Arial"/>
                <a:cs typeface="Arial"/>
              </a:rPr>
              <a:t> </a:t>
            </a:r>
            <a:r>
              <a:rPr dirty="0" smtClean="0" sz="2500" spc="-7">
                <a:latin typeface="Arial"/>
                <a:cs typeface="Arial"/>
              </a:rPr>
              <a:t>f</a:t>
            </a:r>
            <a:r>
              <a:rPr dirty="0" smtClean="0" sz="2500" spc="-7">
                <a:latin typeface="Arial"/>
                <a:cs typeface="Arial"/>
              </a:rPr>
              <a:t>actores</a:t>
            </a:r>
            <a:r>
              <a:rPr dirty="0" smtClean="0" sz="2500" spc="-7">
                <a:latin typeface="Arial"/>
                <a:cs typeface="Arial"/>
              </a:rPr>
              <a:t> </a:t>
            </a:r>
            <a:r>
              <a:rPr dirty="0" smtClean="0" sz="2500" spc="-7">
                <a:latin typeface="Arial"/>
                <a:cs typeface="Arial"/>
              </a:rPr>
              <a:t>pueden</a:t>
            </a:r>
            <a:r>
              <a:rPr dirty="0" smtClean="0" sz="2500" spc="-7">
                <a:latin typeface="Arial"/>
                <a:cs typeface="Arial"/>
              </a:rPr>
              <a:t> </a:t>
            </a:r>
            <a:r>
              <a:rPr dirty="0" smtClean="0" sz="2500" spc="-7">
                <a:latin typeface="Arial"/>
                <a:cs typeface="Arial"/>
              </a:rPr>
              <a:t>tener</a:t>
            </a:r>
            <a:r>
              <a:rPr dirty="0" smtClean="0" sz="2500" spc="-7">
                <a:latin typeface="Arial"/>
                <a:cs typeface="Arial"/>
              </a:rPr>
              <a:t> </a:t>
            </a:r>
            <a:r>
              <a:rPr dirty="0" smtClean="0" sz="2500" spc="-7">
                <a:latin typeface="Arial"/>
                <a:cs typeface="Arial"/>
              </a:rPr>
              <a:t>un</a:t>
            </a:r>
            <a:r>
              <a:rPr dirty="0" smtClean="0" sz="2500" spc="-7">
                <a:latin typeface="Arial"/>
                <a:cs typeface="Arial"/>
              </a:rPr>
              <a:t> </a:t>
            </a:r>
            <a:r>
              <a:rPr dirty="0" smtClean="0" sz="2500" spc="-7">
                <a:latin typeface="Arial"/>
                <a:cs typeface="Arial"/>
              </a:rPr>
              <a:t>impacto</a:t>
            </a:r>
            <a:r>
              <a:rPr dirty="0" smtClean="0" sz="2500" spc="-7">
                <a:latin typeface="Arial"/>
                <a:cs typeface="Arial"/>
              </a:rPr>
              <a:t> </a:t>
            </a:r>
            <a:r>
              <a:rPr dirty="0" smtClean="0" sz="2500" spc="-7">
                <a:latin typeface="Arial"/>
                <a:cs typeface="Arial"/>
              </a:rPr>
              <a:t>significati</a:t>
            </a:r>
            <a:r>
              <a:rPr dirty="0" smtClean="0" sz="2500" spc="-7">
                <a:latin typeface="Arial"/>
                <a:cs typeface="Arial"/>
              </a:rPr>
              <a:t>v</a:t>
            </a:r>
            <a:r>
              <a:rPr dirty="0" smtClean="0" sz="2500" spc="-7">
                <a:latin typeface="Arial"/>
                <a:cs typeface="Arial"/>
              </a:rPr>
              <a:t>o</a:t>
            </a:r>
            <a:r>
              <a:rPr dirty="0" smtClean="0" sz="2500" spc="-7">
                <a:latin typeface="Arial"/>
                <a:cs typeface="Arial"/>
              </a:rPr>
              <a:t> </a:t>
            </a:r>
            <a:r>
              <a:rPr dirty="0" smtClean="0" sz="2500" spc="-7">
                <a:latin typeface="Arial"/>
                <a:cs typeface="Arial"/>
              </a:rPr>
              <a:t>en</a:t>
            </a:r>
            <a:r>
              <a:rPr dirty="0" smtClean="0" sz="2500" spc="-7">
                <a:latin typeface="Arial"/>
                <a:cs typeface="Arial"/>
              </a:rPr>
              <a:t> </a:t>
            </a:r>
            <a:r>
              <a:rPr dirty="0" smtClean="0" sz="2500" spc="-7">
                <a:latin typeface="Arial"/>
                <a:cs typeface="Arial"/>
              </a:rPr>
              <a:t>el</a:t>
            </a:r>
            <a:r>
              <a:rPr dirty="0" smtClean="0" sz="2500" spc="-7">
                <a:latin typeface="Arial"/>
                <a:cs typeface="Arial"/>
              </a:rPr>
              <a:t> </a:t>
            </a:r>
            <a:r>
              <a:rPr dirty="0" smtClean="0" sz="2500" spc="-7">
                <a:latin typeface="Arial"/>
                <a:cs typeface="Arial"/>
              </a:rPr>
              <a:t>ren-</a:t>
            </a:r>
            <a:endParaRPr sz="2500">
              <a:latin typeface="Arial"/>
              <a:cs typeface="Arial"/>
            </a:endParaRPr>
          </a:p>
          <a:p>
            <a:pPr marL="12700" algn="just">
              <a:lnSpc>
                <a:spcPts val="3190"/>
              </a:lnSpc>
              <a:spcBef>
                <a:spcPts val="142"/>
              </a:spcBef>
            </a:pPr>
            <a:r>
              <a:rPr dirty="0" smtClean="0" sz="2500" spc="2">
                <a:latin typeface="Arial"/>
                <a:cs typeface="Arial"/>
              </a:rPr>
              <a:t>dimiento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del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sistema.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Como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ejemplo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simpl</a:t>
            </a:r>
            <a:r>
              <a:rPr dirty="0" smtClean="0" sz="2500" spc="2">
                <a:latin typeface="Arial"/>
                <a:cs typeface="Arial"/>
              </a:rPr>
              <a:t>e</a:t>
            </a:r>
            <a:r>
              <a:rPr dirty="0" smtClean="0" sz="2500" spc="2">
                <a:latin typeface="Arial"/>
                <a:cs typeface="Arial"/>
              </a:rPr>
              <a:t>,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los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a</a:t>
            </a:r>
            <a:r>
              <a:rPr dirty="0" smtClean="0" sz="2500" spc="2">
                <a:latin typeface="Arial"/>
                <a:cs typeface="Arial"/>
              </a:rPr>
              <a:t>viones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están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sujetos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a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rá</a:t>
            </a:r>
            <a:r>
              <a:rPr dirty="0" smtClean="0" sz="2500" spc="2">
                <a:latin typeface="Arial"/>
                <a:cs typeface="Arial"/>
              </a:rPr>
              <a:t>f</a:t>
            </a:r>
            <a:r>
              <a:rPr dirty="0" smtClean="0" sz="2500" spc="2">
                <a:latin typeface="Arial"/>
                <a:cs typeface="Arial"/>
              </a:rPr>
              <a:t>agas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de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vientos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y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po</a:t>
            </a:r>
            <a:r>
              <a:rPr dirty="0" smtClean="0" sz="2500" spc="2">
                <a:latin typeface="Arial"/>
                <a:cs typeface="Arial"/>
              </a:rPr>
              <a:t>z</a:t>
            </a:r>
            <a:r>
              <a:rPr dirty="0" smtClean="0" sz="2500" spc="2">
                <a:latin typeface="Arial"/>
                <a:cs typeface="Arial"/>
              </a:rPr>
              <a:t>os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de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aire;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los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controladores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de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c</a:t>
            </a:r>
            <a:r>
              <a:rPr dirty="0" smtClean="0" sz="2500" spc="2">
                <a:latin typeface="Arial"/>
                <a:cs typeface="Arial"/>
              </a:rPr>
              <a:t>r</a:t>
            </a:r>
            <a:r>
              <a:rPr dirty="0" smtClean="0" sz="2500" spc="2">
                <a:latin typeface="Arial"/>
                <a:cs typeface="Arial"/>
              </a:rPr>
              <a:t>ucero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de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los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automóviles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deben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adecuarse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a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di</a:t>
            </a:r>
            <a:r>
              <a:rPr dirty="0" smtClean="0" sz="2500" spc="2">
                <a:latin typeface="Arial"/>
                <a:cs typeface="Arial"/>
              </a:rPr>
              <a:t>f</a:t>
            </a:r>
            <a:r>
              <a:rPr dirty="0" smtClean="0" sz="2500" spc="2">
                <a:latin typeface="Arial"/>
                <a:cs typeface="Arial"/>
              </a:rPr>
              <a:t>erentes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condiciones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de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la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r</a:t>
            </a:r>
            <a:r>
              <a:rPr dirty="0" smtClean="0" sz="2500" spc="2">
                <a:latin typeface="Arial"/>
                <a:cs typeface="Arial"/>
              </a:rPr>
              <a:t>uta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y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di</a:t>
            </a:r>
            <a:r>
              <a:rPr dirty="0" smtClean="0" sz="2500" spc="2">
                <a:latin typeface="Arial"/>
                <a:cs typeface="Arial"/>
              </a:rPr>
              <a:t>f</a:t>
            </a:r>
            <a:r>
              <a:rPr dirty="0" smtClean="0" sz="2500" spc="2">
                <a:latin typeface="Arial"/>
                <a:cs typeface="Arial"/>
              </a:rPr>
              <a:t>erentes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cargas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del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v</a:t>
            </a:r>
            <a:r>
              <a:rPr dirty="0" smtClean="0" sz="2500" spc="2">
                <a:latin typeface="Arial"/>
                <a:cs typeface="Arial"/>
              </a:rPr>
              <a:t>ehícul</a:t>
            </a:r>
            <a:r>
              <a:rPr dirty="0" smtClean="0" sz="2500" spc="2">
                <a:latin typeface="Arial"/>
                <a:cs typeface="Arial"/>
              </a:rPr>
              <a:t>o</a:t>
            </a:r>
            <a:r>
              <a:rPr dirty="0" smtClean="0" sz="2500" spc="2">
                <a:latin typeface="Arial"/>
                <a:cs typeface="Arial"/>
              </a:rPr>
              <a:t>.</a:t>
            </a:r>
            <a:endParaRPr sz="25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69174" y="485038"/>
            <a:ext cx="855360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1069174" y="624738"/>
            <a:ext cx="8553602" cy="0"/>
          </a:xfrm>
          <a:custGeom>
            <a:avLst/>
            <a:gdLst/>
            <a:ahLst/>
            <a:cxnLst/>
            <a:rect l="l" t="t" r="r" b="b"/>
            <a:pathLst>
              <a:path w="8553602" h="0">
                <a:moveTo>
                  <a:pt x="0" y="0"/>
                </a:moveTo>
                <a:lnTo>
                  <a:pt x="8553602" y="0"/>
                </a:lnTo>
              </a:path>
            </a:pathLst>
          </a:custGeom>
          <a:ln w="139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056474" y="432075"/>
            <a:ext cx="1095183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 spc="-9">
                <a:latin typeface="Arial"/>
                <a:cs typeface="Arial"/>
              </a:rPr>
              <a:t>C</a:t>
            </a:r>
            <a:r>
              <a:rPr dirty="0" smtClean="0" sz="1200" spc="-9">
                <a:latin typeface="Arial"/>
                <a:cs typeface="Arial"/>
              </a:rPr>
              <a:t>A</a:t>
            </a:r>
            <a:r>
              <a:rPr dirty="0" smtClean="0" sz="1200" spc="-9">
                <a:latin typeface="Arial"/>
                <a:cs typeface="Arial"/>
              </a:rPr>
              <a:t>UT1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Clase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441243" y="432075"/>
            <a:ext cx="217007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>
                <a:latin typeface="Arial"/>
                <a:cs typeface="Arial"/>
              </a:rPr>
              <a:t>30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66959" y="701710"/>
            <a:ext cx="2814694" cy="403199"/>
          </a:xfrm>
          <a:prstGeom prst="rect">
            <a:avLst/>
          </a:prstGeom>
        </p:spPr>
        <p:txBody>
          <a:bodyPr wrap="square" lIns="0" tIns="19907" rIns="0" bIns="0" rtlCol="0">
            <a:noAutofit/>
          </a:bodyPr>
          <a:lstStyle/>
          <a:p>
            <a:pPr marL="12700">
              <a:lnSpc>
                <a:spcPts val="3135"/>
              </a:lnSpc>
            </a:pPr>
            <a:r>
              <a:rPr dirty="0" smtClean="0" sz="2950" spc="2" b="1">
                <a:latin typeface="Arial"/>
                <a:cs typeface="Arial"/>
              </a:rPr>
              <a:t>Homo</a:t>
            </a:r>
            <a:r>
              <a:rPr dirty="0" smtClean="0" sz="2950" spc="2" b="1">
                <a:latin typeface="Arial"/>
                <a:cs typeface="Arial"/>
              </a:rPr>
              <a:t>g</a:t>
            </a:r>
            <a:r>
              <a:rPr dirty="0" smtClean="0" sz="2950" spc="2" b="1">
                <a:latin typeface="Arial"/>
                <a:cs typeface="Arial"/>
              </a:rPr>
              <a:t>eneidad</a:t>
            </a:r>
            <a:endParaRPr sz="29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56474" y="2093934"/>
            <a:ext cx="1750790" cy="745070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 marR="47219">
              <a:lnSpc>
                <a:spcPts val="2630"/>
              </a:lnSpc>
            </a:pPr>
            <a:r>
              <a:rPr dirty="0" smtClean="0" sz="2500" spc="8">
                <a:latin typeface="Arial"/>
                <a:cs typeface="Arial"/>
              </a:rPr>
              <a:t>Finalment</a:t>
            </a:r>
            <a:r>
              <a:rPr dirty="0" smtClean="0" sz="2500" spc="8">
                <a:latin typeface="Arial"/>
                <a:cs typeface="Arial"/>
              </a:rPr>
              <a:t>e</a:t>
            </a:r>
            <a:r>
              <a:rPr dirty="0" smtClean="0" sz="2500" spc="8">
                <a:latin typeface="Arial"/>
                <a:cs typeface="Arial"/>
              </a:rPr>
              <a:t>,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238"/>
              </a:spcBef>
            </a:pPr>
            <a:r>
              <a:rPr dirty="0" smtClean="0" sz="2500" spc="9">
                <a:latin typeface="Arial"/>
                <a:cs typeface="Arial"/>
              </a:rPr>
              <a:t>sistemas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20585" y="2093934"/>
            <a:ext cx="6862115" cy="745070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27810">
              <a:lnSpc>
                <a:spcPts val="2630"/>
              </a:lnSpc>
            </a:pPr>
            <a:r>
              <a:rPr dirty="0" smtClean="0" sz="2500">
                <a:latin typeface="Arial"/>
                <a:cs typeface="Arial"/>
              </a:rPr>
              <a:t>todos</a:t>
            </a:r>
            <a:r>
              <a:rPr dirty="0" smtClean="0" sz="2500" spc="463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los</a:t>
            </a:r>
            <a:r>
              <a:rPr dirty="0" smtClean="0" sz="2500" spc="434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sistemas</a:t>
            </a:r>
            <a:r>
              <a:rPr dirty="0" smtClean="0" sz="2500" spc="506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interconectado</a:t>
            </a:r>
            <a:r>
              <a:rPr dirty="0" smtClean="0" sz="2500" spc="-22">
                <a:latin typeface="Arial"/>
                <a:cs typeface="Arial"/>
              </a:rPr>
              <a:t>s</a:t>
            </a:r>
            <a:r>
              <a:rPr dirty="0" smtClean="0" sz="2500" spc="5">
                <a:latin typeface="Arial"/>
                <a:cs typeface="Arial"/>
              </a:rPr>
              <a:t>,</a:t>
            </a:r>
            <a:r>
              <a:rPr dirty="0" smtClean="0" sz="2500" spc="0">
                <a:latin typeface="Arial"/>
                <a:cs typeface="Arial"/>
              </a:rPr>
              <a:t> </a:t>
            </a:r>
            <a:r>
              <a:rPr dirty="0" smtClean="0" sz="2500" spc="-28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inclu</a:t>
            </a:r>
            <a:r>
              <a:rPr dirty="0" smtClean="0" sz="2500" spc="-37">
                <a:latin typeface="Arial"/>
                <a:cs typeface="Arial"/>
              </a:rPr>
              <a:t>y</a:t>
            </a:r>
            <a:r>
              <a:rPr dirty="0" smtClean="0" sz="2500" spc="12">
                <a:latin typeface="Arial"/>
                <a:cs typeface="Arial"/>
              </a:rPr>
              <a:t>endo</a:t>
            </a:r>
            <a:endParaRPr sz="2500">
              <a:latin typeface="Arial"/>
              <a:cs typeface="Arial"/>
            </a:endParaRPr>
          </a:p>
          <a:p>
            <a:pPr marL="12700" marR="0">
              <a:lnSpc>
                <a:spcPct val="95825"/>
              </a:lnSpc>
              <a:spcBef>
                <a:spcPts val="238"/>
              </a:spcBef>
            </a:pPr>
            <a:r>
              <a:rPr dirty="0" smtClean="0" sz="2500" spc="6">
                <a:latin typeface="Arial"/>
                <a:cs typeface="Arial"/>
              </a:rPr>
              <a:t>control,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sólo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pueden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ser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tan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b</a:t>
            </a:r>
            <a:r>
              <a:rPr dirty="0" smtClean="0" sz="2500" spc="6">
                <a:latin typeface="Arial"/>
                <a:cs typeface="Arial"/>
              </a:rPr>
              <a:t>uenos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como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el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ele-</a:t>
            </a:r>
            <a:endParaRPr sz="25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56474" y="2903686"/>
            <a:ext cx="2469467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>
                <a:latin typeface="Arial"/>
                <a:cs typeface="Arial"/>
              </a:rPr>
              <a:t>mento</a:t>
            </a:r>
            <a:r>
              <a:rPr dirty="0" smtClean="0" sz="2500" spc="69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más</a:t>
            </a:r>
            <a:r>
              <a:rPr dirty="0" smtClean="0" sz="2500" spc="47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débil.</a:t>
            </a:r>
            <a:endParaRPr sz="25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56474" y="3536311"/>
            <a:ext cx="8619975" cy="195972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 marR="6449" algn="just">
              <a:lnSpc>
                <a:spcPts val="2630"/>
              </a:lnSpc>
            </a:pPr>
            <a:r>
              <a:rPr dirty="0" smtClean="0" sz="2500" spc="4">
                <a:latin typeface="Arial"/>
                <a:cs typeface="Arial"/>
              </a:rPr>
              <a:t>Las</a:t>
            </a:r>
            <a:r>
              <a:rPr dirty="0" smtClean="0" sz="2500" spc="4">
                <a:latin typeface="Arial"/>
                <a:cs typeface="Arial"/>
              </a:rPr>
              <a:t> </a:t>
            </a:r>
            <a:r>
              <a:rPr dirty="0" smtClean="0" sz="2500" spc="4">
                <a:latin typeface="Arial"/>
                <a:cs typeface="Arial"/>
              </a:rPr>
              <a:t>consecuencias</a:t>
            </a:r>
            <a:r>
              <a:rPr dirty="0" smtClean="0" sz="2500" spc="4">
                <a:latin typeface="Arial"/>
                <a:cs typeface="Arial"/>
              </a:rPr>
              <a:t> </a:t>
            </a:r>
            <a:r>
              <a:rPr dirty="0" smtClean="0" sz="2500" spc="4">
                <a:latin typeface="Arial"/>
                <a:cs typeface="Arial"/>
              </a:rPr>
              <a:t>de</a:t>
            </a:r>
            <a:r>
              <a:rPr dirty="0" smtClean="0" sz="2500" spc="4">
                <a:latin typeface="Arial"/>
                <a:cs typeface="Arial"/>
              </a:rPr>
              <a:t> </a:t>
            </a:r>
            <a:r>
              <a:rPr dirty="0" smtClean="0" sz="2500" spc="4">
                <a:latin typeface="Arial"/>
                <a:cs typeface="Arial"/>
              </a:rPr>
              <a:t>este</a:t>
            </a:r>
            <a:r>
              <a:rPr dirty="0" smtClean="0" sz="2500" spc="4">
                <a:latin typeface="Arial"/>
                <a:cs typeface="Arial"/>
              </a:rPr>
              <a:t> </a:t>
            </a:r>
            <a:r>
              <a:rPr dirty="0" smtClean="0" sz="2500" spc="4">
                <a:latin typeface="Arial"/>
                <a:cs typeface="Arial"/>
              </a:rPr>
              <a:t>hecho</a:t>
            </a:r>
            <a:r>
              <a:rPr dirty="0" smtClean="0" sz="2500" spc="4">
                <a:latin typeface="Arial"/>
                <a:cs typeface="Arial"/>
              </a:rPr>
              <a:t> </a:t>
            </a:r>
            <a:r>
              <a:rPr dirty="0" smtClean="0" sz="2500" spc="4">
                <a:latin typeface="Arial"/>
                <a:cs typeface="Arial"/>
              </a:rPr>
              <a:t>en</a:t>
            </a:r>
            <a:r>
              <a:rPr dirty="0" smtClean="0" sz="2500" spc="4">
                <a:latin typeface="Arial"/>
                <a:cs typeface="Arial"/>
              </a:rPr>
              <a:t> </a:t>
            </a:r>
            <a:r>
              <a:rPr dirty="0" smtClean="0" sz="2500" spc="4">
                <a:latin typeface="Arial"/>
                <a:cs typeface="Arial"/>
              </a:rPr>
              <a:t>el</a:t>
            </a:r>
            <a:r>
              <a:rPr dirty="0" smtClean="0" sz="2500" spc="4">
                <a:latin typeface="Arial"/>
                <a:cs typeface="Arial"/>
              </a:rPr>
              <a:t> </a:t>
            </a:r>
            <a:r>
              <a:rPr dirty="0" smtClean="0" sz="2500" spc="4">
                <a:latin typeface="Arial"/>
                <a:cs typeface="Arial"/>
              </a:rPr>
              <a:t>diseño</a:t>
            </a:r>
            <a:r>
              <a:rPr dirty="0" smtClean="0" sz="2500" spc="4">
                <a:latin typeface="Arial"/>
                <a:cs typeface="Arial"/>
              </a:rPr>
              <a:t> </a:t>
            </a:r>
            <a:r>
              <a:rPr dirty="0" smtClean="0" sz="2500" spc="4">
                <a:latin typeface="Arial"/>
                <a:cs typeface="Arial"/>
              </a:rPr>
              <a:t>de</a:t>
            </a:r>
            <a:r>
              <a:rPr dirty="0" smtClean="0" sz="2500" spc="4">
                <a:latin typeface="Arial"/>
                <a:cs typeface="Arial"/>
              </a:rPr>
              <a:t> </a:t>
            </a:r>
            <a:r>
              <a:rPr dirty="0" smtClean="0" sz="2500" spc="4">
                <a:latin typeface="Arial"/>
                <a:cs typeface="Arial"/>
              </a:rPr>
              <a:t>control</a:t>
            </a:r>
            <a:r>
              <a:rPr dirty="0" smtClean="0" sz="2500" spc="4">
                <a:latin typeface="Arial"/>
                <a:cs typeface="Arial"/>
              </a:rPr>
              <a:t> </a:t>
            </a:r>
            <a:r>
              <a:rPr dirty="0" smtClean="0" sz="2500" spc="4">
                <a:latin typeface="Arial"/>
                <a:cs typeface="Arial"/>
              </a:rPr>
              <a:t>son</a:t>
            </a:r>
            <a:endParaRPr sz="2500">
              <a:latin typeface="Arial"/>
              <a:cs typeface="Arial"/>
            </a:endParaRPr>
          </a:p>
          <a:p>
            <a:pPr marL="12700" algn="just">
              <a:lnSpc>
                <a:spcPts val="3190"/>
              </a:lnSpc>
              <a:spcBef>
                <a:spcPts val="142"/>
              </a:spcBef>
            </a:pPr>
            <a:r>
              <a:rPr dirty="0" smtClean="0" sz="2500" spc="21">
                <a:latin typeface="Arial"/>
                <a:cs typeface="Arial"/>
              </a:rPr>
              <a:t>que</a:t>
            </a:r>
            <a:r>
              <a:rPr dirty="0" smtClean="0" sz="2500" spc="21">
                <a:latin typeface="Arial"/>
                <a:cs typeface="Arial"/>
              </a:rPr>
              <a:t> </a:t>
            </a:r>
            <a:r>
              <a:rPr dirty="0" smtClean="0" sz="2500" spc="21">
                <a:latin typeface="Arial"/>
                <a:cs typeface="Arial"/>
              </a:rPr>
              <a:t>debe</a:t>
            </a:r>
            <a:r>
              <a:rPr dirty="0" smtClean="0" sz="2500" spc="21">
                <a:latin typeface="Arial"/>
                <a:cs typeface="Arial"/>
              </a:rPr>
              <a:t> </a:t>
            </a:r>
            <a:r>
              <a:rPr dirty="0" smtClean="0" sz="2500" spc="21">
                <a:latin typeface="Arial"/>
                <a:cs typeface="Arial"/>
              </a:rPr>
              <a:t>tenderse</a:t>
            </a:r>
            <a:r>
              <a:rPr dirty="0" smtClean="0" sz="2500" spc="21">
                <a:latin typeface="Arial"/>
                <a:cs typeface="Arial"/>
              </a:rPr>
              <a:t> </a:t>
            </a:r>
            <a:r>
              <a:rPr dirty="0" smtClean="0" sz="2500" spc="21">
                <a:latin typeface="Arial"/>
                <a:cs typeface="Arial"/>
              </a:rPr>
              <a:t>a</a:t>
            </a:r>
            <a:r>
              <a:rPr dirty="0" smtClean="0" sz="2500" spc="21">
                <a:latin typeface="Arial"/>
                <a:cs typeface="Arial"/>
              </a:rPr>
              <a:t> </a:t>
            </a:r>
            <a:r>
              <a:rPr dirty="0" smtClean="0" sz="2500" spc="21">
                <a:latin typeface="Arial"/>
                <a:cs typeface="Arial"/>
              </a:rPr>
              <a:t>que</a:t>
            </a:r>
            <a:r>
              <a:rPr dirty="0" smtClean="0" sz="2500" spc="21">
                <a:latin typeface="Arial"/>
                <a:cs typeface="Arial"/>
              </a:rPr>
              <a:t> </a:t>
            </a:r>
            <a:r>
              <a:rPr dirty="0" smtClean="0" sz="2500" spc="21">
                <a:latin typeface="Arial"/>
                <a:cs typeface="Arial"/>
              </a:rPr>
              <a:t>todos</a:t>
            </a:r>
            <a:r>
              <a:rPr dirty="0" smtClean="0" sz="2500" spc="21">
                <a:latin typeface="Arial"/>
                <a:cs typeface="Arial"/>
              </a:rPr>
              <a:t> </a:t>
            </a:r>
            <a:r>
              <a:rPr dirty="0" smtClean="0" sz="2500" spc="21">
                <a:latin typeface="Arial"/>
                <a:cs typeface="Arial"/>
              </a:rPr>
              <a:t>los</a:t>
            </a:r>
            <a:r>
              <a:rPr dirty="0" smtClean="0" sz="2500" spc="21">
                <a:latin typeface="Arial"/>
                <a:cs typeface="Arial"/>
              </a:rPr>
              <a:t> </a:t>
            </a:r>
            <a:r>
              <a:rPr dirty="0" smtClean="0" sz="2500" spc="21">
                <a:latin typeface="Arial"/>
                <a:cs typeface="Arial"/>
              </a:rPr>
              <a:t>componentes</a:t>
            </a:r>
            <a:r>
              <a:rPr dirty="0" smtClean="0" sz="2500" spc="21">
                <a:latin typeface="Arial"/>
                <a:cs typeface="Arial"/>
              </a:rPr>
              <a:t> </a:t>
            </a:r>
            <a:r>
              <a:rPr dirty="0" smtClean="0" sz="2500" spc="21">
                <a:latin typeface="Arial"/>
                <a:cs typeface="Arial"/>
              </a:rPr>
              <a:t>(planta,</a:t>
            </a:r>
            <a:r>
              <a:rPr dirty="0" smtClean="0" sz="2500" spc="21">
                <a:latin typeface="Arial"/>
                <a:cs typeface="Arial"/>
              </a:rPr>
              <a:t> </a:t>
            </a:r>
            <a:r>
              <a:rPr dirty="0" smtClean="0" sz="2500" spc="21">
                <a:latin typeface="Arial"/>
                <a:cs typeface="Arial"/>
              </a:rPr>
              <a:t>sen-</a:t>
            </a:r>
            <a:r>
              <a:rPr dirty="0" smtClean="0" sz="2500" spc="21">
                <a:latin typeface="Arial"/>
                <a:cs typeface="Arial"/>
              </a:rPr>
              <a:t> </a:t>
            </a:r>
            <a:r>
              <a:rPr dirty="0" smtClean="0" sz="2500" spc="21">
                <a:latin typeface="Arial"/>
                <a:cs typeface="Arial"/>
              </a:rPr>
              <a:t>sore</a:t>
            </a:r>
            <a:r>
              <a:rPr dirty="0" smtClean="0" sz="2500" spc="21">
                <a:latin typeface="Arial"/>
                <a:cs typeface="Arial"/>
              </a:rPr>
              <a:t>s</a:t>
            </a:r>
            <a:r>
              <a:rPr dirty="0" smtClean="0" sz="2500" spc="21">
                <a:latin typeface="Arial"/>
                <a:cs typeface="Arial"/>
              </a:rPr>
              <a:t>,</a:t>
            </a:r>
            <a:r>
              <a:rPr dirty="0" smtClean="0" sz="2500" spc="21">
                <a:latin typeface="Arial"/>
                <a:cs typeface="Arial"/>
              </a:rPr>
              <a:t> </a:t>
            </a:r>
            <a:r>
              <a:rPr dirty="0" smtClean="0" sz="2500" spc="21">
                <a:latin typeface="Arial"/>
                <a:cs typeface="Arial"/>
              </a:rPr>
              <a:t>actuadore</a:t>
            </a:r>
            <a:r>
              <a:rPr dirty="0" smtClean="0" sz="2500" spc="21">
                <a:latin typeface="Arial"/>
                <a:cs typeface="Arial"/>
              </a:rPr>
              <a:t>s</a:t>
            </a:r>
            <a:r>
              <a:rPr dirty="0" smtClean="0" sz="2500" spc="21">
                <a:latin typeface="Arial"/>
                <a:cs typeface="Arial"/>
              </a:rPr>
              <a:t>,</a:t>
            </a:r>
            <a:r>
              <a:rPr dirty="0" smtClean="0" sz="2500" spc="21">
                <a:latin typeface="Arial"/>
                <a:cs typeface="Arial"/>
              </a:rPr>
              <a:t> </a:t>
            </a:r>
            <a:r>
              <a:rPr dirty="0" smtClean="0" sz="2500" spc="21">
                <a:latin typeface="Arial"/>
                <a:cs typeface="Arial"/>
              </a:rPr>
              <a:t>co</a:t>
            </a:r>
            <a:r>
              <a:rPr dirty="0" smtClean="0" sz="2500" spc="21">
                <a:latin typeface="Arial"/>
                <a:cs typeface="Arial"/>
              </a:rPr>
              <a:t>m</a:t>
            </a:r>
            <a:r>
              <a:rPr dirty="0" smtClean="0" sz="2500" spc="21">
                <a:latin typeface="Arial"/>
                <a:cs typeface="Arial"/>
              </a:rPr>
              <a:t>unicacione</a:t>
            </a:r>
            <a:r>
              <a:rPr dirty="0" smtClean="0" sz="2500" spc="21">
                <a:latin typeface="Arial"/>
                <a:cs typeface="Arial"/>
              </a:rPr>
              <a:t>s</a:t>
            </a:r>
            <a:r>
              <a:rPr dirty="0" smtClean="0" sz="2500" spc="21">
                <a:latin typeface="Arial"/>
                <a:cs typeface="Arial"/>
              </a:rPr>
              <a:t>,</a:t>
            </a:r>
            <a:r>
              <a:rPr dirty="0" smtClean="0" sz="2500" spc="21">
                <a:latin typeface="Arial"/>
                <a:cs typeface="Arial"/>
              </a:rPr>
              <a:t> </a:t>
            </a:r>
            <a:r>
              <a:rPr dirty="0" smtClean="0" sz="2500" spc="21">
                <a:latin typeface="Arial"/>
                <a:cs typeface="Arial"/>
              </a:rPr>
              <a:t>cómput</a:t>
            </a:r>
            <a:r>
              <a:rPr dirty="0" smtClean="0" sz="2500" spc="21">
                <a:latin typeface="Arial"/>
                <a:cs typeface="Arial"/>
              </a:rPr>
              <a:t>o</a:t>
            </a:r>
            <a:r>
              <a:rPr dirty="0" smtClean="0" sz="2500" spc="21">
                <a:latin typeface="Arial"/>
                <a:cs typeface="Arial"/>
              </a:rPr>
              <a:t>,</a:t>
            </a:r>
            <a:r>
              <a:rPr dirty="0" smtClean="0" sz="2500" spc="21">
                <a:latin typeface="Arial"/>
                <a:cs typeface="Arial"/>
              </a:rPr>
              <a:t> </a:t>
            </a:r>
            <a:r>
              <a:rPr dirty="0" smtClean="0" sz="2500" spc="21">
                <a:latin typeface="Arial"/>
                <a:cs typeface="Arial"/>
              </a:rPr>
              <a:t>inter</a:t>
            </a:r>
            <a:r>
              <a:rPr dirty="0" smtClean="0" sz="2500" spc="21">
                <a:latin typeface="Arial"/>
                <a:cs typeface="Arial"/>
              </a:rPr>
              <a:t>f</a:t>
            </a:r>
            <a:r>
              <a:rPr dirty="0" smtClean="0" sz="2500" spc="21">
                <a:latin typeface="Arial"/>
                <a:cs typeface="Arial"/>
              </a:rPr>
              <a:t>ace</a:t>
            </a:r>
            <a:r>
              <a:rPr dirty="0" smtClean="0" sz="2500" spc="21">
                <a:latin typeface="Arial"/>
                <a:cs typeface="Arial"/>
              </a:rPr>
              <a:t>s</a:t>
            </a:r>
            <a:r>
              <a:rPr dirty="0" smtClean="0" sz="2500" spc="21">
                <a:latin typeface="Arial"/>
                <a:cs typeface="Arial"/>
              </a:rPr>
              <a:t>,</a:t>
            </a:r>
            <a:r>
              <a:rPr dirty="0" smtClean="0" sz="2500" spc="21">
                <a:latin typeface="Arial"/>
                <a:cs typeface="Arial"/>
              </a:rPr>
              <a:t> </a:t>
            </a:r>
            <a:r>
              <a:rPr dirty="0" smtClean="0" sz="2500" spc="21">
                <a:latin typeface="Arial"/>
                <a:cs typeface="Arial"/>
              </a:rPr>
              <a:t>al-</a:t>
            </a:r>
            <a:r>
              <a:rPr dirty="0" smtClean="0" sz="2500" spc="21">
                <a:latin typeface="Arial"/>
                <a:cs typeface="Arial"/>
              </a:rPr>
              <a:t> </a:t>
            </a:r>
            <a:r>
              <a:rPr dirty="0" smtClean="0" sz="2500" spc="21">
                <a:latin typeface="Arial"/>
                <a:cs typeface="Arial"/>
              </a:rPr>
              <a:t>go</a:t>
            </a:r>
            <a:r>
              <a:rPr dirty="0" smtClean="0" sz="2500" spc="21">
                <a:latin typeface="Arial"/>
                <a:cs typeface="Arial"/>
              </a:rPr>
              <a:t>r</a:t>
            </a:r>
            <a:r>
              <a:rPr dirty="0" smtClean="0" sz="2500" spc="21">
                <a:latin typeface="Arial"/>
                <a:cs typeface="Arial"/>
              </a:rPr>
              <a:t>itmo</a:t>
            </a:r>
            <a:r>
              <a:rPr dirty="0" smtClean="0" sz="2500" spc="21">
                <a:latin typeface="Arial"/>
                <a:cs typeface="Arial"/>
              </a:rPr>
              <a:t>s</a:t>
            </a:r>
            <a:r>
              <a:rPr dirty="0" smtClean="0" sz="2500" spc="21">
                <a:latin typeface="Arial"/>
                <a:cs typeface="Arial"/>
              </a:rPr>
              <a:t>,</a:t>
            </a:r>
            <a:r>
              <a:rPr dirty="0" smtClean="0" sz="2500" spc="21">
                <a:latin typeface="Arial"/>
                <a:cs typeface="Arial"/>
              </a:rPr>
              <a:t> </a:t>
            </a:r>
            <a:r>
              <a:rPr dirty="0" smtClean="0" sz="2500" spc="21">
                <a:latin typeface="Arial"/>
                <a:cs typeface="Arial"/>
              </a:rPr>
              <a:t>etc.)</a:t>
            </a:r>
            <a:r>
              <a:rPr dirty="0" smtClean="0" sz="2500" spc="21">
                <a:latin typeface="Arial"/>
                <a:cs typeface="Arial"/>
              </a:rPr>
              <a:t> </a:t>
            </a:r>
            <a:r>
              <a:rPr dirty="0" smtClean="0" sz="2500" spc="21">
                <a:latin typeface="Arial"/>
                <a:cs typeface="Arial"/>
              </a:rPr>
              <a:t>sean</a:t>
            </a:r>
            <a:r>
              <a:rPr dirty="0" smtClean="0" sz="2500" spc="21">
                <a:latin typeface="Arial"/>
                <a:cs typeface="Arial"/>
              </a:rPr>
              <a:t> </a:t>
            </a:r>
            <a:r>
              <a:rPr dirty="0" smtClean="0" sz="2500" spc="21">
                <a:latin typeface="Arial"/>
                <a:cs typeface="Arial"/>
              </a:rPr>
              <a:t>de</a:t>
            </a:r>
            <a:r>
              <a:rPr dirty="0" smtClean="0" sz="2500" spc="21">
                <a:latin typeface="Arial"/>
                <a:cs typeface="Arial"/>
              </a:rPr>
              <a:t> </a:t>
            </a:r>
            <a:r>
              <a:rPr dirty="0" smtClean="0" sz="2500" spc="21">
                <a:latin typeface="Arial"/>
                <a:cs typeface="Arial"/>
              </a:rPr>
              <a:t>una</a:t>
            </a:r>
            <a:r>
              <a:rPr dirty="0" smtClean="0" sz="2500" spc="21">
                <a:latin typeface="Arial"/>
                <a:cs typeface="Arial"/>
              </a:rPr>
              <a:t> </a:t>
            </a:r>
            <a:r>
              <a:rPr dirty="0" smtClean="0" sz="2500" spc="21">
                <a:latin typeface="Arial"/>
                <a:cs typeface="Arial"/>
              </a:rPr>
              <a:t>precisión</a:t>
            </a:r>
            <a:r>
              <a:rPr dirty="0" smtClean="0" sz="2500" spc="21">
                <a:latin typeface="Arial"/>
                <a:cs typeface="Arial"/>
              </a:rPr>
              <a:t> </a:t>
            </a:r>
            <a:r>
              <a:rPr dirty="0" smtClean="0" sz="2500" spc="21">
                <a:latin typeface="Arial"/>
                <a:cs typeface="Arial"/>
              </a:rPr>
              <a:t>y</a:t>
            </a:r>
            <a:r>
              <a:rPr dirty="0" smtClean="0" sz="2500" spc="21">
                <a:latin typeface="Arial"/>
                <a:cs typeface="Arial"/>
              </a:rPr>
              <a:t> </a:t>
            </a:r>
            <a:r>
              <a:rPr dirty="0" smtClean="0" sz="2500" spc="21">
                <a:latin typeface="Arial"/>
                <a:cs typeface="Arial"/>
              </a:rPr>
              <a:t>calidad</a:t>
            </a:r>
            <a:r>
              <a:rPr dirty="0" smtClean="0" sz="2500" spc="21">
                <a:latin typeface="Arial"/>
                <a:cs typeface="Arial"/>
              </a:rPr>
              <a:t> </a:t>
            </a:r>
            <a:r>
              <a:rPr dirty="0" smtClean="0" sz="2500" spc="21">
                <a:latin typeface="Arial"/>
                <a:cs typeface="Arial"/>
              </a:rPr>
              <a:t>apr</a:t>
            </a:r>
            <a:r>
              <a:rPr dirty="0" smtClean="0" sz="2500" spc="21">
                <a:latin typeface="Arial"/>
                <a:cs typeface="Arial"/>
              </a:rPr>
              <a:t>o</a:t>
            </a:r>
            <a:r>
              <a:rPr dirty="0" smtClean="0" sz="2500" spc="21">
                <a:latin typeface="Arial"/>
                <a:cs typeface="Arial"/>
              </a:rPr>
              <a:t>ximada-</a:t>
            </a:r>
            <a:r>
              <a:rPr dirty="0" smtClean="0" sz="2500" spc="21">
                <a:latin typeface="Arial"/>
                <a:cs typeface="Arial"/>
              </a:rPr>
              <a:t> </a:t>
            </a:r>
            <a:r>
              <a:rPr dirty="0" smtClean="0" sz="2500" spc="21">
                <a:latin typeface="Arial"/>
                <a:cs typeface="Arial"/>
              </a:rPr>
              <a:t>mente</a:t>
            </a:r>
            <a:r>
              <a:rPr dirty="0" smtClean="0" sz="2500" spc="21">
                <a:latin typeface="Arial"/>
                <a:cs typeface="Arial"/>
              </a:rPr>
              <a:t> </a:t>
            </a:r>
            <a:r>
              <a:rPr dirty="0" smtClean="0" sz="2500" spc="21">
                <a:latin typeface="Arial"/>
                <a:cs typeface="Arial"/>
              </a:rPr>
              <a:t>compa</a:t>
            </a:r>
            <a:r>
              <a:rPr dirty="0" smtClean="0" sz="2500" spc="21">
                <a:latin typeface="Arial"/>
                <a:cs typeface="Arial"/>
              </a:rPr>
              <a:t>r</a:t>
            </a:r>
            <a:r>
              <a:rPr dirty="0" smtClean="0" sz="2500" spc="21">
                <a:latin typeface="Arial"/>
                <a:cs typeface="Arial"/>
              </a:rPr>
              <a:t>a</a:t>
            </a:r>
            <a:r>
              <a:rPr dirty="0" smtClean="0" sz="2500" spc="21">
                <a:latin typeface="Arial"/>
                <a:cs typeface="Arial"/>
              </a:rPr>
              <a:t>b</a:t>
            </a:r>
            <a:r>
              <a:rPr dirty="0" smtClean="0" sz="2500" spc="21">
                <a:latin typeface="Arial"/>
                <a:cs typeface="Arial"/>
              </a:rPr>
              <a:t>l</a:t>
            </a:r>
            <a:r>
              <a:rPr dirty="0" smtClean="0" sz="2500" spc="21">
                <a:latin typeface="Arial"/>
                <a:cs typeface="Arial"/>
              </a:rPr>
              <a:t>e</a:t>
            </a:r>
            <a:r>
              <a:rPr dirty="0" smtClean="0" sz="2500" spc="21">
                <a:latin typeface="Arial"/>
                <a:cs typeface="Arial"/>
              </a:rPr>
              <a:t>.</a:t>
            </a:r>
            <a:endParaRPr sz="25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69174" y="485038"/>
            <a:ext cx="855360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/>
          <p:nvPr/>
        </p:nvSpPr>
        <p:spPr>
          <a:xfrm>
            <a:off x="1069174" y="624738"/>
            <a:ext cx="8553602" cy="0"/>
          </a:xfrm>
          <a:custGeom>
            <a:avLst/>
            <a:gdLst/>
            <a:ahLst/>
            <a:cxnLst/>
            <a:rect l="l" t="t" r="r" b="b"/>
            <a:pathLst>
              <a:path w="8553602" h="0">
                <a:moveTo>
                  <a:pt x="0" y="0"/>
                </a:moveTo>
                <a:lnTo>
                  <a:pt x="8553602" y="0"/>
                </a:lnTo>
              </a:path>
            </a:pathLst>
          </a:custGeom>
          <a:ln w="139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1102563" y="3374199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1102563" y="3779088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1102563" y="4183964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1102563" y="4993728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1102563" y="5803480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1102563" y="6208369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1102563" y="7018121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056474" y="432075"/>
            <a:ext cx="1095183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 spc="-9">
                <a:latin typeface="Arial"/>
                <a:cs typeface="Arial"/>
              </a:rPr>
              <a:t>C</a:t>
            </a:r>
            <a:r>
              <a:rPr dirty="0" smtClean="0" sz="1200" spc="-9">
                <a:latin typeface="Arial"/>
                <a:cs typeface="Arial"/>
              </a:rPr>
              <a:t>A</a:t>
            </a:r>
            <a:r>
              <a:rPr dirty="0" smtClean="0" sz="1200" spc="-9">
                <a:latin typeface="Arial"/>
                <a:cs typeface="Arial"/>
              </a:rPr>
              <a:t>UT1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Clase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441243" y="432075"/>
            <a:ext cx="217007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>
                <a:latin typeface="Arial"/>
                <a:cs typeface="Arial"/>
              </a:rPr>
              <a:t>31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56474" y="711158"/>
            <a:ext cx="8619975" cy="2138819"/>
          </a:xfrm>
          <a:prstGeom prst="rect">
            <a:avLst/>
          </a:prstGeom>
        </p:spPr>
        <p:txBody>
          <a:bodyPr wrap="square" lIns="0" tIns="19907" rIns="0" bIns="0" rtlCol="0">
            <a:noAutofit/>
          </a:bodyPr>
          <a:lstStyle/>
          <a:p>
            <a:pPr marL="2116594" marR="40968">
              <a:lnSpc>
                <a:spcPts val="3135"/>
              </a:lnSpc>
            </a:pPr>
            <a:r>
              <a:rPr dirty="0" smtClean="0" sz="2950" spc="0" b="1">
                <a:latin typeface="Arial"/>
                <a:cs typeface="Arial"/>
              </a:rPr>
              <a:t>Análisis</a:t>
            </a:r>
            <a:r>
              <a:rPr dirty="0" smtClean="0" sz="2950" spc="0" b="1">
                <a:latin typeface="Arial"/>
                <a:cs typeface="Arial"/>
              </a:rPr>
              <a:t> </a:t>
            </a:r>
            <a:r>
              <a:rPr dirty="0" smtClean="0" sz="2950" spc="0" b="1">
                <a:latin typeface="Arial"/>
                <a:cs typeface="Arial"/>
              </a:rPr>
              <a:t>costo-beneficio</a:t>
            </a:r>
            <a:endParaRPr sz="2950">
              <a:latin typeface="Arial"/>
              <a:cs typeface="Arial"/>
            </a:endParaRPr>
          </a:p>
          <a:p>
            <a:pPr marL="12700" algn="just">
              <a:lnSpc>
                <a:spcPts val="3190"/>
              </a:lnSpc>
              <a:spcBef>
                <a:spcPts val="1021"/>
              </a:spcBef>
            </a:pPr>
            <a:r>
              <a:rPr dirty="0" smtClean="0" sz="2500" spc="-100">
                <a:latin typeface="Arial"/>
                <a:cs typeface="Arial"/>
              </a:rPr>
              <a:t>P</a:t>
            </a:r>
            <a:r>
              <a:rPr dirty="0" smtClean="0" sz="2500" spc="0">
                <a:latin typeface="Arial"/>
                <a:cs typeface="Arial"/>
              </a:rPr>
              <a:t>a</a:t>
            </a:r>
            <a:r>
              <a:rPr dirty="0" smtClean="0" sz="2500" spc="-25">
                <a:latin typeface="Arial"/>
                <a:cs typeface="Arial"/>
              </a:rPr>
              <a:t>r</a:t>
            </a:r>
            <a:r>
              <a:rPr dirty="0" smtClean="0" sz="2500" spc="0">
                <a:latin typeface="Arial"/>
                <a:cs typeface="Arial"/>
              </a:rPr>
              <a:t>a</a:t>
            </a:r>
            <a:r>
              <a:rPr dirty="0" smtClean="0" sz="2500" spc="415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poder</a:t>
            </a:r>
            <a:r>
              <a:rPr dirty="0" smtClean="0" sz="2500" spc="426">
                <a:latin typeface="Arial"/>
                <a:cs typeface="Arial"/>
              </a:rPr>
              <a:t> </a:t>
            </a:r>
            <a:r>
              <a:rPr dirty="0" smtClean="0" sz="2500" spc="-50">
                <a:latin typeface="Arial"/>
                <a:cs typeface="Arial"/>
              </a:rPr>
              <a:t>a</a:t>
            </a:r>
            <a:r>
              <a:rPr dirty="0" smtClean="0" sz="2500" spc="-59">
                <a:latin typeface="Arial"/>
                <a:cs typeface="Arial"/>
              </a:rPr>
              <a:t>v</a:t>
            </a:r>
            <a:r>
              <a:rPr dirty="0" smtClean="0" sz="2500" spc="0">
                <a:latin typeface="Arial"/>
                <a:cs typeface="Arial"/>
              </a:rPr>
              <a:t>anzar</a:t>
            </a:r>
            <a:r>
              <a:rPr dirty="0" smtClean="0" sz="2500" spc="446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en</a:t>
            </a:r>
            <a:r>
              <a:rPr dirty="0" smtClean="0" sz="2500" spc="390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ingeniería</a:t>
            </a:r>
            <a:r>
              <a:rPr dirty="0" smtClean="0" sz="2500" spc="472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de</a:t>
            </a:r>
            <a:r>
              <a:rPr dirty="0" smtClean="0" sz="2500" spc="390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control</a:t>
            </a:r>
            <a:r>
              <a:rPr dirty="0" smtClean="0" sz="2500" spc="432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(como</a:t>
            </a:r>
            <a:r>
              <a:rPr dirty="0" smtClean="0" sz="2500" spc="431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en</a:t>
            </a:r>
            <a:r>
              <a:rPr dirty="0" smtClean="0" sz="2500" spc="0">
                <a:latin typeface="Arial"/>
                <a:cs typeface="Arial"/>
              </a:rPr>
              <a:t> </a:t>
            </a:r>
            <a:r>
              <a:rPr dirty="0" smtClean="0" sz="2500" spc="-329">
                <a:latin typeface="Arial"/>
                <a:cs typeface="Arial"/>
              </a:rPr>
              <a:t> </a:t>
            </a:r>
            <a:r>
              <a:rPr dirty="0" smtClean="0" sz="2500" spc="-4">
                <a:latin typeface="Arial"/>
                <a:cs typeface="Arial"/>
              </a:rPr>
              <a:t>m</a:t>
            </a:r>
            <a:r>
              <a:rPr dirty="0" smtClean="0" sz="2500" spc="10">
                <a:latin typeface="Arial"/>
                <a:cs typeface="Arial"/>
              </a:rPr>
              <a:t>u-</a:t>
            </a:r>
            <a:r>
              <a:rPr dirty="0" smtClean="0" sz="2500" spc="5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chas</a:t>
            </a:r>
            <a:r>
              <a:rPr dirty="0" smtClean="0" sz="2500" spc="185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ot</a:t>
            </a:r>
            <a:r>
              <a:rPr dirty="0" smtClean="0" sz="2500" spc="-25">
                <a:latin typeface="Arial"/>
                <a:cs typeface="Arial"/>
              </a:rPr>
              <a:t>r</a:t>
            </a:r>
            <a:r>
              <a:rPr dirty="0" smtClean="0" sz="2500" spc="0">
                <a:latin typeface="Arial"/>
                <a:cs typeface="Arial"/>
              </a:rPr>
              <a:t>as</a:t>
            </a:r>
            <a:r>
              <a:rPr dirty="0" smtClean="0" sz="2500" spc="193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disciplinas)</a:t>
            </a:r>
            <a:r>
              <a:rPr dirty="0" smtClean="0" sz="2500" spc="256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es</a:t>
            </a:r>
            <a:r>
              <a:rPr dirty="0" smtClean="0" sz="2500" spc="164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impo</a:t>
            </a:r>
            <a:r>
              <a:rPr dirty="0" smtClean="0" sz="2500" spc="100">
                <a:latin typeface="Arial"/>
                <a:cs typeface="Arial"/>
              </a:rPr>
              <a:t>r</a:t>
            </a:r>
            <a:r>
              <a:rPr dirty="0" smtClean="0" sz="2500" spc="0">
                <a:latin typeface="Arial"/>
                <a:cs typeface="Arial"/>
              </a:rPr>
              <a:t>tante</a:t>
            </a:r>
            <a:r>
              <a:rPr dirty="0" smtClean="0" sz="2500" spc="250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saber</a:t>
            </a:r>
            <a:r>
              <a:rPr dirty="0" smtClean="0" sz="2500" spc="195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justificar</a:t>
            </a:r>
            <a:r>
              <a:rPr dirty="0" smtClean="0" sz="2500" spc="22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los</a:t>
            </a:r>
            <a:r>
              <a:rPr dirty="0" smtClean="0" sz="2500" spc="139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gas-</a:t>
            </a:r>
            <a:r>
              <a:rPr dirty="0" smtClean="0" sz="2500" spc="55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tos</a:t>
            </a:r>
            <a:r>
              <a:rPr dirty="0" smtClean="0" sz="2500" spc="-16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asociado</a:t>
            </a:r>
            <a:r>
              <a:rPr dirty="0" smtClean="0" sz="2500" spc="-34">
                <a:latin typeface="Arial"/>
                <a:cs typeface="Arial"/>
              </a:rPr>
              <a:t>s</a:t>
            </a:r>
            <a:r>
              <a:rPr dirty="0" smtClean="0" sz="2500" spc="0">
                <a:latin typeface="Arial"/>
                <a:cs typeface="Arial"/>
              </a:rPr>
              <a:t>.</a:t>
            </a:r>
            <a:r>
              <a:rPr dirty="0" smtClean="0" sz="2500" spc="69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Esta</a:t>
            </a:r>
            <a:r>
              <a:rPr dirty="0" smtClean="0" sz="2500" spc="0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justificación</a:t>
            </a:r>
            <a:r>
              <a:rPr dirty="0" smtClean="0" sz="2500" spc="79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usualmente</a:t>
            </a:r>
            <a:r>
              <a:rPr dirty="0" smtClean="0" sz="2500" spc="74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toma</a:t>
            </a:r>
            <a:r>
              <a:rPr dirty="0" smtClean="0" sz="2500" spc="5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la</a:t>
            </a:r>
            <a:r>
              <a:rPr dirty="0" smtClean="0" sz="2500" spc="-50">
                <a:latin typeface="Arial"/>
                <a:cs typeface="Arial"/>
              </a:rPr>
              <a:t> </a:t>
            </a:r>
            <a:r>
              <a:rPr dirty="0" smtClean="0" sz="2500" spc="-75">
                <a:latin typeface="Arial"/>
                <a:cs typeface="Arial"/>
              </a:rPr>
              <a:t>f</a:t>
            </a:r>
            <a:r>
              <a:rPr dirty="0" smtClean="0" sz="2500" spc="0">
                <a:latin typeface="Arial"/>
                <a:cs typeface="Arial"/>
              </a:rPr>
              <a:t>o</a:t>
            </a:r>
            <a:r>
              <a:rPr dirty="0" smtClean="0" sz="2500" spc="59">
                <a:latin typeface="Arial"/>
                <a:cs typeface="Arial"/>
              </a:rPr>
              <a:t>r</a:t>
            </a:r>
            <a:r>
              <a:rPr dirty="0" smtClean="0" sz="2500" spc="0">
                <a:latin typeface="Arial"/>
                <a:cs typeface="Arial"/>
              </a:rPr>
              <a:t>ma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de</a:t>
            </a:r>
            <a:r>
              <a:rPr dirty="0" smtClean="0" sz="2500" spc="0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un</a:t>
            </a:r>
            <a:r>
              <a:rPr dirty="0" smtClean="0" sz="2500" spc="20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análisis</a:t>
            </a:r>
            <a:r>
              <a:rPr dirty="0" smtClean="0" sz="2500" spc="84" b="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costo-beneficio</a:t>
            </a:r>
            <a:r>
              <a:rPr dirty="0" smtClean="0" sz="2500" spc="0">
                <a:latin typeface="Arial"/>
                <a:cs typeface="Arial"/>
              </a:rPr>
              <a:t>.</a:t>
            </a:r>
            <a:r>
              <a:rPr dirty="0" smtClean="0" sz="2500" spc="184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Las</a:t>
            </a:r>
            <a:r>
              <a:rPr dirty="0" smtClean="0" sz="2500" spc="33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etapas</a:t>
            </a:r>
            <a:r>
              <a:rPr dirty="0" smtClean="0" sz="2500" spc="68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típicas</a:t>
            </a:r>
            <a:r>
              <a:rPr dirty="0" smtClean="0" sz="2500" spc="0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inclu</a:t>
            </a:r>
            <a:r>
              <a:rPr dirty="0" smtClean="0" sz="2500" spc="-38">
                <a:latin typeface="Arial"/>
                <a:cs typeface="Arial"/>
              </a:rPr>
              <a:t>y</a:t>
            </a:r>
            <a:r>
              <a:rPr dirty="0" smtClean="0" sz="2500" spc="10">
                <a:latin typeface="Arial"/>
                <a:cs typeface="Arial"/>
              </a:rPr>
              <a:t>en:</a:t>
            </a:r>
            <a:endParaRPr sz="25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72793" y="3254587"/>
            <a:ext cx="7936870" cy="1554835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 marR="40968">
              <a:lnSpc>
                <a:spcPts val="2630"/>
              </a:lnSpc>
            </a:pPr>
            <a:r>
              <a:rPr dirty="0" smtClean="0" sz="2500" spc="10">
                <a:latin typeface="Arial"/>
                <a:cs typeface="Arial"/>
              </a:rPr>
              <a:t>E</a:t>
            </a:r>
            <a:r>
              <a:rPr dirty="0" smtClean="0" sz="2500" spc="10">
                <a:latin typeface="Arial"/>
                <a:cs typeface="Arial"/>
              </a:rPr>
              <a:t>v</a:t>
            </a:r>
            <a:r>
              <a:rPr dirty="0" smtClean="0" sz="2500" spc="10">
                <a:latin typeface="Arial"/>
                <a:cs typeface="Arial"/>
              </a:rPr>
              <a:t>aluación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de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un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r</a:t>
            </a:r>
            <a:r>
              <a:rPr dirty="0" smtClean="0" sz="2500" spc="10">
                <a:latin typeface="Arial"/>
                <a:cs typeface="Arial"/>
              </a:rPr>
              <a:t>ango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de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opo</a:t>
            </a:r>
            <a:r>
              <a:rPr dirty="0" smtClean="0" sz="2500" spc="10">
                <a:latin typeface="Arial"/>
                <a:cs typeface="Arial"/>
              </a:rPr>
              <a:t>r</a:t>
            </a:r>
            <a:r>
              <a:rPr dirty="0" smtClean="0" sz="2500" spc="10">
                <a:latin typeface="Arial"/>
                <a:cs typeface="Arial"/>
              </a:rPr>
              <a:t>tunidades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de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control.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ts val="3190"/>
              </a:lnSpc>
              <a:spcBef>
                <a:spcPts val="142"/>
              </a:spcBef>
            </a:pPr>
            <a:r>
              <a:rPr dirty="0" smtClean="0" sz="2500">
                <a:latin typeface="Arial"/>
                <a:cs typeface="Arial"/>
              </a:rPr>
              <a:t>Selección</a:t>
            </a:r>
            <a:r>
              <a:rPr dirty="0" smtClean="0" sz="2500" spc="108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de</a:t>
            </a:r>
            <a:r>
              <a:rPr dirty="0" smtClean="0" sz="2500" spc="27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una</a:t>
            </a:r>
            <a:r>
              <a:rPr dirty="0" smtClean="0" sz="2500" spc="41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lista</a:t>
            </a:r>
            <a:r>
              <a:rPr dirty="0" smtClean="0" sz="2500" spc="44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co</a:t>
            </a:r>
            <a:r>
              <a:rPr dirty="0" smtClean="0" sz="2500" spc="100">
                <a:latin typeface="Arial"/>
                <a:cs typeface="Arial"/>
              </a:rPr>
              <a:t>r</a:t>
            </a:r>
            <a:r>
              <a:rPr dirty="0" smtClean="0" sz="2500" spc="0">
                <a:latin typeface="Arial"/>
                <a:cs typeface="Arial"/>
              </a:rPr>
              <a:t>ta</a:t>
            </a:r>
            <a:r>
              <a:rPr dirty="0" smtClean="0" sz="2500" spc="55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a</a:t>
            </a:r>
            <a:r>
              <a:rPr dirty="0" smtClean="0" sz="2500" spc="13">
                <a:latin typeface="Arial"/>
                <a:cs typeface="Arial"/>
              </a:rPr>
              <a:t> </a:t>
            </a:r>
            <a:r>
              <a:rPr dirty="0" smtClean="0" sz="2500" spc="-75">
                <a:latin typeface="Arial"/>
                <a:cs typeface="Arial"/>
              </a:rPr>
              <a:t>e</a:t>
            </a:r>
            <a:r>
              <a:rPr dirty="0" smtClean="0" sz="2500" spc="0">
                <a:latin typeface="Arial"/>
                <a:cs typeface="Arial"/>
              </a:rPr>
              <a:t>xaminar</a:t>
            </a:r>
            <a:r>
              <a:rPr dirty="0" smtClean="0" sz="2500" spc="102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en</a:t>
            </a:r>
            <a:r>
              <a:rPr dirty="0" smtClean="0" sz="2500" spc="27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más</a:t>
            </a:r>
            <a:r>
              <a:rPr dirty="0" smtClean="0" sz="2500" spc="47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detall</a:t>
            </a:r>
            <a:r>
              <a:rPr dirty="0" smtClean="0" sz="2500" spc="-22">
                <a:latin typeface="Arial"/>
                <a:cs typeface="Arial"/>
              </a:rPr>
              <a:t>e</a:t>
            </a:r>
            <a:r>
              <a:rPr dirty="0" smtClean="0" sz="2500" spc="5">
                <a:latin typeface="Arial"/>
                <a:cs typeface="Arial"/>
              </a:rPr>
              <a:t>.</a:t>
            </a:r>
            <a:r>
              <a:rPr dirty="0" smtClean="0" sz="2500" spc="5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Decidir</a:t>
            </a:r>
            <a:r>
              <a:rPr dirty="0" smtClean="0" sz="2500" spc="342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entre</a:t>
            </a:r>
            <a:r>
              <a:rPr dirty="0" smtClean="0" sz="2500" spc="326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un</a:t>
            </a:r>
            <a:r>
              <a:rPr dirty="0" smtClean="0" sz="2500" spc="292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pr</a:t>
            </a:r>
            <a:r>
              <a:rPr dirty="0" smtClean="0" sz="2500" spc="-75">
                <a:latin typeface="Arial"/>
                <a:cs typeface="Arial"/>
              </a:rPr>
              <a:t>o</a:t>
            </a:r>
            <a:r>
              <a:rPr dirty="0" smtClean="0" sz="2500" spc="-50">
                <a:latin typeface="Arial"/>
                <a:cs typeface="Arial"/>
              </a:rPr>
              <a:t>y</a:t>
            </a:r>
            <a:r>
              <a:rPr dirty="0" smtClean="0" sz="2500" spc="0">
                <a:latin typeface="Arial"/>
                <a:cs typeface="Arial"/>
              </a:rPr>
              <a:t>ecto</a:t>
            </a:r>
            <a:r>
              <a:rPr dirty="0" smtClean="0" sz="2500" spc="360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de</a:t>
            </a:r>
            <a:r>
              <a:rPr dirty="0" smtClean="0" sz="2500" spc="297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alto</a:t>
            </a:r>
            <a:r>
              <a:rPr dirty="0" smtClean="0" sz="2500" spc="305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impacto</a:t>
            </a:r>
            <a:r>
              <a:rPr dirty="0" smtClean="0" sz="2500" spc="352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económico</a:t>
            </a:r>
            <a:r>
              <a:rPr dirty="0" smtClean="0" sz="2500" spc="269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o</a:t>
            </a:r>
            <a:r>
              <a:rPr dirty="0" smtClean="0" sz="2500" spc="5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medio</a:t>
            </a:r>
            <a:r>
              <a:rPr dirty="0" smtClean="0" sz="2500" spc="68">
                <a:latin typeface="Arial"/>
                <a:cs typeface="Arial"/>
              </a:rPr>
              <a:t> </a:t>
            </a:r>
            <a:r>
              <a:rPr dirty="0" smtClean="0" sz="2500" spc="11">
                <a:latin typeface="Arial"/>
                <a:cs typeface="Arial"/>
              </a:rPr>
              <a:t>ambient</a:t>
            </a:r>
            <a:r>
              <a:rPr dirty="0" smtClean="0" sz="2500" spc="-22">
                <a:latin typeface="Arial"/>
                <a:cs typeface="Arial"/>
              </a:rPr>
              <a:t>e</a:t>
            </a:r>
            <a:r>
              <a:rPr dirty="0" smtClean="0" sz="2500" spc="5">
                <a:latin typeface="Arial"/>
                <a:cs typeface="Arial"/>
              </a:rPr>
              <a:t>.</a:t>
            </a:r>
            <a:endParaRPr sz="25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365121" y="4064352"/>
            <a:ext cx="317529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8">
                <a:latin typeface="Arial"/>
                <a:cs typeface="Arial"/>
              </a:rPr>
              <a:t>al</a:t>
            </a:r>
            <a:endParaRPr sz="25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72793" y="4874104"/>
            <a:ext cx="8309857" cy="2364600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 marR="0">
              <a:lnSpc>
                <a:spcPts val="2630"/>
              </a:lnSpc>
            </a:pPr>
            <a:r>
              <a:rPr dirty="0" smtClean="0" sz="2500">
                <a:latin typeface="Arial"/>
                <a:cs typeface="Arial"/>
              </a:rPr>
              <a:t>Consultar</a:t>
            </a:r>
            <a:r>
              <a:rPr dirty="0" smtClean="0" sz="2500" spc="286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personal</a:t>
            </a:r>
            <a:r>
              <a:rPr dirty="0" smtClean="0" sz="2500" spc="275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adecuado</a:t>
            </a:r>
            <a:r>
              <a:rPr dirty="0" smtClean="0" sz="2500" spc="289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(gerencial,</a:t>
            </a:r>
            <a:r>
              <a:rPr dirty="0" smtClean="0" sz="2500" spc="296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de</a:t>
            </a:r>
            <a:r>
              <a:rPr dirty="0" smtClean="0" sz="2500" spc="207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ope</a:t>
            </a:r>
            <a:r>
              <a:rPr dirty="0" smtClean="0" sz="2500" spc="-16">
                <a:latin typeface="Arial"/>
                <a:cs typeface="Arial"/>
              </a:rPr>
              <a:t>r</a:t>
            </a:r>
            <a:r>
              <a:rPr dirty="0" smtClean="0" sz="2500" spc="10">
                <a:latin typeface="Arial"/>
                <a:cs typeface="Arial"/>
              </a:rPr>
              <a:t>ación,</a:t>
            </a:r>
            <a:r>
              <a:rPr dirty="0" smtClean="0" sz="2500" spc="179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  <a:p>
            <a:pPr marL="12700" marR="2868680">
              <a:lnSpc>
                <a:spcPts val="2874"/>
              </a:lnSpc>
              <a:spcBef>
                <a:spcPts val="238"/>
              </a:spcBef>
            </a:pPr>
            <a:r>
              <a:rPr dirty="0" smtClean="0" sz="2500" spc="7">
                <a:latin typeface="Arial"/>
                <a:cs typeface="Arial"/>
              </a:rPr>
              <a:t>producción,</a:t>
            </a:r>
            <a:r>
              <a:rPr dirty="0" smtClean="0" sz="2500" spc="7">
                <a:latin typeface="Arial"/>
                <a:cs typeface="Arial"/>
              </a:rPr>
              <a:t> </a:t>
            </a:r>
            <a:r>
              <a:rPr dirty="0" smtClean="0" sz="2500" spc="7">
                <a:latin typeface="Arial"/>
                <a:cs typeface="Arial"/>
              </a:rPr>
              <a:t>de</a:t>
            </a:r>
            <a:r>
              <a:rPr dirty="0" smtClean="0" sz="2500" spc="7">
                <a:latin typeface="Arial"/>
                <a:cs typeface="Arial"/>
              </a:rPr>
              <a:t> </a:t>
            </a:r>
            <a:r>
              <a:rPr dirty="0" smtClean="0" sz="2500" spc="7">
                <a:latin typeface="Arial"/>
                <a:cs typeface="Arial"/>
              </a:rPr>
              <a:t>mantenimient</a:t>
            </a:r>
            <a:r>
              <a:rPr dirty="0" smtClean="0" sz="2500" spc="7">
                <a:latin typeface="Arial"/>
                <a:cs typeface="Arial"/>
              </a:rPr>
              <a:t>o</a:t>
            </a:r>
            <a:r>
              <a:rPr dirty="0" smtClean="0" sz="2500" spc="7">
                <a:latin typeface="Arial"/>
                <a:cs typeface="Arial"/>
              </a:rPr>
              <a:t>,</a:t>
            </a:r>
            <a:r>
              <a:rPr dirty="0" smtClean="0" sz="2500" spc="7">
                <a:latin typeface="Arial"/>
                <a:cs typeface="Arial"/>
              </a:rPr>
              <a:t> </a:t>
            </a:r>
            <a:r>
              <a:rPr dirty="0" smtClean="0" sz="2500" spc="7">
                <a:latin typeface="Arial"/>
                <a:cs typeface="Arial"/>
              </a:rPr>
              <a:t>etc.).</a:t>
            </a:r>
            <a:r>
              <a:rPr dirty="0" smtClean="0" sz="2500" spc="7">
                <a:latin typeface="Arial"/>
                <a:cs typeface="Arial"/>
              </a:rPr>
              <a:t> </a:t>
            </a:r>
            <a:endParaRPr sz="2500">
              <a:latin typeface="Arial"/>
              <a:cs typeface="Arial"/>
            </a:endParaRPr>
          </a:p>
          <a:p>
            <a:pPr marL="12700" marR="2868680">
              <a:lnSpc>
                <a:spcPts val="2874"/>
              </a:lnSpc>
              <a:spcBef>
                <a:spcPts val="379"/>
              </a:spcBef>
            </a:pPr>
            <a:r>
              <a:rPr dirty="0" smtClean="0" sz="2500" spc="6">
                <a:latin typeface="Arial"/>
                <a:cs typeface="Arial"/>
              </a:rPr>
              <a:t>Identificar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los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puntos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cl</a:t>
            </a:r>
            <a:r>
              <a:rPr dirty="0" smtClean="0" sz="2500" spc="6">
                <a:latin typeface="Arial"/>
                <a:cs typeface="Arial"/>
              </a:rPr>
              <a:t>a</a:t>
            </a:r>
            <a:r>
              <a:rPr dirty="0" smtClean="0" sz="2500" spc="6">
                <a:latin typeface="Arial"/>
                <a:cs typeface="Arial"/>
              </a:rPr>
              <a:t>v</a:t>
            </a:r>
            <a:r>
              <a:rPr dirty="0" smtClean="0" sz="2500" spc="6">
                <a:latin typeface="Arial"/>
                <a:cs typeface="Arial"/>
              </a:rPr>
              <a:t>es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de</a:t>
            </a:r>
            <a:r>
              <a:rPr dirty="0" smtClean="0" sz="2500" spc="6">
                <a:latin typeface="Arial"/>
                <a:cs typeface="Arial"/>
              </a:rPr>
              <a:t> </a:t>
            </a:r>
            <a:endParaRPr sz="2500">
              <a:latin typeface="Arial"/>
              <a:cs typeface="Arial"/>
            </a:endParaRPr>
          </a:p>
          <a:p>
            <a:pPr marL="12700" marR="2868680">
              <a:lnSpc>
                <a:spcPts val="2874"/>
              </a:lnSpc>
              <a:spcBef>
                <a:spcPts val="379"/>
              </a:spcBef>
            </a:pPr>
            <a:r>
              <a:rPr dirty="0" smtClean="0" sz="2500" spc="10">
                <a:latin typeface="Arial"/>
                <a:cs typeface="Arial"/>
              </a:rPr>
              <a:t>acción.</a:t>
            </a:r>
            <a:endParaRPr sz="2500">
              <a:latin typeface="Arial"/>
              <a:cs typeface="Arial"/>
            </a:endParaRPr>
          </a:p>
          <a:p>
            <a:pPr marL="12700" marR="6250">
              <a:lnSpc>
                <a:spcPts val="2874"/>
              </a:lnSpc>
              <a:spcBef>
                <a:spcPts val="389"/>
              </a:spcBef>
            </a:pPr>
            <a:r>
              <a:rPr dirty="0" smtClean="0" sz="2500" spc="26">
                <a:latin typeface="Arial"/>
                <a:cs typeface="Arial"/>
              </a:rPr>
              <a:t>Obtener</a:t>
            </a:r>
            <a:r>
              <a:rPr dirty="0" smtClean="0" sz="2500" spc="26">
                <a:latin typeface="Arial"/>
                <a:cs typeface="Arial"/>
              </a:rPr>
              <a:t> </a:t>
            </a:r>
            <a:r>
              <a:rPr dirty="0" smtClean="0" sz="2500" spc="26">
                <a:latin typeface="Arial"/>
                <a:cs typeface="Arial"/>
              </a:rPr>
              <a:t>in</a:t>
            </a:r>
            <a:r>
              <a:rPr dirty="0" smtClean="0" sz="2500" spc="26">
                <a:latin typeface="Arial"/>
                <a:cs typeface="Arial"/>
              </a:rPr>
              <a:t>f</a:t>
            </a:r>
            <a:r>
              <a:rPr dirty="0" smtClean="0" sz="2500" spc="26">
                <a:latin typeface="Arial"/>
                <a:cs typeface="Arial"/>
              </a:rPr>
              <a:t>o</a:t>
            </a:r>
            <a:r>
              <a:rPr dirty="0" smtClean="0" sz="2500" spc="26">
                <a:latin typeface="Arial"/>
                <a:cs typeface="Arial"/>
              </a:rPr>
              <a:t>r</a:t>
            </a:r>
            <a:r>
              <a:rPr dirty="0" smtClean="0" sz="2500" spc="26">
                <a:latin typeface="Arial"/>
                <a:cs typeface="Arial"/>
              </a:rPr>
              <a:t>mación</a:t>
            </a:r>
            <a:r>
              <a:rPr dirty="0" smtClean="0" sz="2500" spc="26">
                <a:latin typeface="Arial"/>
                <a:cs typeface="Arial"/>
              </a:rPr>
              <a:t> </a:t>
            </a:r>
            <a:r>
              <a:rPr dirty="0" smtClean="0" sz="2500" spc="26">
                <a:latin typeface="Arial"/>
                <a:cs typeface="Arial"/>
              </a:rPr>
              <a:t>de</a:t>
            </a:r>
            <a:r>
              <a:rPr dirty="0" smtClean="0" sz="2500" spc="26">
                <a:latin typeface="Arial"/>
                <a:cs typeface="Arial"/>
              </a:rPr>
              <a:t> </a:t>
            </a:r>
            <a:r>
              <a:rPr dirty="0" smtClean="0" sz="2500" spc="26">
                <a:latin typeface="Arial"/>
                <a:cs typeface="Arial"/>
              </a:rPr>
              <a:t>desempeño</a:t>
            </a:r>
            <a:r>
              <a:rPr dirty="0" smtClean="0" sz="2500" spc="26">
                <a:latin typeface="Arial"/>
                <a:cs typeface="Arial"/>
              </a:rPr>
              <a:t> </a:t>
            </a:r>
            <a:r>
              <a:rPr dirty="0" smtClean="0" sz="2500" spc="26">
                <a:latin typeface="Arial"/>
                <a:cs typeface="Arial"/>
              </a:rPr>
              <a:t>de</a:t>
            </a:r>
            <a:r>
              <a:rPr dirty="0" smtClean="0" sz="2500" spc="26">
                <a:latin typeface="Arial"/>
                <a:cs typeface="Arial"/>
              </a:rPr>
              <a:t> </a:t>
            </a:r>
            <a:r>
              <a:rPr dirty="0" smtClean="0" sz="2500" spc="26">
                <a:latin typeface="Arial"/>
                <a:cs typeface="Arial"/>
              </a:rPr>
              <a:t>un</a:t>
            </a:r>
            <a:r>
              <a:rPr dirty="0" smtClean="0" sz="2500" spc="26">
                <a:latin typeface="Arial"/>
                <a:cs typeface="Arial"/>
              </a:rPr>
              <a:t> </a:t>
            </a:r>
            <a:r>
              <a:rPr dirty="0" smtClean="0" sz="2500" spc="26">
                <a:latin typeface="Arial"/>
                <a:cs typeface="Arial"/>
              </a:rPr>
              <a:t>caso</a:t>
            </a:r>
            <a:r>
              <a:rPr dirty="0" smtClean="0" sz="2500" spc="26">
                <a:latin typeface="Arial"/>
                <a:cs typeface="Arial"/>
              </a:rPr>
              <a:t> </a:t>
            </a:r>
            <a:r>
              <a:rPr dirty="0" smtClean="0" sz="2500" spc="26">
                <a:latin typeface="Arial"/>
                <a:cs typeface="Arial"/>
              </a:rPr>
              <a:t>base</a:t>
            </a:r>
            <a:r>
              <a:rPr dirty="0" smtClean="0" sz="2500" spc="26">
                <a:latin typeface="Arial"/>
                <a:cs typeface="Arial"/>
              </a:rPr>
              <a:t> </a:t>
            </a:r>
            <a:endParaRPr sz="2500">
              <a:latin typeface="Arial"/>
              <a:cs typeface="Arial"/>
            </a:endParaRPr>
          </a:p>
          <a:p>
            <a:pPr marL="12700" marR="6250">
              <a:lnSpc>
                <a:spcPts val="2874"/>
              </a:lnSpc>
              <a:spcBef>
                <a:spcPts val="379"/>
              </a:spcBef>
            </a:pPr>
            <a:r>
              <a:rPr dirty="0" smtClean="0" sz="2500" spc="5">
                <a:latin typeface="Arial"/>
                <a:cs typeface="Arial"/>
              </a:rPr>
              <a:t>pa</a:t>
            </a:r>
            <a:r>
              <a:rPr dirty="0" smtClean="0" sz="2500" spc="5">
                <a:latin typeface="Arial"/>
                <a:cs typeface="Arial"/>
              </a:rPr>
              <a:t>r</a:t>
            </a:r>
            <a:r>
              <a:rPr dirty="0" smtClean="0" sz="2500" spc="5">
                <a:latin typeface="Arial"/>
                <a:cs typeface="Arial"/>
              </a:rPr>
              <a:t>a</a:t>
            </a:r>
            <a:r>
              <a:rPr dirty="0" smtClean="0" sz="2500" spc="5">
                <a:latin typeface="Arial"/>
                <a:cs typeface="Arial"/>
              </a:rPr>
              <a:t> </a:t>
            </a:r>
            <a:r>
              <a:rPr dirty="0" smtClean="0" sz="2500" spc="5">
                <a:latin typeface="Arial"/>
                <a:cs typeface="Arial"/>
              </a:rPr>
              <a:t>compa</a:t>
            </a:r>
            <a:r>
              <a:rPr dirty="0" smtClean="0" sz="2500" spc="5">
                <a:latin typeface="Arial"/>
                <a:cs typeface="Arial"/>
              </a:rPr>
              <a:t>r</a:t>
            </a:r>
            <a:r>
              <a:rPr dirty="0" smtClean="0" sz="2500" spc="5">
                <a:latin typeface="Arial"/>
                <a:cs typeface="Arial"/>
              </a:rPr>
              <a:t>ación</a:t>
            </a:r>
            <a:r>
              <a:rPr dirty="0" smtClean="0" sz="2500" spc="5">
                <a:latin typeface="Arial"/>
                <a:cs typeface="Arial"/>
              </a:rPr>
              <a:t> </a:t>
            </a:r>
            <a:r>
              <a:rPr dirty="0" smtClean="0" sz="2500" spc="5">
                <a:latin typeface="Arial"/>
                <a:cs typeface="Arial"/>
              </a:rPr>
              <a:t>ulte</a:t>
            </a:r>
            <a:r>
              <a:rPr dirty="0" smtClean="0" sz="2500" spc="5">
                <a:latin typeface="Arial"/>
                <a:cs typeface="Arial"/>
              </a:rPr>
              <a:t>r</a:t>
            </a:r>
            <a:r>
              <a:rPr dirty="0" smtClean="0" sz="2500" spc="5">
                <a:latin typeface="Arial"/>
                <a:cs typeface="Arial"/>
              </a:rPr>
              <a:t>io</a:t>
            </a:r>
            <a:r>
              <a:rPr dirty="0" smtClean="0" sz="2500" spc="5">
                <a:latin typeface="Arial"/>
                <a:cs typeface="Arial"/>
              </a:rPr>
              <a:t>r</a:t>
            </a:r>
            <a:r>
              <a:rPr dirty="0" smtClean="0" sz="2500" spc="5">
                <a:latin typeface="Arial"/>
                <a:cs typeface="Arial"/>
              </a:rPr>
              <a:t>.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389"/>
              </a:spcBef>
            </a:pPr>
            <a:r>
              <a:rPr dirty="0" smtClean="0" sz="2500" spc="2">
                <a:latin typeface="Arial"/>
                <a:cs typeface="Arial"/>
              </a:rPr>
              <a:t>Decidir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modificaciones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a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las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especificaciones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de</a:t>
            </a:r>
            <a:r>
              <a:rPr dirty="0" smtClean="0" sz="2500" spc="2">
                <a:latin typeface="Arial"/>
                <a:cs typeface="Arial"/>
              </a:rPr>
              <a:t> </a:t>
            </a:r>
            <a:r>
              <a:rPr dirty="0" smtClean="0" sz="2500" spc="2">
                <a:latin typeface="Arial"/>
                <a:cs typeface="Arial"/>
              </a:rPr>
              <a:t>ope</a:t>
            </a:r>
            <a:r>
              <a:rPr dirty="0" smtClean="0" sz="2500" spc="2">
                <a:latin typeface="Arial"/>
                <a:cs typeface="Arial"/>
              </a:rPr>
              <a:t>r</a:t>
            </a:r>
            <a:r>
              <a:rPr dirty="0" smtClean="0" sz="2500" spc="2">
                <a:latin typeface="Arial"/>
                <a:cs typeface="Arial"/>
              </a:rPr>
              <a:t>ación.</a:t>
            </a:r>
            <a:endParaRPr sz="25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02563" y="7018121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8" name="object 8"/>
          <p:cNvSpPr txBox="1"/>
          <p:nvPr/>
        </p:nvSpPr>
        <p:spPr>
          <a:xfrm>
            <a:off x="1102563" y="6208369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7" name="object 7"/>
          <p:cNvSpPr txBox="1"/>
          <p:nvPr/>
        </p:nvSpPr>
        <p:spPr>
          <a:xfrm>
            <a:off x="1102563" y="5803480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6" name="object 6"/>
          <p:cNvSpPr txBox="1"/>
          <p:nvPr/>
        </p:nvSpPr>
        <p:spPr>
          <a:xfrm>
            <a:off x="1102563" y="4993728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5" name="object 5"/>
          <p:cNvSpPr txBox="1"/>
          <p:nvPr/>
        </p:nvSpPr>
        <p:spPr>
          <a:xfrm>
            <a:off x="1102563" y="4183964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4" name="object 4"/>
          <p:cNvSpPr txBox="1"/>
          <p:nvPr/>
        </p:nvSpPr>
        <p:spPr>
          <a:xfrm>
            <a:off x="1102563" y="3779088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3" name="object 3"/>
          <p:cNvSpPr txBox="1"/>
          <p:nvPr/>
        </p:nvSpPr>
        <p:spPr>
          <a:xfrm>
            <a:off x="1102563" y="3374199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2" name="object 2"/>
          <p:cNvSpPr txBox="1"/>
          <p:nvPr/>
        </p:nvSpPr>
        <p:spPr>
          <a:xfrm>
            <a:off x="1069174" y="485038"/>
            <a:ext cx="855360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4"/>
          <p:cNvSpPr/>
          <p:nvPr/>
        </p:nvSpPr>
        <p:spPr>
          <a:xfrm>
            <a:off x="1069174" y="624738"/>
            <a:ext cx="8553602" cy="0"/>
          </a:xfrm>
          <a:custGeom>
            <a:avLst/>
            <a:gdLst/>
            <a:ahLst/>
            <a:cxnLst/>
            <a:rect l="l" t="t" r="r" b="b"/>
            <a:pathLst>
              <a:path w="8553602" h="0">
                <a:moveTo>
                  <a:pt x="0" y="0"/>
                </a:moveTo>
                <a:lnTo>
                  <a:pt x="8553602" y="0"/>
                </a:lnTo>
              </a:path>
            </a:pathLst>
          </a:custGeom>
          <a:ln w="139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1102563" y="821067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1102563" y="1225943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1102563" y="1630819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1102563" y="2035708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1102563" y="2845460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1102563" y="3655225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1102563" y="4060101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1102563" y="4464977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056474" y="432075"/>
            <a:ext cx="1095183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 spc="-9">
                <a:latin typeface="Arial"/>
                <a:cs typeface="Arial"/>
              </a:rPr>
              <a:t>C</a:t>
            </a:r>
            <a:r>
              <a:rPr dirty="0" smtClean="0" sz="1200" spc="-9">
                <a:latin typeface="Arial"/>
                <a:cs typeface="Arial"/>
              </a:rPr>
              <a:t>A</a:t>
            </a:r>
            <a:r>
              <a:rPr dirty="0" smtClean="0" sz="1200" spc="-9">
                <a:latin typeface="Arial"/>
                <a:cs typeface="Arial"/>
              </a:rPr>
              <a:t>UT1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Clase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441243" y="432075"/>
            <a:ext cx="217007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>
                <a:latin typeface="Arial"/>
                <a:cs typeface="Arial"/>
              </a:rPr>
              <a:t>32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72793" y="701442"/>
            <a:ext cx="8309857" cy="2769476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 marR="47219">
              <a:lnSpc>
                <a:spcPts val="2630"/>
              </a:lnSpc>
            </a:pPr>
            <a:r>
              <a:rPr dirty="0" smtClean="0" sz="2500" spc="8">
                <a:latin typeface="Arial"/>
                <a:cs typeface="Arial"/>
              </a:rPr>
              <a:t>Actualizar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actuadore</a:t>
            </a:r>
            <a:r>
              <a:rPr dirty="0" smtClean="0" sz="2500" spc="8">
                <a:latin typeface="Arial"/>
                <a:cs typeface="Arial"/>
              </a:rPr>
              <a:t>s</a:t>
            </a:r>
            <a:r>
              <a:rPr dirty="0" smtClean="0" sz="2500" spc="8">
                <a:latin typeface="Arial"/>
                <a:cs typeface="Arial"/>
              </a:rPr>
              <a:t>,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sensore</a:t>
            </a:r>
            <a:r>
              <a:rPr dirty="0" smtClean="0" sz="2500" spc="8">
                <a:latin typeface="Arial"/>
                <a:cs typeface="Arial"/>
              </a:rPr>
              <a:t>s</a:t>
            </a:r>
            <a:r>
              <a:rPr dirty="0" smtClean="0" sz="2500" spc="8">
                <a:latin typeface="Arial"/>
                <a:cs typeface="Arial"/>
              </a:rPr>
              <a:t>,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etc.</a:t>
            </a:r>
            <a:endParaRPr sz="2500">
              <a:latin typeface="Arial"/>
              <a:cs typeface="Arial"/>
            </a:endParaRPr>
          </a:p>
          <a:p>
            <a:pPr marL="12700" marR="47219">
              <a:lnSpc>
                <a:spcPct val="95825"/>
              </a:lnSpc>
              <a:spcBef>
                <a:spcPts val="238"/>
              </a:spcBef>
            </a:pPr>
            <a:r>
              <a:rPr dirty="0" smtClean="0" sz="2500" spc="10">
                <a:latin typeface="Arial"/>
                <a:cs typeface="Arial"/>
              </a:rPr>
              <a:t>Desarrollar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de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algo</a:t>
            </a:r>
            <a:r>
              <a:rPr dirty="0" smtClean="0" sz="2500" spc="10">
                <a:latin typeface="Arial"/>
                <a:cs typeface="Arial"/>
              </a:rPr>
              <a:t>r</a:t>
            </a:r>
            <a:r>
              <a:rPr dirty="0" smtClean="0" sz="2500" spc="10">
                <a:latin typeface="Arial"/>
                <a:cs typeface="Arial"/>
              </a:rPr>
              <a:t>itmo</a:t>
            </a:r>
            <a:r>
              <a:rPr dirty="0" smtClean="0" sz="2500" spc="10">
                <a:latin typeface="Arial"/>
                <a:cs typeface="Arial"/>
              </a:rPr>
              <a:t>s</a:t>
            </a:r>
            <a:r>
              <a:rPr dirty="0" smtClean="0" sz="2500" spc="10">
                <a:latin typeface="Arial"/>
                <a:cs typeface="Arial"/>
              </a:rPr>
              <a:t>.</a:t>
            </a:r>
            <a:endParaRPr sz="2500">
              <a:latin typeface="Arial"/>
              <a:cs typeface="Arial"/>
            </a:endParaRPr>
          </a:p>
          <a:p>
            <a:pPr marL="12700" marR="47219">
              <a:lnSpc>
                <a:spcPct val="95825"/>
              </a:lnSpc>
              <a:spcBef>
                <a:spcPts val="370"/>
              </a:spcBef>
            </a:pPr>
            <a:r>
              <a:rPr dirty="0" smtClean="0" sz="2500" spc="10">
                <a:latin typeface="Arial"/>
                <a:cs typeface="Arial"/>
              </a:rPr>
              <a:t>Probar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algo</a:t>
            </a:r>
            <a:r>
              <a:rPr dirty="0" smtClean="0" sz="2500" spc="10">
                <a:latin typeface="Arial"/>
                <a:cs typeface="Arial"/>
              </a:rPr>
              <a:t>r</a:t>
            </a:r>
            <a:r>
              <a:rPr dirty="0" smtClean="0" sz="2500" spc="10">
                <a:latin typeface="Arial"/>
                <a:cs typeface="Arial"/>
              </a:rPr>
              <a:t>itmos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vía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si</a:t>
            </a:r>
            <a:r>
              <a:rPr dirty="0" smtClean="0" sz="2500" spc="10">
                <a:latin typeface="Arial"/>
                <a:cs typeface="Arial"/>
              </a:rPr>
              <a:t>m</a:t>
            </a:r>
            <a:r>
              <a:rPr dirty="0" smtClean="0" sz="2500" spc="10">
                <a:latin typeface="Arial"/>
                <a:cs typeface="Arial"/>
              </a:rPr>
              <a:t>ulación.</a:t>
            </a:r>
            <a:endParaRPr sz="2500">
              <a:latin typeface="Arial"/>
              <a:cs typeface="Arial"/>
            </a:endParaRPr>
          </a:p>
          <a:p>
            <a:pPr marL="12700" marR="6250">
              <a:lnSpc>
                <a:spcPts val="2874"/>
              </a:lnSpc>
              <a:spcBef>
                <a:spcPts val="370"/>
              </a:spcBef>
            </a:pPr>
            <a:r>
              <a:rPr dirty="0" smtClean="0" sz="2500" spc="50">
                <a:latin typeface="Arial"/>
                <a:cs typeface="Arial"/>
              </a:rPr>
              <a:t>Probar</a:t>
            </a:r>
            <a:r>
              <a:rPr dirty="0" smtClean="0" sz="2500" spc="50">
                <a:latin typeface="Arial"/>
                <a:cs typeface="Arial"/>
              </a:rPr>
              <a:t> </a:t>
            </a:r>
            <a:r>
              <a:rPr dirty="0" smtClean="0" sz="2500" spc="50">
                <a:latin typeface="Arial"/>
                <a:cs typeface="Arial"/>
              </a:rPr>
              <a:t>de</a:t>
            </a:r>
            <a:r>
              <a:rPr dirty="0" smtClean="0" sz="2500" spc="50">
                <a:latin typeface="Arial"/>
                <a:cs typeface="Arial"/>
              </a:rPr>
              <a:t> </a:t>
            </a:r>
            <a:r>
              <a:rPr dirty="0" smtClean="0" sz="2500" spc="50">
                <a:latin typeface="Arial"/>
                <a:cs typeface="Arial"/>
              </a:rPr>
              <a:t>algo</a:t>
            </a:r>
            <a:r>
              <a:rPr dirty="0" smtClean="0" sz="2500" spc="50">
                <a:latin typeface="Arial"/>
                <a:cs typeface="Arial"/>
              </a:rPr>
              <a:t>r</a:t>
            </a:r>
            <a:r>
              <a:rPr dirty="0" smtClean="0" sz="2500" spc="50">
                <a:latin typeface="Arial"/>
                <a:cs typeface="Arial"/>
              </a:rPr>
              <a:t>itmos</a:t>
            </a:r>
            <a:r>
              <a:rPr dirty="0" smtClean="0" sz="2500" spc="50">
                <a:latin typeface="Arial"/>
                <a:cs typeface="Arial"/>
              </a:rPr>
              <a:t> </a:t>
            </a:r>
            <a:r>
              <a:rPr dirty="0" smtClean="0" sz="2500" spc="50">
                <a:latin typeface="Arial"/>
                <a:cs typeface="Arial"/>
              </a:rPr>
              <a:t>sobre</a:t>
            </a:r>
            <a:r>
              <a:rPr dirty="0" smtClean="0" sz="2500" spc="50">
                <a:latin typeface="Arial"/>
                <a:cs typeface="Arial"/>
              </a:rPr>
              <a:t> </a:t>
            </a:r>
            <a:r>
              <a:rPr dirty="0" smtClean="0" sz="2500" spc="50">
                <a:latin typeface="Arial"/>
                <a:cs typeface="Arial"/>
              </a:rPr>
              <a:t>la</a:t>
            </a:r>
            <a:r>
              <a:rPr dirty="0" smtClean="0" sz="2500" spc="50">
                <a:latin typeface="Arial"/>
                <a:cs typeface="Arial"/>
              </a:rPr>
              <a:t> </a:t>
            </a:r>
            <a:r>
              <a:rPr dirty="0" smtClean="0" sz="2500" spc="50">
                <a:latin typeface="Arial"/>
                <a:cs typeface="Arial"/>
              </a:rPr>
              <a:t>planta</a:t>
            </a:r>
            <a:r>
              <a:rPr dirty="0" smtClean="0" sz="2500" spc="50">
                <a:latin typeface="Arial"/>
                <a:cs typeface="Arial"/>
              </a:rPr>
              <a:t> </a:t>
            </a:r>
            <a:r>
              <a:rPr dirty="0" smtClean="0" sz="2500" spc="50">
                <a:latin typeface="Arial"/>
                <a:cs typeface="Arial"/>
              </a:rPr>
              <a:t>usando</a:t>
            </a:r>
            <a:r>
              <a:rPr dirty="0" smtClean="0" sz="2500" spc="50">
                <a:latin typeface="Arial"/>
                <a:cs typeface="Arial"/>
              </a:rPr>
              <a:t> </a:t>
            </a:r>
            <a:r>
              <a:rPr dirty="0" smtClean="0" sz="2500" spc="50">
                <a:latin typeface="Arial"/>
                <a:cs typeface="Arial"/>
              </a:rPr>
              <a:t>sistemas</a:t>
            </a:r>
            <a:r>
              <a:rPr dirty="0" smtClean="0" sz="2500" spc="50">
                <a:latin typeface="Arial"/>
                <a:cs typeface="Arial"/>
              </a:rPr>
              <a:t> </a:t>
            </a:r>
            <a:endParaRPr sz="2500">
              <a:latin typeface="Arial"/>
              <a:cs typeface="Arial"/>
            </a:endParaRPr>
          </a:p>
          <a:p>
            <a:pPr marL="12700" marR="6250">
              <a:lnSpc>
                <a:spcPts val="2874"/>
              </a:lnSpc>
              <a:spcBef>
                <a:spcPts val="379"/>
              </a:spcBef>
            </a:pPr>
            <a:r>
              <a:rPr dirty="0" smtClean="0" sz="2500" spc="8">
                <a:latin typeface="Arial"/>
                <a:cs typeface="Arial"/>
              </a:rPr>
              <a:t>de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desarrollo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rápido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de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prototipo</a:t>
            </a:r>
            <a:r>
              <a:rPr dirty="0" smtClean="0" sz="2500" spc="8">
                <a:latin typeface="Arial"/>
                <a:cs typeface="Arial"/>
              </a:rPr>
              <a:t>s</a:t>
            </a:r>
            <a:r>
              <a:rPr dirty="0" smtClean="0" sz="2500" spc="8">
                <a:latin typeface="Arial"/>
                <a:cs typeface="Arial"/>
              </a:rPr>
              <a:t>.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389"/>
              </a:spcBef>
            </a:pPr>
            <a:r>
              <a:rPr dirty="0" smtClean="0" sz="2500">
                <a:latin typeface="Arial"/>
                <a:cs typeface="Arial"/>
              </a:rPr>
              <a:t>Obtener</a:t>
            </a:r>
            <a:r>
              <a:rPr dirty="0" smtClean="0" sz="2500" spc="270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in</a:t>
            </a:r>
            <a:r>
              <a:rPr dirty="0" smtClean="0" sz="2500" spc="-75">
                <a:latin typeface="Arial"/>
                <a:cs typeface="Arial"/>
              </a:rPr>
              <a:t>f</a:t>
            </a:r>
            <a:r>
              <a:rPr dirty="0" smtClean="0" sz="2500" spc="0">
                <a:latin typeface="Arial"/>
                <a:cs typeface="Arial"/>
              </a:rPr>
              <a:t>o</a:t>
            </a:r>
            <a:r>
              <a:rPr dirty="0" smtClean="0" sz="2500" spc="59">
                <a:latin typeface="Arial"/>
                <a:cs typeface="Arial"/>
              </a:rPr>
              <a:t>r</a:t>
            </a:r>
            <a:r>
              <a:rPr dirty="0" smtClean="0" sz="2500" spc="0">
                <a:latin typeface="Arial"/>
                <a:cs typeface="Arial"/>
              </a:rPr>
              <a:t>mación</a:t>
            </a:r>
            <a:r>
              <a:rPr dirty="0" smtClean="0" sz="2500" spc="309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de</a:t>
            </a:r>
            <a:r>
              <a:rPr dirty="0" smtClean="0" sz="2500" spc="207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desempeño</a:t>
            </a:r>
            <a:r>
              <a:rPr dirty="0" smtClean="0" sz="2500" spc="310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pa</a:t>
            </a:r>
            <a:r>
              <a:rPr dirty="0" smtClean="0" sz="2500" spc="-25">
                <a:latin typeface="Arial"/>
                <a:cs typeface="Arial"/>
              </a:rPr>
              <a:t>r</a:t>
            </a:r>
            <a:r>
              <a:rPr dirty="0" smtClean="0" sz="2500" spc="0">
                <a:latin typeface="Arial"/>
                <a:cs typeface="Arial"/>
              </a:rPr>
              <a:t>a</a:t>
            </a:r>
            <a:r>
              <a:rPr dirty="0" smtClean="0" sz="2500" spc="229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compa</a:t>
            </a:r>
            <a:r>
              <a:rPr dirty="0" smtClean="0" sz="2500" spc="-25">
                <a:latin typeface="Arial"/>
                <a:cs typeface="Arial"/>
              </a:rPr>
              <a:t>r</a:t>
            </a:r>
            <a:r>
              <a:rPr dirty="0" smtClean="0" sz="2500" spc="0">
                <a:latin typeface="Arial"/>
                <a:cs typeface="Arial"/>
              </a:rPr>
              <a:t>ar</a:t>
            </a:r>
            <a:r>
              <a:rPr dirty="0" smtClean="0" sz="2500" spc="285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con</a:t>
            </a:r>
            <a:r>
              <a:rPr dirty="0" smtClean="0" sz="2500" spc="179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el</a:t>
            </a:r>
            <a:endParaRPr sz="2500">
              <a:latin typeface="Arial"/>
              <a:cs typeface="Arial"/>
            </a:endParaRPr>
          </a:p>
          <a:p>
            <a:pPr marL="12700" marR="47219">
              <a:lnSpc>
                <a:spcPct val="95825"/>
              </a:lnSpc>
              <a:spcBef>
                <a:spcPts val="370"/>
              </a:spcBef>
            </a:pPr>
            <a:r>
              <a:rPr dirty="0" smtClean="0" sz="2500" spc="7">
                <a:latin typeface="Arial"/>
                <a:cs typeface="Arial"/>
              </a:rPr>
              <a:t>caso</a:t>
            </a:r>
            <a:r>
              <a:rPr dirty="0" smtClean="0" sz="2500" spc="7">
                <a:latin typeface="Arial"/>
                <a:cs typeface="Arial"/>
              </a:rPr>
              <a:t> </a:t>
            </a:r>
            <a:r>
              <a:rPr dirty="0" smtClean="0" sz="2500" spc="7">
                <a:latin typeface="Arial"/>
                <a:cs typeface="Arial"/>
              </a:rPr>
              <a:t>bas</a:t>
            </a:r>
            <a:r>
              <a:rPr dirty="0" smtClean="0" sz="2500" spc="7">
                <a:latin typeface="Arial"/>
                <a:cs typeface="Arial"/>
              </a:rPr>
              <a:t>e</a:t>
            </a:r>
            <a:r>
              <a:rPr dirty="0" smtClean="0" sz="2500" spc="7">
                <a:latin typeface="Arial"/>
                <a:cs typeface="Arial"/>
              </a:rPr>
              <a:t>.</a:t>
            </a:r>
            <a:endParaRPr sz="25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72793" y="3535600"/>
            <a:ext cx="1226972" cy="1149959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10">
                <a:latin typeface="Arial"/>
                <a:cs typeface="Arial"/>
              </a:rPr>
              <a:t>Realizar</a:t>
            </a:r>
            <a:endParaRPr sz="2500">
              <a:latin typeface="Arial"/>
              <a:cs typeface="Arial"/>
            </a:endParaRPr>
          </a:p>
          <a:p>
            <a:pPr marL="12700" marR="10549">
              <a:lnSpc>
                <a:spcPct val="95825"/>
              </a:lnSpc>
              <a:spcBef>
                <a:spcPts val="238"/>
              </a:spcBef>
            </a:pPr>
            <a:r>
              <a:rPr dirty="0" smtClean="0" sz="2500" spc="11">
                <a:latin typeface="Arial"/>
                <a:cs typeface="Arial"/>
              </a:rPr>
              <a:t>Obtener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370"/>
              </a:spcBef>
            </a:pPr>
            <a:r>
              <a:rPr dirty="0" smtClean="0" sz="2500" spc="10">
                <a:latin typeface="Arial"/>
                <a:cs typeface="Arial"/>
              </a:rPr>
              <a:t>Realizar</a:t>
            </a:r>
            <a:endParaRPr sz="25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597660" y="3535600"/>
            <a:ext cx="6123652" cy="1149959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29698" marR="40968">
              <a:lnSpc>
                <a:spcPts val="2630"/>
              </a:lnSpc>
            </a:pPr>
            <a:r>
              <a:rPr dirty="0" smtClean="0" sz="2500" spc="8">
                <a:latin typeface="Arial"/>
                <a:cs typeface="Arial"/>
              </a:rPr>
              <a:t>la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implementación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definiti</a:t>
            </a:r>
            <a:r>
              <a:rPr dirty="0" smtClean="0" sz="2500" spc="8">
                <a:latin typeface="Arial"/>
                <a:cs typeface="Arial"/>
              </a:rPr>
              <a:t>v</a:t>
            </a:r>
            <a:r>
              <a:rPr dirty="0" smtClean="0" sz="2500" spc="8">
                <a:latin typeface="Arial"/>
                <a:cs typeface="Arial"/>
              </a:rPr>
              <a:t>a.</a:t>
            </a:r>
            <a:endParaRPr sz="2500">
              <a:latin typeface="Arial"/>
              <a:cs typeface="Arial"/>
            </a:endParaRPr>
          </a:p>
          <a:p>
            <a:pPr marL="29698" indent="-16998">
              <a:lnSpc>
                <a:spcPts val="3190"/>
              </a:lnSpc>
              <a:spcBef>
                <a:spcPts val="142"/>
              </a:spcBef>
            </a:pPr>
            <a:r>
              <a:rPr dirty="0" smtClean="0" sz="2500" spc="5">
                <a:latin typeface="Arial"/>
                <a:cs typeface="Arial"/>
              </a:rPr>
              <a:t>in</a:t>
            </a:r>
            <a:r>
              <a:rPr dirty="0" smtClean="0" sz="2500" spc="5">
                <a:latin typeface="Arial"/>
                <a:cs typeface="Arial"/>
              </a:rPr>
              <a:t>f</a:t>
            </a:r>
            <a:r>
              <a:rPr dirty="0" smtClean="0" sz="2500" spc="5">
                <a:latin typeface="Arial"/>
                <a:cs typeface="Arial"/>
              </a:rPr>
              <a:t>o</a:t>
            </a:r>
            <a:r>
              <a:rPr dirty="0" smtClean="0" sz="2500" spc="5">
                <a:latin typeface="Arial"/>
                <a:cs typeface="Arial"/>
              </a:rPr>
              <a:t>r</a:t>
            </a:r>
            <a:r>
              <a:rPr dirty="0" smtClean="0" sz="2500" spc="5">
                <a:latin typeface="Arial"/>
                <a:cs typeface="Arial"/>
              </a:rPr>
              <a:t>mación</a:t>
            </a:r>
            <a:r>
              <a:rPr dirty="0" smtClean="0" sz="2500" spc="5">
                <a:latin typeface="Arial"/>
                <a:cs typeface="Arial"/>
              </a:rPr>
              <a:t> </a:t>
            </a:r>
            <a:r>
              <a:rPr dirty="0" smtClean="0" sz="2500" spc="5">
                <a:latin typeface="Arial"/>
                <a:cs typeface="Arial"/>
              </a:rPr>
              <a:t>de</a:t>
            </a:r>
            <a:r>
              <a:rPr dirty="0" smtClean="0" sz="2500" spc="5">
                <a:latin typeface="Arial"/>
                <a:cs typeface="Arial"/>
              </a:rPr>
              <a:t> </a:t>
            </a:r>
            <a:r>
              <a:rPr dirty="0" smtClean="0" sz="2500" spc="5">
                <a:latin typeface="Arial"/>
                <a:cs typeface="Arial"/>
              </a:rPr>
              <a:t>desempeño</a:t>
            </a:r>
            <a:r>
              <a:rPr dirty="0" smtClean="0" sz="2500" spc="5">
                <a:latin typeface="Arial"/>
                <a:cs typeface="Arial"/>
              </a:rPr>
              <a:t> </a:t>
            </a:r>
            <a:r>
              <a:rPr dirty="0" smtClean="0" sz="2500" spc="5">
                <a:latin typeface="Arial"/>
                <a:cs typeface="Arial"/>
              </a:rPr>
              <a:t>final</a:t>
            </a:r>
            <a:r>
              <a:rPr dirty="0" smtClean="0" sz="2500" spc="5">
                <a:latin typeface="Arial"/>
                <a:cs typeface="Arial"/>
              </a:rPr>
              <a:t> </a:t>
            </a:r>
            <a:r>
              <a:rPr dirty="0" smtClean="0" sz="2500" spc="5">
                <a:latin typeface="Arial"/>
                <a:cs typeface="Arial"/>
              </a:rPr>
              <a:t>alcanzad</a:t>
            </a:r>
            <a:r>
              <a:rPr dirty="0" smtClean="0" sz="2500" spc="5">
                <a:latin typeface="Arial"/>
                <a:cs typeface="Arial"/>
              </a:rPr>
              <a:t>o</a:t>
            </a:r>
            <a:r>
              <a:rPr dirty="0" smtClean="0" sz="2500" spc="5">
                <a:latin typeface="Arial"/>
                <a:cs typeface="Arial"/>
              </a:rPr>
              <a:t>.</a:t>
            </a:r>
            <a:r>
              <a:rPr dirty="0" smtClean="0" sz="2500" spc="5">
                <a:latin typeface="Arial"/>
                <a:cs typeface="Arial"/>
              </a:rPr>
              <a:t> </a:t>
            </a:r>
            <a:r>
              <a:rPr dirty="0" smtClean="0" sz="2500" spc="5">
                <a:latin typeface="Arial"/>
                <a:cs typeface="Arial"/>
              </a:rPr>
              <a:t>el</a:t>
            </a:r>
            <a:r>
              <a:rPr dirty="0" smtClean="0" sz="2500" spc="5">
                <a:latin typeface="Arial"/>
                <a:cs typeface="Arial"/>
              </a:rPr>
              <a:t> </a:t>
            </a:r>
            <a:r>
              <a:rPr dirty="0" smtClean="0" sz="2500" spc="5">
                <a:latin typeface="Arial"/>
                <a:cs typeface="Arial"/>
              </a:rPr>
              <a:t>in</a:t>
            </a:r>
            <a:r>
              <a:rPr dirty="0" smtClean="0" sz="2500" spc="5">
                <a:latin typeface="Arial"/>
                <a:cs typeface="Arial"/>
              </a:rPr>
              <a:t>f</a:t>
            </a:r>
            <a:r>
              <a:rPr dirty="0" smtClean="0" sz="2500" spc="5">
                <a:latin typeface="Arial"/>
                <a:cs typeface="Arial"/>
              </a:rPr>
              <a:t>o</a:t>
            </a:r>
            <a:r>
              <a:rPr dirty="0" smtClean="0" sz="2500" spc="5">
                <a:latin typeface="Arial"/>
                <a:cs typeface="Arial"/>
              </a:rPr>
              <a:t>r</a:t>
            </a:r>
            <a:r>
              <a:rPr dirty="0" smtClean="0" sz="2500" spc="5">
                <a:latin typeface="Arial"/>
                <a:cs typeface="Arial"/>
              </a:rPr>
              <a:t>me</a:t>
            </a:r>
            <a:r>
              <a:rPr dirty="0" smtClean="0" sz="2500" spc="5">
                <a:latin typeface="Arial"/>
                <a:cs typeface="Arial"/>
              </a:rPr>
              <a:t> </a:t>
            </a:r>
            <a:r>
              <a:rPr dirty="0" smtClean="0" sz="2500" spc="5">
                <a:latin typeface="Arial"/>
                <a:cs typeface="Arial"/>
              </a:rPr>
              <a:t>final</a:t>
            </a:r>
            <a:r>
              <a:rPr dirty="0" smtClean="0" sz="2500" spc="5">
                <a:latin typeface="Arial"/>
                <a:cs typeface="Arial"/>
              </a:rPr>
              <a:t> </a:t>
            </a:r>
            <a:r>
              <a:rPr dirty="0" smtClean="0" sz="2500" spc="5">
                <a:latin typeface="Arial"/>
                <a:cs typeface="Arial"/>
              </a:rPr>
              <a:t>del</a:t>
            </a:r>
            <a:r>
              <a:rPr dirty="0" smtClean="0" sz="2500" spc="5">
                <a:latin typeface="Arial"/>
                <a:cs typeface="Arial"/>
              </a:rPr>
              <a:t> </a:t>
            </a:r>
            <a:r>
              <a:rPr dirty="0" smtClean="0" sz="2500" spc="5">
                <a:latin typeface="Arial"/>
                <a:cs typeface="Arial"/>
              </a:rPr>
              <a:t>pr</a:t>
            </a:r>
            <a:r>
              <a:rPr dirty="0" smtClean="0" sz="2500" spc="5">
                <a:latin typeface="Arial"/>
                <a:cs typeface="Arial"/>
              </a:rPr>
              <a:t>o</a:t>
            </a:r>
            <a:r>
              <a:rPr dirty="0" smtClean="0" sz="2500" spc="5">
                <a:latin typeface="Arial"/>
                <a:cs typeface="Arial"/>
              </a:rPr>
              <a:t>y</a:t>
            </a:r>
            <a:r>
              <a:rPr dirty="0" smtClean="0" sz="2500" spc="5">
                <a:latin typeface="Arial"/>
                <a:cs typeface="Arial"/>
              </a:rPr>
              <a:t>ect</a:t>
            </a:r>
            <a:r>
              <a:rPr dirty="0" smtClean="0" sz="2500" spc="5">
                <a:latin typeface="Arial"/>
                <a:cs typeface="Arial"/>
              </a:rPr>
              <a:t>o</a:t>
            </a:r>
            <a:r>
              <a:rPr dirty="0" smtClean="0" sz="2500" spc="5">
                <a:latin typeface="Arial"/>
                <a:cs typeface="Arial"/>
              </a:rPr>
              <a:t>.</a:t>
            </a:r>
            <a:endParaRPr sz="25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02563" y="4464977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9" name="object 9"/>
          <p:cNvSpPr txBox="1"/>
          <p:nvPr/>
        </p:nvSpPr>
        <p:spPr>
          <a:xfrm>
            <a:off x="1102563" y="4060101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8" name="object 8"/>
          <p:cNvSpPr txBox="1"/>
          <p:nvPr/>
        </p:nvSpPr>
        <p:spPr>
          <a:xfrm>
            <a:off x="1102563" y="3655225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7" name="object 7"/>
          <p:cNvSpPr txBox="1"/>
          <p:nvPr/>
        </p:nvSpPr>
        <p:spPr>
          <a:xfrm>
            <a:off x="1102563" y="2845460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6" name="object 6"/>
          <p:cNvSpPr txBox="1"/>
          <p:nvPr/>
        </p:nvSpPr>
        <p:spPr>
          <a:xfrm>
            <a:off x="1102563" y="2035708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5" name="object 5"/>
          <p:cNvSpPr txBox="1"/>
          <p:nvPr/>
        </p:nvSpPr>
        <p:spPr>
          <a:xfrm>
            <a:off x="1102563" y="1630819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4" name="object 4"/>
          <p:cNvSpPr txBox="1"/>
          <p:nvPr/>
        </p:nvSpPr>
        <p:spPr>
          <a:xfrm>
            <a:off x="1102563" y="1225943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3" name="object 3"/>
          <p:cNvSpPr txBox="1"/>
          <p:nvPr/>
        </p:nvSpPr>
        <p:spPr>
          <a:xfrm>
            <a:off x="1102563" y="821067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2" name="object 2"/>
          <p:cNvSpPr txBox="1"/>
          <p:nvPr/>
        </p:nvSpPr>
        <p:spPr>
          <a:xfrm>
            <a:off x="1069174" y="485038"/>
            <a:ext cx="855360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4"/>
          <p:cNvSpPr/>
          <p:nvPr/>
        </p:nvSpPr>
        <p:spPr>
          <a:xfrm>
            <a:off x="1069174" y="624738"/>
            <a:ext cx="8553602" cy="0"/>
          </a:xfrm>
          <a:custGeom>
            <a:avLst/>
            <a:gdLst/>
            <a:ahLst/>
            <a:cxnLst/>
            <a:rect l="l" t="t" r="r" b="b"/>
            <a:pathLst>
              <a:path w="8553602" h="0">
                <a:moveTo>
                  <a:pt x="0" y="0"/>
                </a:moveTo>
                <a:lnTo>
                  <a:pt x="8553602" y="0"/>
                </a:lnTo>
              </a:path>
            </a:pathLst>
          </a:custGeom>
          <a:ln w="139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1102563" y="1544853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1102563" y="2354618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1102563" y="3164382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1102563" y="5593664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1102563" y="6403416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056474" y="432075"/>
            <a:ext cx="1095183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 spc="-9">
                <a:latin typeface="Arial"/>
                <a:cs typeface="Arial"/>
              </a:rPr>
              <a:t>C</a:t>
            </a:r>
            <a:r>
              <a:rPr dirty="0" smtClean="0" sz="1200" spc="-9">
                <a:latin typeface="Arial"/>
                <a:cs typeface="Arial"/>
              </a:rPr>
              <a:t>A</a:t>
            </a:r>
            <a:r>
              <a:rPr dirty="0" smtClean="0" sz="1200" spc="-9">
                <a:latin typeface="Arial"/>
                <a:cs typeface="Arial"/>
              </a:rPr>
              <a:t>UT1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Clase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441243" y="432075"/>
            <a:ext cx="217007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>
                <a:latin typeface="Arial"/>
                <a:cs typeface="Arial"/>
              </a:rPr>
              <a:t>33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72793" y="693582"/>
            <a:ext cx="8303606" cy="1476730"/>
          </a:xfrm>
          <a:prstGeom prst="rect">
            <a:avLst/>
          </a:prstGeom>
        </p:spPr>
        <p:txBody>
          <a:bodyPr wrap="square" lIns="0" tIns="19907" rIns="0" bIns="0" rtlCol="0">
            <a:noAutofit/>
          </a:bodyPr>
          <a:lstStyle/>
          <a:p>
            <a:pPr marL="3081907" marR="3439153" algn="ctr">
              <a:lnSpc>
                <a:spcPts val="3135"/>
              </a:lnSpc>
            </a:pPr>
            <a:r>
              <a:rPr dirty="0" smtClean="0" sz="2950" b="1">
                <a:latin typeface="Arial"/>
                <a:cs typeface="Arial"/>
              </a:rPr>
              <a:t>Resumen</a:t>
            </a:r>
            <a:endParaRPr sz="2950">
              <a:latin typeface="Arial"/>
              <a:cs typeface="Arial"/>
            </a:endParaRPr>
          </a:p>
          <a:p>
            <a:pPr marL="12700">
              <a:lnSpc>
                <a:spcPts val="3190"/>
              </a:lnSpc>
              <a:spcBef>
                <a:spcPts val="2184"/>
              </a:spcBef>
            </a:pPr>
            <a:r>
              <a:rPr dirty="0" smtClean="0" sz="2500" spc="24">
                <a:latin typeface="Arial"/>
                <a:cs typeface="Arial"/>
              </a:rPr>
              <a:t>La</a:t>
            </a:r>
            <a:r>
              <a:rPr dirty="0" smtClean="0" sz="2500" spc="24">
                <a:latin typeface="Arial"/>
                <a:cs typeface="Arial"/>
              </a:rPr>
              <a:t> </a:t>
            </a:r>
            <a:r>
              <a:rPr dirty="0" smtClean="0" sz="2500" spc="24">
                <a:latin typeface="Arial"/>
                <a:cs typeface="Arial"/>
              </a:rPr>
              <a:t>Ingeniería</a:t>
            </a:r>
            <a:r>
              <a:rPr dirty="0" smtClean="0" sz="2500" spc="24">
                <a:latin typeface="Arial"/>
                <a:cs typeface="Arial"/>
              </a:rPr>
              <a:t> </a:t>
            </a:r>
            <a:r>
              <a:rPr dirty="0" smtClean="0" sz="2500" spc="24">
                <a:latin typeface="Arial"/>
                <a:cs typeface="Arial"/>
              </a:rPr>
              <a:t>de</a:t>
            </a:r>
            <a:r>
              <a:rPr dirty="0" smtClean="0" sz="2500" spc="24">
                <a:latin typeface="Arial"/>
                <a:cs typeface="Arial"/>
              </a:rPr>
              <a:t> </a:t>
            </a:r>
            <a:r>
              <a:rPr dirty="0" smtClean="0" sz="2500" spc="24">
                <a:latin typeface="Arial"/>
                <a:cs typeface="Arial"/>
              </a:rPr>
              <a:t>Control</a:t>
            </a:r>
            <a:r>
              <a:rPr dirty="0" smtClean="0" sz="2500" spc="24">
                <a:latin typeface="Arial"/>
                <a:cs typeface="Arial"/>
              </a:rPr>
              <a:t> </a:t>
            </a:r>
            <a:r>
              <a:rPr dirty="0" smtClean="0" sz="2500" spc="24">
                <a:latin typeface="Arial"/>
                <a:cs typeface="Arial"/>
              </a:rPr>
              <a:t>está</a:t>
            </a:r>
            <a:r>
              <a:rPr dirty="0" smtClean="0" sz="2500" spc="24">
                <a:latin typeface="Arial"/>
                <a:cs typeface="Arial"/>
              </a:rPr>
              <a:t> </a:t>
            </a:r>
            <a:r>
              <a:rPr dirty="0" smtClean="0" sz="2500" spc="24">
                <a:latin typeface="Arial"/>
                <a:cs typeface="Arial"/>
              </a:rPr>
              <a:t>presente</a:t>
            </a:r>
            <a:r>
              <a:rPr dirty="0" smtClean="0" sz="2500" spc="24">
                <a:latin typeface="Arial"/>
                <a:cs typeface="Arial"/>
              </a:rPr>
              <a:t> </a:t>
            </a:r>
            <a:r>
              <a:rPr dirty="0" smtClean="0" sz="2500" spc="24">
                <a:latin typeface="Arial"/>
                <a:cs typeface="Arial"/>
              </a:rPr>
              <a:t>en</a:t>
            </a:r>
            <a:r>
              <a:rPr dirty="0" smtClean="0" sz="2500" spc="24">
                <a:latin typeface="Arial"/>
                <a:cs typeface="Arial"/>
              </a:rPr>
              <a:t> </a:t>
            </a:r>
            <a:r>
              <a:rPr dirty="0" smtClean="0" sz="2500" spc="24">
                <a:latin typeface="Arial"/>
                <a:cs typeface="Arial"/>
              </a:rPr>
              <a:t>vi</a:t>
            </a:r>
            <a:r>
              <a:rPr dirty="0" smtClean="0" sz="2500" spc="24">
                <a:latin typeface="Arial"/>
                <a:cs typeface="Arial"/>
              </a:rPr>
              <a:t>r</a:t>
            </a:r>
            <a:r>
              <a:rPr dirty="0" smtClean="0" sz="2500" spc="24">
                <a:latin typeface="Arial"/>
                <a:cs typeface="Arial"/>
              </a:rPr>
              <a:t>tualmente</a:t>
            </a:r>
            <a:r>
              <a:rPr dirty="0" smtClean="0" sz="2500" spc="24">
                <a:latin typeface="Arial"/>
                <a:cs typeface="Arial"/>
              </a:rPr>
              <a:t> </a:t>
            </a:r>
            <a:r>
              <a:rPr dirty="0" smtClean="0" sz="2500" spc="24">
                <a:latin typeface="Arial"/>
                <a:cs typeface="Arial"/>
              </a:rPr>
              <a:t>to-</a:t>
            </a:r>
            <a:r>
              <a:rPr dirty="0" smtClean="0" sz="2500" spc="24">
                <a:latin typeface="Arial"/>
                <a:cs typeface="Arial"/>
              </a:rPr>
              <a:t> </a:t>
            </a:r>
            <a:r>
              <a:rPr dirty="0" smtClean="0" sz="2500" spc="24">
                <a:latin typeface="Arial"/>
                <a:cs typeface="Arial"/>
              </a:rPr>
              <a:t>dos</a:t>
            </a:r>
            <a:r>
              <a:rPr dirty="0" smtClean="0" sz="2500" spc="24">
                <a:latin typeface="Arial"/>
                <a:cs typeface="Arial"/>
              </a:rPr>
              <a:t> </a:t>
            </a:r>
            <a:r>
              <a:rPr dirty="0" smtClean="0" sz="2500" spc="24">
                <a:latin typeface="Arial"/>
                <a:cs typeface="Arial"/>
              </a:rPr>
              <a:t>los</a:t>
            </a:r>
            <a:r>
              <a:rPr dirty="0" smtClean="0" sz="2500" spc="24">
                <a:latin typeface="Arial"/>
                <a:cs typeface="Arial"/>
              </a:rPr>
              <a:t> </a:t>
            </a:r>
            <a:r>
              <a:rPr dirty="0" smtClean="0" sz="2500" spc="24">
                <a:latin typeface="Arial"/>
                <a:cs typeface="Arial"/>
              </a:rPr>
              <a:t>sistemas</a:t>
            </a:r>
            <a:r>
              <a:rPr dirty="0" smtClean="0" sz="2500" spc="24">
                <a:latin typeface="Arial"/>
                <a:cs typeface="Arial"/>
              </a:rPr>
              <a:t> </a:t>
            </a:r>
            <a:r>
              <a:rPr dirty="0" smtClean="0" sz="2500" spc="24">
                <a:latin typeface="Arial"/>
                <a:cs typeface="Arial"/>
              </a:rPr>
              <a:t>mode</a:t>
            </a:r>
            <a:r>
              <a:rPr dirty="0" smtClean="0" sz="2500" spc="24">
                <a:latin typeface="Arial"/>
                <a:cs typeface="Arial"/>
              </a:rPr>
              <a:t>r</a:t>
            </a:r>
            <a:r>
              <a:rPr dirty="0" smtClean="0" sz="2500" spc="24">
                <a:latin typeface="Arial"/>
                <a:cs typeface="Arial"/>
              </a:rPr>
              <a:t>nos</a:t>
            </a:r>
            <a:r>
              <a:rPr dirty="0" smtClean="0" sz="2500" spc="24">
                <a:latin typeface="Arial"/>
                <a:cs typeface="Arial"/>
              </a:rPr>
              <a:t> </a:t>
            </a:r>
            <a:r>
              <a:rPr dirty="0" smtClean="0" sz="2500" spc="24">
                <a:latin typeface="Arial"/>
                <a:cs typeface="Arial"/>
              </a:rPr>
              <a:t>de</a:t>
            </a:r>
            <a:r>
              <a:rPr dirty="0" smtClean="0" sz="2500" spc="24">
                <a:latin typeface="Arial"/>
                <a:cs typeface="Arial"/>
              </a:rPr>
              <a:t> </a:t>
            </a:r>
            <a:r>
              <a:rPr dirty="0" smtClean="0" sz="2500" spc="24">
                <a:latin typeface="Arial"/>
                <a:cs typeface="Arial"/>
              </a:rPr>
              <a:t>ingeniería.</a:t>
            </a:r>
            <a:endParaRPr sz="25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72793" y="2235006"/>
            <a:ext cx="7673971" cy="1149946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>
                <a:latin typeface="Arial"/>
                <a:cs typeface="Arial"/>
              </a:rPr>
              <a:t>El</a:t>
            </a:r>
            <a:r>
              <a:rPr dirty="0" smtClean="0" sz="2500" spc="202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control</a:t>
            </a:r>
            <a:r>
              <a:rPr dirty="0" smtClean="0" sz="2500" spc="254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es</a:t>
            </a:r>
            <a:r>
              <a:rPr dirty="0" smtClean="0" sz="2500" spc="206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una</a:t>
            </a:r>
            <a:r>
              <a:rPr dirty="0" smtClean="0" sz="2500" spc="221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tecnología</a:t>
            </a:r>
            <a:r>
              <a:rPr dirty="0" smtClean="0" sz="2500" spc="295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a</a:t>
            </a:r>
            <a:r>
              <a:rPr dirty="0" smtClean="0" sz="2500" spc="193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me</a:t>
            </a:r>
            <a:r>
              <a:rPr dirty="0" smtClean="0" sz="2500" spc="-25">
                <a:latin typeface="Arial"/>
                <a:cs typeface="Arial"/>
              </a:rPr>
              <a:t>n</a:t>
            </a:r>
            <a:r>
              <a:rPr dirty="0" smtClean="0" sz="2500" spc="0">
                <a:latin typeface="Arial"/>
                <a:cs typeface="Arial"/>
              </a:rPr>
              <a:t>udo</a:t>
            </a:r>
            <a:r>
              <a:rPr dirty="0" smtClean="0" sz="2500" spc="270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«i</a:t>
            </a:r>
            <a:r>
              <a:rPr dirty="0" smtClean="0" sz="2500" spc="-36">
                <a:latin typeface="Arial"/>
                <a:cs typeface="Arial"/>
              </a:rPr>
              <a:t>n</a:t>
            </a:r>
            <a:r>
              <a:rPr dirty="0" smtClean="0" sz="2500" spc="8">
                <a:latin typeface="Arial"/>
                <a:cs typeface="Arial"/>
              </a:rPr>
              <a:t>visi</a:t>
            </a:r>
            <a:r>
              <a:rPr dirty="0" smtClean="0" sz="2500" spc="-36">
                <a:latin typeface="Arial"/>
                <a:cs typeface="Arial"/>
              </a:rPr>
              <a:t>b</a:t>
            </a:r>
            <a:r>
              <a:rPr dirty="0" smtClean="0" sz="2500" spc="9">
                <a:latin typeface="Arial"/>
                <a:cs typeface="Arial"/>
              </a:rPr>
              <a:t>le»,</a:t>
            </a:r>
            <a:r>
              <a:rPr dirty="0" smtClean="0" sz="2500" spc="179">
                <a:latin typeface="Arial"/>
                <a:cs typeface="Arial"/>
              </a:rPr>
              <a:t> </a:t>
            </a:r>
            <a:r>
              <a:rPr dirty="0" smtClean="0" sz="2500" spc="-37">
                <a:latin typeface="Arial"/>
                <a:cs typeface="Arial"/>
              </a:rPr>
              <a:t>y</a:t>
            </a:r>
            <a:r>
              <a:rPr dirty="0" smtClean="0" sz="2500" spc="12">
                <a:latin typeface="Arial"/>
                <a:cs typeface="Arial"/>
              </a:rPr>
              <a:t>a</a:t>
            </a:r>
            <a:endParaRPr sz="2500">
              <a:latin typeface="Arial"/>
              <a:cs typeface="Arial"/>
            </a:endParaRPr>
          </a:p>
          <a:p>
            <a:pPr marL="12700" marR="68265">
              <a:lnSpc>
                <a:spcPts val="3190"/>
              </a:lnSpc>
              <a:spcBef>
                <a:spcPts val="142"/>
              </a:spcBef>
            </a:pPr>
            <a:r>
              <a:rPr dirty="0" smtClean="0" sz="2500" spc="6">
                <a:latin typeface="Arial"/>
                <a:cs typeface="Arial"/>
              </a:rPr>
              <a:t>el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éxito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mismo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de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su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aplicación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la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vuel</a:t>
            </a:r>
            <a:r>
              <a:rPr dirty="0" smtClean="0" sz="2500" spc="6">
                <a:latin typeface="Arial"/>
                <a:cs typeface="Arial"/>
              </a:rPr>
              <a:t>v</a:t>
            </a:r>
            <a:r>
              <a:rPr dirty="0" smtClean="0" sz="2500" spc="6">
                <a:latin typeface="Arial"/>
                <a:cs typeface="Arial"/>
              </a:rPr>
              <a:t>e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indetecta</a:t>
            </a:r>
            <a:r>
              <a:rPr dirty="0" smtClean="0" sz="2500" spc="6">
                <a:latin typeface="Arial"/>
                <a:cs typeface="Arial"/>
              </a:rPr>
              <a:t>b</a:t>
            </a:r>
            <a:r>
              <a:rPr dirty="0" smtClean="0" sz="2500" spc="6">
                <a:latin typeface="Arial"/>
                <a:cs typeface="Arial"/>
              </a:rPr>
              <a:t>l</a:t>
            </a:r>
            <a:r>
              <a:rPr dirty="0" smtClean="0" sz="2500" spc="6">
                <a:latin typeface="Arial"/>
                <a:cs typeface="Arial"/>
              </a:rPr>
              <a:t>e</a:t>
            </a:r>
            <a:r>
              <a:rPr dirty="0" smtClean="0" sz="2500" spc="6">
                <a:latin typeface="Arial"/>
                <a:cs typeface="Arial"/>
              </a:rPr>
              <a:t>.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El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control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es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la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cl</a:t>
            </a:r>
            <a:r>
              <a:rPr dirty="0" smtClean="0" sz="2500" spc="6">
                <a:latin typeface="Arial"/>
                <a:cs typeface="Arial"/>
              </a:rPr>
              <a:t>a</a:t>
            </a:r>
            <a:r>
              <a:rPr dirty="0" smtClean="0" sz="2500" spc="6">
                <a:latin typeface="Arial"/>
                <a:cs typeface="Arial"/>
              </a:rPr>
              <a:t>v</a:t>
            </a:r>
            <a:r>
              <a:rPr dirty="0" smtClean="0" sz="2500" spc="6">
                <a:latin typeface="Arial"/>
                <a:cs typeface="Arial"/>
              </a:rPr>
              <a:t>e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tecnológica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pa</a:t>
            </a:r>
            <a:r>
              <a:rPr dirty="0" smtClean="0" sz="2500" spc="6">
                <a:latin typeface="Arial"/>
                <a:cs typeface="Arial"/>
              </a:rPr>
              <a:t>r</a:t>
            </a:r>
            <a:r>
              <a:rPr dirty="0" smtClean="0" sz="2500" spc="6">
                <a:latin typeface="Arial"/>
                <a:cs typeface="Arial"/>
              </a:rPr>
              <a:t>a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lo</a:t>
            </a:r>
            <a:r>
              <a:rPr dirty="0" smtClean="0" sz="2500" spc="6">
                <a:latin typeface="Arial"/>
                <a:cs typeface="Arial"/>
              </a:rPr>
              <a:t>g</a:t>
            </a:r>
            <a:r>
              <a:rPr dirty="0" smtClean="0" sz="2500" spc="6">
                <a:latin typeface="Arial"/>
                <a:cs typeface="Arial"/>
              </a:rPr>
              <a:t>r</a:t>
            </a:r>
            <a:r>
              <a:rPr dirty="0" smtClean="0" sz="2500" spc="6">
                <a:latin typeface="Arial"/>
                <a:cs typeface="Arial"/>
              </a:rPr>
              <a:t>ar</a:t>
            </a:r>
            <a:endParaRPr sz="25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084954" y="2235006"/>
            <a:ext cx="597697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12">
                <a:latin typeface="Arial"/>
                <a:cs typeface="Arial"/>
              </a:rPr>
              <a:t>que</a:t>
            </a:r>
            <a:endParaRPr sz="25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51152" y="3449646"/>
            <a:ext cx="6303039" cy="1959711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 marR="47219">
              <a:lnSpc>
                <a:spcPts val="2630"/>
              </a:lnSpc>
            </a:pPr>
            <a:r>
              <a:rPr dirty="0" smtClean="0" sz="2500" spc="6">
                <a:latin typeface="Arial"/>
                <a:cs typeface="Arial"/>
              </a:rPr>
              <a:t>productos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de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m</a:t>
            </a:r>
            <a:r>
              <a:rPr dirty="0" smtClean="0" sz="2500" spc="6">
                <a:latin typeface="Arial"/>
                <a:cs typeface="Arial"/>
              </a:rPr>
              <a:t>a</a:t>
            </a:r>
            <a:r>
              <a:rPr dirty="0" smtClean="0" sz="2500" spc="6">
                <a:latin typeface="Arial"/>
                <a:cs typeface="Arial"/>
              </a:rPr>
              <a:t>y</a:t>
            </a:r>
            <a:r>
              <a:rPr dirty="0" smtClean="0" sz="2500" spc="6">
                <a:latin typeface="Arial"/>
                <a:cs typeface="Arial"/>
              </a:rPr>
              <a:t>or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calidad</a:t>
            </a:r>
            <a:endParaRPr sz="2500">
              <a:latin typeface="Arial"/>
              <a:cs typeface="Arial"/>
            </a:endParaRPr>
          </a:p>
          <a:p>
            <a:pPr marL="12700" marR="1950108">
              <a:lnSpc>
                <a:spcPts val="2874"/>
              </a:lnSpc>
              <a:spcBef>
                <a:spcPts val="238"/>
              </a:spcBef>
            </a:pPr>
            <a:r>
              <a:rPr dirty="0" smtClean="0" sz="2500" spc="10">
                <a:latin typeface="Arial"/>
                <a:cs typeface="Arial"/>
              </a:rPr>
              <a:t>minimización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de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desperdicios</a:t>
            </a:r>
            <a:r>
              <a:rPr dirty="0" smtClean="0" sz="2500" spc="10">
                <a:latin typeface="Arial"/>
                <a:cs typeface="Arial"/>
              </a:rPr>
              <a:t> </a:t>
            </a:r>
            <a:endParaRPr sz="2500">
              <a:latin typeface="Arial"/>
              <a:cs typeface="Arial"/>
            </a:endParaRPr>
          </a:p>
          <a:p>
            <a:pPr marL="12700" marR="1950108">
              <a:lnSpc>
                <a:spcPts val="2874"/>
              </a:lnSpc>
              <a:spcBef>
                <a:spcPts val="379"/>
              </a:spcBef>
            </a:pPr>
            <a:r>
              <a:rPr dirty="0" smtClean="0" sz="2500" spc="10">
                <a:latin typeface="Arial"/>
                <a:cs typeface="Arial"/>
              </a:rPr>
              <a:t>protección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del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medio</a:t>
            </a:r>
            <a:r>
              <a:rPr dirty="0" smtClean="0" sz="2500" spc="10">
                <a:latin typeface="Arial"/>
                <a:cs typeface="Arial"/>
              </a:rPr>
              <a:t> </a:t>
            </a:r>
            <a:endParaRPr sz="2500">
              <a:latin typeface="Arial"/>
              <a:cs typeface="Arial"/>
            </a:endParaRPr>
          </a:p>
          <a:p>
            <a:pPr marL="12700" marR="1950108">
              <a:lnSpc>
                <a:spcPts val="2874"/>
              </a:lnSpc>
              <a:spcBef>
                <a:spcPts val="379"/>
              </a:spcBef>
            </a:pPr>
            <a:r>
              <a:rPr dirty="0" smtClean="0" sz="2500" spc="11">
                <a:latin typeface="Arial"/>
                <a:cs typeface="Arial"/>
              </a:rPr>
              <a:t>ambiente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389"/>
              </a:spcBef>
            </a:pPr>
            <a:r>
              <a:rPr dirty="0" smtClean="0" sz="2500" spc="7">
                <a:latin typeface="Arial"/>
                <a:cs typeface="Arial"/>
              </a:rPr>
              <a:t>m</a:t>
            </a:r>
            <a:r>
              <a:rPr dirty="0" smtClean="0" sz="2500" spc="7">
                <a:latin typeface="Arial"/>
                <a:cs typeface="Arial"/>
              </a:rPr>
              <a:t>a</a:t>
            </a:r>
            <a:r>
              <a:rPr dirty="0" smtClean="0" sz="2500" spc="7">
                <a:latin typeface="Arial"/>
                <a:cs typeface="Arial"/>
              </a:rPr>
              <a:t>y</a:t>
            </a:r>
            <a:r>
              <a:rPr dirty="0" smtClean="0" sz="2500" spc="7">
                <a:latin typeface="Arial"/>
                <a:cs typeface="Arial"/>
              </a:rPr>
              <a:t>or</a:t>
            </a:r>
            <a:r>
              <a:rPr dirty="0" smtClean="0" sz="2500" spc="7">
                <a:latin typeface="Arial"/>
                <a:cs typeface="Arial"/>
              </a:rPr>
              <a:t> </a:t>
            </a:r>
            <a:r>
              <a:rPr dirty="0" smtClean="0" sz="2500" spc="7">
                <a:latin typeface="Arial"/>
                <a:cs typeface="Arial"/>
              </a:rPr>
              <a:t>rendimiento</a:t>
            </a:r>
            <a:r>
              <a:rPr dirty="0" smtClean="0" sz="2500" spc="7">
                <a:latin typeface="Arial"/>
                <a:cs typeface="Arial"/>
              </a:rPr>
              <a:t> </a:t>
            </a:r>
            <a:r>
              <a:rPr dirty="0" smtClean="0" sz="2500" spc="7">
                <a:latin typeface="Arial"/>
                <a:cs typeface="Arial"/>
              </a:rPr>
              <a:t>de</a:t>
            </a:r>
            <a:r>
              <a:rPr dirty="0" smtClean="0" sz="2500" spc="7">
                <a:latin typeface="Arial"/>
                <a:cs typeface="Arial"/>
              </a:rPr>
              <a:t> </a:t>
            </a:r>
            <a:r>
              <a:rPr dirty="0" smtClean="0" sz="2500" spc="7">
                <a:latin typeface="Arial"/>
                <a:cs typeface="Arial"/>
              </a:rPr>
              <a:t>la</a:t>
            </a:r>
            <a:r>
              <a:rPr dirty="0" smtClean="0" sz="2500" spc="7">
                <a:latin typeface="Arial"/>
                <a:cs typeface="Arial"/>
              </a:rPr>
              <a:t> </a:t>
            </a:r>
            <a:r>
              <a:rPr dirty="0" smtClean="0" sz="2500" spc="7">
                <a:latin typeface="Arial"/>
                <a:cs typeface="Arial"/>
              </a:rPr>
              <a:t>capacidad</a:t>
            </a:r>
            <a:r>
              <a:rPr dirty="0" smtClean="0" sz="2500" spc="7">
                <a:latin typeface="Arial"/>
                <a:cs typeface="Arial"/>
              </a:rPr>
              <a:t> </a:t>
            </a:r>
            <a:r>
              <a:rPr dirty="0" smtClean="0" sz="2500" spc="7">
                <a:latin typeface="Arial"/>
                <a:cs typeface="Arial"/>
              </a:rPr>
              <a:t>instalada</a:t>
            </a:r>
            <a:endParaRPr sz="2500">
              <a:latin typeface="Arial"/>
              <a:cs typeface="Arial"/>
            </a:endParaRPr>
          </a:p>
          <a:p>
            <a:pPr marL="12700" marR="47219">
              <a:lnSpc>
                <a:spcPct val="95825"/>
              </a:lnSpc>
              <a:spcBef>
                <a:spcPts val="370"/>
              </a:spcBef>
            </a:pPr>
            <a:r>
              <a:rPr dirty="0" smtClean="0" sz="2500" spc="8">
                <a:latin typeface="Arial"/>
                <a:cs typeface="Arial"/>
              </a:rPr>
              <a:t>m</a:t>
            </a:r>
            <a:r>
              <a:rPr dirty="0" smtClean="0" sz="2500" spc="8">
                <a:latin typeface="Arial"/>
                <a:cs typeface="Arial"/>
              </a:rPr>
              <a:t>a</a:t>
            </a:r>
            <a:r>
              <a:rPr dirty="0" smtClean="0" sz="2500" spc="8">
                <a:latin typeface="Arial"/>
                <a:cs typeface="Arial"/>
              </a:rPr>
              <a:t>y</a:t>
            </a:r>
            <a:r>
              <a:rPr dirty="0" smtClean="0" sz="2500" spc="8">
                <a:latin typeface="Arial"/>
                <a:cs typeface="Arial"/>
              </a:rPr>
              <a:t>ores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márgenes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de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segu</a:t>
            </a:r>
            <a:r>
              <a:rPr dirty="0" smtClean="0" sz="2500" spc="8">
                <a:latin typeface="Arial"/>
                <a:cs typeface="Arial"/>
              </a:rPr>
              <a:t>r</a:t>
            </a:r>
            <a:r>
              <a:rPr dirty="0" smtClean="0" sz="2500" spc="8">
                <a:latin typeface="Arial"/>
                <a:cs typeface="Arial"/>
              </a:rPr>
              <a:t>idad</a:t>
            </a:r>
            <a:endParaRPr sz="25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67218" y="3564115"/>
            <a:ext cx="230016" cy="1554835"/>
          </a:xfrm>
          <a:prstGeom prst="rect">
            <a:avLst/>
          </a:prstGeom>
        </p:spPr>
        <p:txBody>
          <a:bodyPr wrap="square" lIns="0" tIns="11017" rIns="0" bIns="0" rtlCol="0">
            <a:noAutofit/>
          </a:bodyPr>
          <a:lstStyle/>
          <a:p>
            <a:pPr marL="12700" marR="0">
              <a:lnSpc>
                <a:spcPts val="1735"/>
              </a:lnSpc>
            </a:pPr>
            <a:r>
              <a:rPr dirty="0" smtClean="0" sz="2500" spc="383">
                <a:latin typeface="Times New Roman"/>
                <a:cs typeface="Times New Roman"/>
              </a:rPr>
              <a:t>•</a:t>
            </a:r>
            <a:endParaRPr sz="2500">
              <a:latin typeface="Times New Roman"/>
              <a:cs typeface="Times New Roman"/>
            </a:endParaRPr>
          </a:p>
          <a:p>
            <a:pPr marL="12700" marR="0">
              <a:lnSpc>
                <a:spcPct val="95825"/>
              </a:lnSpc>
              <a:spcBef>
                <a:spcPts val="283"/>
              </a:spcBef>
            </a:pPr>
            <a:r>
              <a:rPr dirty="0" smtClean="0" sz="2500" spc="383">
                <a:latin typeface="Times New Roman"/>
                <a:cs typeface="Times New Roman"/>
              </a:rPr>
              <a:t>•</a:t>
            </a: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370"/>
              </a:spcBef>
            </a:pPr>
            <a:r>
              <a:rPr dirty="0" smtClean="0" sz="2500" spc="383">
                <a:latin typeface="Times New Roman"/>
                <a:cs typeface="Times New Roman"/>
              </a:rPr>
              <a:t>•</a:t>
            </a: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370"/>
              </a:spcBef>
            </a:pPr>
            <a:r>
              <a:rPr dirty="0" smtClean="0" sz="2500" spc="383">
                <a:latin typeface="Times New Roman"/>
                <a:cs typeface="Times New Roman"/>
              </a:rPr>
              <a:t>•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67218" y="5183631"/>
            <a:ext cx="230016" cy="340194"/>
          </a:xfrm>
          <a:prstGeom prst="rect">
            <a:avLst/>
          </a:prstGeom>
        </p:spPr>
        <p:txBody>
          <a:bodyPr wrap="square" lIns="0" tIns="11017" rIns="0" bIns="0" rtlCol="0">
            <a:noAutofit/>
          </a:bodyPr>
          <a:lstStyle/>
          <a:p>
            <a:pPr marL="12700">
              <a:lnSpc>
                <a:spcPts val="1735"/>
              </a:lnSpc>
            </a:pPr>
            <a:r>
              <a:rPr dirty="0" smtClean="0" sz="2500" spc="383">
                <a:latin typeface="Times New Roman"/>
                <a:cs typeface="Times New Roman"/>
              </a:rPr>
              <a:t>•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72793" y="5474039"/>
            <a:ext cx="6967257" cy="745083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>
                <a:latin typeface="Arial"/>
                <a:cs typeface="Arial"/>
              </a:rPr>
              <a:t>El</a:t>
            </a:r>
            <a:r>
              <a:rPr dirty="0" smtClean="0" sz="2500" spc="257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control</a:t>
            </a:r>
            <a:r>
              <a:rPr dirty="0" smtClean="0" sz="2500" spc="309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es</a:t>
            </a:r>
            <a:r>
              <a:rPr dirty="0" smtClean="0" sz="2500" spc="261">
                <a:latin typeface="Arial"/>
                <a:cs typeface="Arial"/>
              </a:rPr>
              <a:t> </a:t>
            </a:r>
            <a:r>
              <a:rPr dirty="0" smtClean="0" sz="2500" spc="-25">
                <a:latin typeface="Arial"/>
                <a:cs typeface="Arial"/>
              </a:rPr>
              <a:t>m</a:t>
            </a:r>
            <a:r>
              <a:rPr dirty="0" smtClean="0" sz="2500" spc="0">
                <a:latin typeface="Arial"/>
                <a:cs typeface="Arial"/>
              </a:rPr>
              <a:t>ultidisciplina</a:t>
            </a:r>
            <a:r>
              <a:rPr dirty="0" smtClean="0" sz="2500" spc="34">
                <a:latin typeface="Arial"/>
                <a:cs typeface="Arial"/>
              </a:rPr>
              <a:t>r</a:t>
            </a:r>
            <a:r>
              <a:rPr dirty="0" smtClean="0" sz="2500" spc="0">
                <a:latin typeface="Arial"/>
                <a:cs typeface="Arial"/>
              </a:rPr>
              <a:t>io</a:t>
            </a:r>
            <a:r>
              <a:rPr dirty="0" smtClean="0" sz="2500" spc="41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(inclu</a:t>
            </a:r>
            <a:r>
              <a:rPr dirty="0" smtClean="0" sz="2500" spc="-37">
                <a:latin typeface="Arial"/>
                <a:cs typeface="Arial"/>
              </a:rPr>
              <a:t>y</a:t>
            </a:r>
            <a:r>
              <a:rPr dirty="0" smtClean="0" sz="2500" spc="12">
                <a:latin typeface="Arial"/>
                <a:cs typeface="Arial"/>
              </a:rPr>
              <a:t>e</a:t>
            </a:r>
            <a:r>
              <a:rPr dirty="0" smtClean="0" sz="2500" spc="234">
                <a:latin typeface="Arial"/>
                <a:cs typeface="Arial"/>
              </a:rPr>
              <a:t> </a:t>
            </a:r>
            <a:r>
              <a:rPr dirty="0" smtClean="0" sz="2500" spc="11">
                <a:latin typeface="Arial"/>
                <a:cs typeface="Arial"/>
              </a:rPr>
              <a:t>sensore</a:t>
            </a:r>
            <a:r>
              <a:rPr dirty="0" smtClean="0" sz="2500" spc="-22">
                <a:latin typeface="Arial"/>
                <a:cs typeface="Arial"/>
              </a:rPr>
              <a:t>s</a:t>
            </a:r>
            <a:r>
              <a:rPr dirty="0" smtClean="0" sz="2500" spc="5">
                <a:latin typeface="Arial"/>
                <a:cs typeface="Arial"/>
              </a:rPr>
              <a:t>,</a:t>
            </a:r>
            <a:endParaRPr sz="2500">
              <a:latin typeface="Arial"/>
              <a:cs typeface="Arial"/>
            </a:endParaRPr>
          </a:p>
          <a:p>
            <a:pPr marL="12700" marR="47219">
              <a:lnSpc>
                <a:spcPct val="95825"/>
              </a:lnSpc>
              <a:spcBef>
                <a:spcPts val="238"/>
              </a:spcBef>
            </a:pPr>
            <a:r>
              <a:rPr dirty="0" smtClean="0" sz="2500" spc="6">
                <a:latin typeface="Arial"/>
                <a:cs typeface="Arial"/>
              </a:rPr>
              <a:t>re</a:t>
            </a:r>
            <a:r>
              <a:rPr dirty="0" smtClean="0" sz="2500" spc="6">
                <a:latin typeface="Arial"/>
                <a:cs typeface="Arial"/>
              </a:rPr>
              <a:t>s</a:t>
            </a:r>
            <a:r>
              <a:rPr dirty="0" smtClean="0" sz="2500" spc="6">
                <a:latin typeface="Arial"/>
                <a:cs typeface="Arial"/>
              </a:rPr>
              <a:t>,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co</a:t>
            </a:r>
            <a:r>
              <a:rPr dirty="0" smtClean="0" sz="2500" spc="6">
                <a:latin typeface="Arial"/>
                <a:cs typeface="Arial"/>
              </a:rPr>
              <a:t>m</a:t>
            </a:r>
            <a:r>
              <a:rPr dirty="0" smtClean="0" sz="2500" spc="6">
                <a:latin typeface="Arial"/>
                <a:cs typeface="Arial"/>
              </a:rPr>
              <a:t>unicacione</a:t>
            </a:r>
            <a:r>
              <a:rPr dirty="0" smtClean="0" sz="2500" spc="6">
                <a:latin typeface="Arial"/>
                <a:cs typeface="Arial"/>
              </a:rPr>
              <a:t>s</a:t>
            </a:r>
            <a:r>
              <a:rPr dirty="0" smtClean="0" sz="2500" spc="6">
                <a:latin typeface="Arial"/>
                <a:cs typeface="Arial"/>
              </a:rPr>
              <a:t>,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cómput</a:t>
            </a:r>
            <a:r>
              <a:rPr dirty="0" smtClean="0" sz="2500" spc="6">
                <a:latin typeface="Arial"/>
                <a:cs typeface="Arial"/>
              </a:rPr>
              <a:t>o</a:t>
            </a:r>
            <a:r>
              <a:rPr dirty="0" smtClean="0" sz="2500" spc="6">
                <a:latin typeface="Arial"/>
                <a:cs typeface="Arial"/>
              </a:rPr>
              <a:t>,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algo</a:t>
            </a:r>
            <a:r>
              <a:rPr dirty="0" smtClean="0" sz="2500" spc="6">
                <a:latin typeface="Arial"/>
                <a:cs typeface="Arial"/>
              </a:rPr>
              <a:t>r</a:t>
            </a:r>
            <a:r>
              <a:rPr dirty="0" smtClean="0" sz="2500" spc="6">
                <a:latin typeface="Arial"/>
                <a:cs typeface="Arial"/>
              </a:rPr>
              <a:t>itmo</a:t>
            </a:r>
            <a:r>
              <a:rPr dirty="0" smtClean="0" sz="2500" spc="6">
                <a:latin typeface="Arial"/>
                <a:cs typeface="Arial"/>
              </a:rPr>
              <a:t>s</a:t>
            </a:r>
            <a:r>
              <a:rPr dirty="0" smtClean="0" sz="2500" spc="6">
                <a:latin typeface="Arial"/>
                <a:cs typeface="Arial"/>
              </a:rPr>
              <a:t>,</a:t>
            </a:r>
            <a:r>
              <a:rPr dirty="0" smtClean="0" sz="2500" spc="6">
                <a:latin typeface="Arial"/>
                <a:cs typeface="Arial"/>
              </a:rPr>
              <a:t> </a:t>
            </a:r>
            <a:r>
              <a:rPr dirty="0" smtClean="0" sz="2500" spc="6">
                <a:latin typeface="Arial"/>
                <a:cs typeface="Arial"/>
              </a:rPr>
              <a:t>etc.)</a:t>
            </a:r>
            <a:endParaRPr sz="25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385164" y="5474039"/>
            <a:ext cx="1297486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11">
                <a:latin typeface="Arial"/>
                <a:cs typeface="Arial"/>
              </a:rPr>
              <a:t>actuado-</a:t>
            </a:r>
            <a:endParaRPr sz="25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72793" y="6283804"/>
            <a:ext cx="8309857" cy="745070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-3">
                <a:latin typeface="Arial"/>
                <a:cs typeface="Arial"/>
              </a:rPr>
              <a:t>El</a:t>
            </a:r>
            <a:r>
              <a:rPr dirty="0" smtClean="0" sz="2500" spc="-3">
                <a:latin typeface="Arial"/>
                <a:cs typeface="Arial"/>
              </a:rPr>
              <a:t> </a:t>
            </a:r>
            <a:r>
              <a:rPr dirty="0" smtClean="0" sz="2500" spc="-3">
                <a:latin typeface="Arial"/>
                <a:cs typeface="Arial"/>
              </a:rPr>
              <a:t>diseño</a:t>
            </a:r>
            <a:r>
              <a:rPr dirty="0" smtClean="0" sz="2500" spc="-3">
                <a:latin typeface="Arial"/>
                <a:cs typeface="Arial"/>
              </a:rPr>
              <a:t> </a:t>
            </a:r>
            <a:r>
              <a:rPr dirty="0" smtClean="0" sz="2500" spc="-3">
                <a:latin typeface="Arial"/>
                <a:cs typeface="Arial"/>
              </a:rPr>
              <a:t>de</a:t>
            </a:r>
            <a:r>
              <a:rPr dirty="0" smtClean="0" sz="2500" spc="-3">
                <a:latin typeface="Arial"/>
                <a:cs typeface="Arial"/>
              </a:rPr>
              <a:t> </a:t>
            </a:r>
            <a:r>
              <a:rPr dirty="0" smtClean="0" sz="2500" spc="-3">
                <a:latin typeface="Arial"/>
                <a:cs typeface="Arial"/>
              </a:rPr>
              <a:t>control</a:t>
            </a:r>
            <a:r>
              <a:rPr dirty="0" smtClean="0" sz="2500" spc="-3">
                <a:latin typeface="Arial"/>
                <a:cs typeface="Arial"/>
              </a:rPr>
              <a:t> </a:t>
            </a:r>
            <a:r>
              <a:rPr dirty="0" smtClean="0" sz="2500" spc="-3">
                <a:latin typeface="Arial"/>
                <a:cs typeface="Arial"/>
              </a:rPr>
              <a:t>tiene</a:t>
            </a:r>
            <a:r>
              <a:rPr dirty="0" smtClean="0" sz="2500" spc="-3">
                <a:latin typeface="Arial"/>
                <a:cs typeface="Arial"/>
              </a:rPr>
              <a:t> </a:t>
            </a:r>
            <a:r>
              <a:rPr dirty="0" smtClean="0" sz="2500" spc="-3">
                <a:latin typeface="Arial"/>
                <a:cs typeface="Arial"/>
              </a:rPr>
              <a:t>como</a:t>
            </a:r>
            <a:r>
              <a:rPr dirty="0" smtClean="0" sz="2500" spc="-3">
                <a:latin typeface="Arial"/>
                <a:cs typeface="Arial"/>
              </a:rPr>
              <a:t> </a:t>
            </a:r>
            <a:r>
              <a:rPr dirty="0" smtClean="0" sz="2500" spc="-3">
                <a:latin typeface="Arial"/>
                <a:cs typeface="Arial"/>
              </a:rPr>
              <a:t>meta</a:t>
            </a:r>
            <a:r>
              <a:rPr dirty="0" smtClean="0" sz="2500" spc="-3">
                <a:latin typeface="Arial"/>
                <a:cs typeface="Arial"/>
              </a:rPr>
              <a:t> </a:t>
            </a:r>
            <a:r>
              <a:rPr dirty="0" smtClean="0" sz="2500" spc="-3">
                <a:latin typeface="Arial"/>
                <a:cs typeface="Arial"/>
              </a:rPr>
              <a:t>lo</a:t>
            </a:r>
            <a:r>
              <a:rPr dirty="0" smtClean="0" sz="2500" spc="-3">
                <a:latin typeface="Arial"/>
                <a:cs typeface="Arial"/>
              </a:rPr>
              <a:t>g</a:t>
            </a:r>
            <a:r>
              <a:rPr dirty="0" smtClean="0" sz="2500" spc="-3">
                <a:latin typeface="Arial"/>
                <a:cs typeface="Arial"/>
              </a:rPr>
              <a:t>r</a:t>
            </a:r>
            <a:r>
              <a:rPr dirty="0" smtClean="0" sz="2500" spc="-3">
                <a:latin typeface="Arial"/>
                <a:cs typeface="Arial"/>
              </a:rPr>
              <a:t>ar</a:t>
            </a:r>
            <a:r>
              <a:rPr dirty="0" smtClean="0" sz="2500" spc="-3">
                <a:latin typeface="Arial"/>
                <a:cs typeface="Arial"/>
              </a:rPr>
              <a:t> </a:t>
            </a:r>
            <a:r>
              <a:rPr dirty="0" smtClean="0" sz="2500" spc="-3">
                <a:latin typeface="Arial"/>
                <a:cs typeface="Arial"/>
              </a:rPr>
              <a:t>un</a:t>
            </a:r>
            <a:r>
              <a:rPr dirty="0" smtClean="0" sz="2500" spc="-3">
                <a:latin typeface="Arial"/>
                <a:cs typeface="Arial"/>
              </a:rPr>
              <a:t> </a:t>
            </a:r>
            <a:r>
              <a:rPr dirty="0" smtClean="0" sz="2500" spc="-3">
                <a:latin typeface="Arial"/>
                <a:cs typeface="Arial"/>
              </a:rPr>
              <a:t>ni</a:t>
            </a:r>
            <a:r>
              <a:rPr dirty="0" smtClean="0" sz="2500" spc="-3">
                <a:latin typeface="Arial"/>
                <a:cs typeface="Arial"/>
              </a:rPr>
              <a:t>v</a:t>
            </a:r>
            <a:r>
              <a:rPr dirty="0" smtClean="0" sz="2500" spc="-3">
                <a:latin typeface="Arial"/>
                <a:cs typeface="Arial"/>
              </a:rPr>
              <a:t>el</a:t>
            </a:r>
            <a:r>
              <a:rPr dirty="0" smtClean="0" sz="2500" spc="-3">
                <a:latin typeface="Arial"/>
                <a:cs typeface="Arial"/>
              </a:rPr>
              <a:t> </a:t>
            </a:r>
            <a:r>
              <a:rPr dirty="0" smtClean="0" sz="2500" spc="-3">
                <a:latin typeface="Arial"/>
                <a:cs typeface="Arial"/>
              </a:rPr>
              <a:t>de</a:t>
            </a:r>
            <a:r>
              <a:rPr dirty="0" smtClean="0" sz="2500" spc="-3">
                <a:latin typeface="Arial"/>
                <a:cs typeface="Arial"/>
              </a:rPr>
              <a:t> </a:t>
            </a:r>
            <a:r>
              <a:rPr dirty="0" smtClean="0" sz="2500" spc="-3">
                <a:latin typeface="Arial"/>
                <a:cs typeface="Arial"/>
              </a:rPr>
              <a:t>ren-</a:t>
            </a:r>
            <a:endParaRPr sz="2500">
              <a:latin typeface="Arial"/>
              <a:cs typeface="Arial"/>
            </a:endParaRPr>
          </a:p>
          <a:p>
            <a:pPr marL="12700" marR="47219">
              <a:lnSpc>
                <a:spcPct val="95825"/>
              </a:lnSpc>
              <a:spcBef>
                <a:spcPts val="238"/>
              </a:spcBef>
            </a:pPr>
            <a:r>
              <a:rPr dirty="0" smtClean="0" sz="2500" spc="13">
                <a:latin typeface="Arial"/>
                <a:cs typeface="Arial"/>
              </a:rPr>
              <a:t>dimiento</a:t>
            </a:r>
            <a:r>
              <a:rPr dirty="0" smtClean="0" sz="2500" spc="13">
                <a:latin typeface="Arial"/>
                <a:cs typeface="Arial"/>
              </a:rPr>
              <a:t> </a:t>
            </a:r>
            <a:r>
              <a:rPr dirty="0" smtClean="0" sz="2500" spc="13">
                <a:latin typeface="Arial"/>
                <a:cs typeface="Arial"/>
              </a:rPr>
              <a:t>deseado</a:t>
            </a:r>
            <a:r>
              <a:rPr dirty="0" smtClean="0" sz="2500" spc="13">
                <a:latin typeface="Arial"/>
                <a:cs typeface="Arial"/>
              </a:rPr>
              <a:t> </a:t>
            </a:r>
            <a:r>
              <a:rPr dirty="0" smtClean="0" sz="2500" spc="13">
                <a:latin typeface="Arial"/>
                <a:cs typeface="Arial"/>
              </a:rPr>
              <a:t>frente</a:t>
            </a:r>
            <a:r>
              <a:rPr dirty="0" smtClean="0" sz="2500" spc="13">
                <a:latin typeface="Arial"/>
                <a:cs typeface="Arial"/>
              </a:rPr>
              <a:t> </a:t>
            </a:r>
            <a:r>
              <a:rPr dirty="0" smtClean="0" sz="2500" spc="13">
                <a:latin typeface="Arial"/>
                <a:cs typeface="Arial"/>
              </a:rPr>
              <a:t>a</a:t>
            </a:r>
            <a:r>
              <a:rPr dirty="0" smtClean="0" sz="2500" spc="13">
                <a:latin typeface="Arial"/>
                <a:cs typeface="Arial"/>
              </a:rPr>
              <a:t> </a:t>
            </a:r>
            <a:r>
              <a:rPr dirty="0" smtClean="0" sz="2500" spc="13">
                <a:latin typeface="Arial"/>
                <a:cs typeface="Arial"/>
              </a:rPr>
              <a:t>pe</a:t>
            </a:r>
            <a:r>
              <a:rPr dirty="0" smtClean="0" sz="2500" spc="13">
                <a:latin typeface="Arial"/>
                <a:cs typeface="Arial"/>
              </a:rPr>
              <a:t>r</a:t>
            </a:r>
            <a:r>
              <a:rPr dirty="0" smtClean="0" sz="2500" spc="13">
                <a:latin typeface="Arial"/>
                <a:cs typeface="Arial"/>
              </a:rPr>
              <a:t>turbaciones</a:t>
            </a:r>
            <a:r>
              <a:rPr dirty="0" smtClean="0" sz="2500" spc="13">
                <a:latin typeface="Arial"/>
                <a:cs typeface="Arial"/>
              </a:rPr>
              <a:t> </a:t>
            </a:r>
            <a:r>
              <a:rPr dirty="0" smtClean="0" sz="2500" spc="13">
                <a:latin typeface="Arial"/>
                <a:cs typeface="Arial"/>
              </a:rPr>
              <a:t>e</a:t>
            </a:r>
            <a:r>
              <a:rPr dirty="0" smtClean="0" sz="2500" spc="13">
                <a:latin typeface="Arial"/>
                <a:cs typeface="Arial"/>
              </a:rPr>
              <a:t> </a:t>
            </a:r>
            <a:r>
              <a:rPr dirty="0" smtClean="0" sz="2500" spc="13">
                <a:latin typeface="Arial"/>
                <a:cs typeface="Arial"/>
              </a:rPr>
              <a:t>ince</a:t>
            </a:r>
            <a:r>
              <a:rPr dirty="0" smtClean="0" sz="2500" spc="13">
                <a:latin typeface="Arial"/>
                <a:cs typeface="Arial"/>
              </a:rPr>
              <a:t>r</a:t>
            </a:r>
            <a:r>
              <a:rPr dirty="0" smtClean="0" sz="2500" spc="13">
                <a:latin typeface="Arial"/>
                <a:cs typeface="Arial"/>
              </a:rPr>
              <a:t>tidumbr</a:t>
            </a:r>
            <a:r>
              <a:rPr dirty="0" smtClean="0" sz="2500" spc="13">
                <a:latin typeface="Arial"/>
                <a:cs typeface="Arial"/>
              </a:rPr>
              <a:t>e</a:t>
            </a:r>
            <a:r>
              <a:rPr dirty="0" smtClean="0" sz="2500" spc="13">
                <a:latin typeface="Arial"/>
                <a:cs typeface="Arial"/>
              </a:rPr>
              <a:t>.</a:t>
            </a:r>
            <a:endParaRPr sz="25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02563" y="6403416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6" name="object 6"/>
          <p:cNvSpPr txBox="1"/>
          <p:nvPr/>
        </p:nvSpPr>
        <p:spPr>
          <a:xfrm>
            <a:off x="1102563" y="5593664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5" name="object 5"/>
          <p:cNvSpPr txBox="1"/>
          <p:nvPr/>
        </p:nvSpPr>
        <p:spPr>
          <a:xfrm>
            <a:off x="1102563" y="3164382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4" name="object 4"/>
          <p:cNvSpPr txBox="1"/>
          <p:nvPr/>
        </p:nvSpPr>
        <p:spPr>
          <a:xfrm>
            <a:off x="1102563" y="2354618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3" name="object 3"/>
          <p:cNvSpPr txBox="1"/>
          <p:nvPr/>
        </p:nvSpPr>
        <p:spPr>
          <a:xfrm>
            <a:off x="1102563" y="1544853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2" name="object 2"/>
          <p:cNvSpPr txBox="1"/>
          <p:nvPr/>
        </p:nvSpPr>
        <p:spPr>
          <a:xfrm>
            <a:off x="1069174" y="485038"/>
            <a:ext cx="855360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bject 30"/>
          <p:cNvSpPr/>
          <p:nvPr/>
        </p:nvSpPr>
        <p:spPr>
          <a:xfrm>
            <a:off x="1069174" y="624738"/>
            <a:ext cx="8553602" cy="0"/>
          </a:xfrm>
          <a:custGeom>
            <a:avLst/>
            <a:gdLst/>
            <a:ahLst/>
            <a:cxnLst/>
            <a:rect l="l" t="t" r="r" b="b"/>
            <a:pathLst>
              <a:path w="8553602" h="0">
                <a:moveTo>
                  <a:pt x="0" y="0"/>
                </a:moveTo>
                <a:lnTo>
                  <a:pt x="8553602" y="0"/>
                </a:lnTo>
              </a:path>
            </a:pathLst>
          </a:custGeom>
          <a:ln w="139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1102563" y="2862707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1102563" y="3672459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1102563" y="4077347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1102563" y="6628904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1102563" y="7033780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056474" y="432075"/>
            <a:ext cx="1095183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 spc="-9">
                <a:latin typeface="Arial"/>
                <a:cs typeface="Arial"/>
              </a:rPr>
              <a:t>C</a:t>
            </a:r>
            <a:r>
              <a:rPr dirty="0" smtClean="0" sz="1200" spc="-9">
                <a:latin typeface="Arial"/>
                <a:cs typeface="Arial"/>
              </a:rPr>
              <a:t>A</a:t>
            </a:r>
            <a:r>
              <a:rPr dirty="0" smtClean="0" sz="1200" spc="-9">
                <a:latin typeface="Arial"/>
                <a:cs typeface="Arial"/>
              </a:rPr>
              <a:t>UT1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Clase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525660" y="432075"/>
            <a:ext cx="132590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056474" y="708681"/>
            <a:ext cx="2346382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12" b="1">
                <a:latin typeface="Arial"/>
                <a:cs typeface="Arial"/>
              </a:rPr>
              <a:t>Conocimientos</a:t>
            </a:r>
            <a:endParaRPr sz="25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492043" y="708681"/>
            <a:ext cx="1292449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7" b="1">
                <a:latin typeface="Arial"/>
                <a:cs typeface="Arial"/>
              </a:rPr>
              <a:t>pr</a:t>
            </a:r>
            <a:r>
              <a:rPr dirty="0" smtClean="0" sz="2500" spc="7" b="1">
                <a:latin typeface="Arial"/>
                <a:cs typeface="Arial"/>
              </a:rPr>
              <a:t>e</a:t>
            </a:r>
            <a:r>
              <a:rPr dirty="0" smtClean="0" sz="2500" spc="7" b="1">
                <a:latin typeface="Arial"/>
                <a:cs typeface="Arial"/>
              </a:rPr>
              <a:t>vios:</a:t>
            </a:r>
            <a:endParaRPr sz="25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873891" y="708681"/>
            <a:ext cx="1209973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11">
                <a:latin typeface="Arial"/>
                <a:cs typeface="Arial"/>
              </a:rPr>
              <a:t>Señales</a:t>
            </a:r>
            <a:endParaRPr sz="25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173050" y="708681"/>
            <a:ext cx="230016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11">
                <a:latin typeface="Arial"/>
                <a:cs typeface="Arial"/>
              </a:rPr>
              <a:t>y</a:t>
            </a:r>
            <a:endParaRPr sz="25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492252" y="708681"/>
            <a:ext cx="1397276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7">
                <a:latin typeface="Arial"/>
                <a:cs typeface="Arial"/>
              </a:rPr>
              <a:t>sistema</a:t>
            </a:r>
            <a:r>
              <a:rPr dirty="0" smtClean="0" sz="2500" spc="7">
                <a:latin typeface="Arial"/>
                <a:cs typeface="Arial"/>
              </a:rPr>
              <a:t>s</a:t>
            </a:r>
            <a:r>
              <a:rPr dirty="0" smtClean="0" sz="2500" spc="7">
                <a:latin typeface="Arial"/>
                <a:cs typeface="Arial"/>
              </a:rPr>
              <a:t>,</a:t>
            </a:r>
            <a:endParaRPr sz="25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978713" y="708681"/>
            <a:ext cx="1384684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12">
                <a:latin typeface="Arial"/>
                <a:cs typeface="Arial"/>
              </a:rPr>
              <a:t>Procesos</a:t>
            </a:r>
            <a:endParaRPr sz="25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452583" y="708681"/>
            <a:ext cx="230016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11">
                <a:latin typeface="Arial"/>
                <a:cs typeface="Arial"/>
              </a:rPr>
              <a:t>y</a:t>
            </a:r>
            <a:endParaRPr sz="25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56474" y="1113570"/>
            <a:ext cx="3471459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>
                <a:latin typeface="Arial"/>
                <a:cs typeface="Arial"/>
              </a:rPr>
              <a:t>máquinas</a:t>
            </a:r>
            <a:r>
              <a:rPr dirty="0" smtClean="0" sz="2500" spc="108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indust</a:t>
            </a:r>
            <a:r>
              <a:rPr dirty="0" smtClean="0" sz="2500" spc="42">
                <a:latin typeface="Arial"/>
                <a:cs typeface="Arial"/>
              </a:rPr>
              <a:t>r</a:t>
            </a:r>
            <a:r>
              <a:rPr dirty="0" smtClean="0" sz="2500" spc="9">
                <a:latin typeface="Arial"/>
                <a:cs typeface="Arial"/>
              </a:rPr>
              <a:t>iales</a:t>
            </a:r>
            <a:r>
              <a:rPr dirty="0" smtClean="0" sz="2500" spc="0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1.</a:t>
            </a:r>
            <a:endParaRPr sz="25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56474" y="1821049"/>
            <a:ext cx="3669465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b="1">
                <a:latin typeface="Arial"/>
                <a:cs typeface="Arial"/>
              </a:rPr>
              <a:t>Régimen</a:t>
            </a:r>
            <a:r>
              <a:rPr dirty="0" smtClean="0" sz="2500" spc="105" b="1">
                <a:latin typeface="Arial"/>
                <a:cs typeface="Arial"/>
              </a:rPr>
              <a:t> </a:t>
            </a:r>
            <a:r>
              <a:rPr dirty="0" smtClean="0" sz="2500" spc="13" b="1">
                <a:latin typeface="Arial"/>
                <a:cs typeface="Arial"/>
              </a:rPr>
              <a:t>de</a:t>
            </a:r>
            <a:r>
              <a:rPr dirty="0" smtClean="0" sz="2500" spc="0" b="1">
                <a:latin typeface="Arial"/>
                <a:cs typeface="Arial"/>
              </a:rPr>
              <a:t> </a:t>
            </a:r>
            <a:r>
              <a:rPr dirty="0" smtClean="0" sz="2500" spc="14" b="1">
                <a:latin typeface="Arial"/>
                <a:cs typeface="Arial"/>
              </a:rPr>
              <a:t>p</a:t>
            </a:r>
            <a:r>
              <a:rPr dirty="0" smtClean="0" sz="2500" spc="-40" b="1">
                <a:latin typeface="Arial"/>
                <a:cs typeface="Arial"/>
              </a:rPr>
              <a:t>r</a:t>
            </a:r>
            <a:r>
              <a:rPr dirty="0" smtClean="0" sz="2500" spc="13" b="1">
                <a:latin typeface="Arial"/>
                <a:cs typeface="Arial"/>
              </a:rPr>
              <a:t>omoción:</a:t>
            </a:r>
            <a:endParaRPr sz="25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72793" y="2743082"/>
            <a:ext cx="3407871" cy="745083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>
                <a:latin typeface="Arial"/>
                <a:cs typeface="Arial"/>
              </a:rPr>
              <a:t>Aprobar</a:t>
            </a:r>
            <a:r>
              <a:rPr dirty="0" smtClean="0" sz="2500" spc="328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los</a:t>
            </a:r>
            <a:r>
              <a:rPr dirty="0" smtClean="0" sz="2500" spc="271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3</a:t>
            </a:r>
            <a:r>
              <a:rPr dirty="0" smtClean="0" sz="2500" spc="258">
                <a:latin typeface="Arial"/>
                <a:cs typeface="Arial"/>
              </a:rPr>
              <a:t> </a:t>
            </a:r>
            <a:r>
              <a:rPr dirty="0" smtClean="0" sz="2500" spc="-84">
                <a:latin typeface="Arial"/>
                <a:cs typeface="Arial"/>
              </a:rPr>
              <a:t>P</a:t>
            </a:r>
            <a:r>
              <a:rPr dirty="0" smtClean="0" sz="2500" spc="9">
                <a:latin typeface="Arial"/>
                <a:cs typeface="Arial"/>
              </a:rPr>
              <a:t>arciales</a:t>
            </a:r>
            <a:endParaRPr sz="2500">
              <a:latin typeface="Arial"/>
              <a:cs typeface="Arial"/>
            </a:endParaRPr>
          </a:p>
          <a:p>
            <a:pPr marL="12700" marR="47219">
              <a:lnSpc>
                <a:spcPct val="95825"/>
              </a:lnSpc>
              <a:spcBef>
                <a:spcPts val="238"/>
              </a:spcBef>
            </a:pPr>
            <a:r>
              <a:rPr dirty="0" smtClean="0" sz="2500" spc="8">
                <a:latin typeface="Arial"/>
                <a:cs typeface="Arial"/>
              </a:rPr>
              <a:t>final)</a:t>
            </a:r>
            <a:endParaRPr sz="25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826723" y="2743082"/>
            <a:ext cx="4855927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>
                <a:latin typeface="Arial"/>
                <a:cs typeface="Arial"/>
              </a:rPr>
              <a:t>teó</a:t>
            </a:r>
            <a:r>
              <a:rPr dirty="0" smtClean="0" sz="2500" spc="34">
                <a:latin typeface="Arial"/>
                <a:cs typeface="Arial"/>
              </a:rPr>
              <a:t>r</a:t>
            </a:r>
            <a:r>
              <a:rPr dirty="0" smtClean="0" sz="2500" spc="0">
                <a:latin typeface="Arial"/>
                <a:cs typeface="Arial"/>
              </a:rPr>
              <a:t>ico-prácticos</a:t>
            </a:r>
            <a:r>
              <a:rPr dirty="0" smtClean="0" sz="2500" spc="423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(75</a:t>
            </a:r>
            <a:r>
              <a:rPr dirty="0" smtClean="0" sz="2500" spc="-243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%</a:t>
            </a:r>
            <a:r>
              <a:rPr dirty="0" smtClean="0" sz="2500" spc="262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de</a:t>
            </a:r>
            <a:r>
              <a:rPr dirty="0" smtClean="0" sz="2500" spc="267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la</a:t>
            </a:r>
            <a:r>
              <a:rPr dirty="0" smtClean="0" sz="2500" spc="239">
                <a:latin typeface="Arial"/>
                <a:cs typeface="Arial"/>
              </a:rPr>
              <a:t> </a:t>
            </a:r>
            <a:r>
              <a:rPr dirty="0" smtClean="0" sz="2500" spc="11">
                <a:latin typeface="Arial"/>
                <a:cs typeface="Arial"/>
              </a:rPr>
              <a:t>nota</a:t>
            </a:r>
            <a:endParaRPr sz="25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72793" y="3552846"/>
            <a:ext cx="8001987" cy="745070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 marR="47219">
              <a:lnSpc>
                <a:spcPts val="2630"/>
              </a:lnSpc>
            </a:pPr>
            <a:r>
              <a:rPr dirty="0" smtClean="0" sz="2500" spc="4">
                <a:latin typeface="Arial"/>
                <a:cs typeface="Arial"/>
              </a:rPr>
              <a:t>Aprobar</a:t>
            </a:r>
            <a:r>
              <a:rPr dirty="0" smtClean="0" sz="2500" spc="4">
                <a:latin typeface="Arial"/>
                <a:cs typeface="Arial"/>
              </a:rPr>
              <a:t> </a:t>
            </a:r>
            <a:r>
              <a:rPr dirty="0" smtClean="0" sz="2500" spc="4">
                <a:latin typeface="Arial"/>
                <a:cs typeface="Arial"/>
              </a:rPr>
              <a:t>los</a:t>
            </a:r>
            <a:r>
              <a:rPr dirty="0" smtClean="0" sz="2500" spc="4">
                <a:latin typeface="Arial"/>
                <a:cs typeface="Arial"/>
              </a:rPr>
              <a:t> </a:t>
            </a:r>
            <a:r>
              <a:rPr dirty="0" smtClean="0" sz="2500" spc="4">
                <a:latin typeface="Arial"/>
                <a:cs typeface="Arial"/>
              </a:rPr>
              <a:t>2</a:t>
            </a:r>
            <a:r>
              <a:rPr dirty="0" smtClean="0" sz="2500" spc="4">
                <a:latin typeface="Arial"/>
                <a:cs typeface="Arial"/>
              </a:rPr>
              <a:t> </a:t>
            </a:r>
            <a:r>
              <a:rPr dirty="0" smtClean="0" sz="2500" spc="4">
                <a:latin typeface="Arial"/>
                <a:cs typeface="Arial"/>
              </a:rPr>
              <a:t>Labo</a:t>
            </a:r>
            <a:r>
              <a:rPr dirty="0" smtClean="0" sz="2500" spc="4">
                <a:latin typeface="Arial"/>
                <a:cs typeface="Arial"/>
              </a:rPr>
              <a:t>r</a:t>
            </a:r>
            <a:r>
              <a:rPr dirty="0" smtClean="0" sz="2500" spc="4">
                <a:latin typeface="Arial"/>
                <a:cs typeface="Arial"/>
              </a:rPr>
              <a:t>ato</a:t>
            </a:r>
            <a:r>
              <a:rPr dirty="0" smtClean="0" sz="2500" spc="4">
                <a:latin typeface="Arial"/>
                <a:cs typeface="Arial"/>
              </a:rPr>
              <a:t>r</a:t>
            </a:r>
            <a:r>
              <a:rPr dirty="0" smtClean="0" sz="2500" spc="4">
                <a:latin typeface="Arial"/>
                <a:cs typeface="Arial"/>
              </a:rPr>
              <a:t>ios</a:t>
            </a:r>
            <a:r>
              <a:rPr dirty="0" smtClean="0" sz="2500" spc="4">
                <a:latin typeface="Arial"/>
                <a:cs typeface="Arial"/>
              </a:rPr>
              <a:t> </a:t>
            </a:r>
            <a:r>
              <a:rPr dirty="0" smtClean="0" sz="2500" spc="4">
                <a:latin typeface="Arial"/>
                <a:cs typeface="Arial"/>
              </a:rPr>
              <a:t>(15</a:t>
            </a:r>
            <a:r>
              <a:rPr dirty="0" smtClean="0" sz="2500" spc="4">
                <a:latin typeface="Arial"/>
                <a:cs typeface="Arial"/>
              </a:rPr>
              <a:t> </a:t>
            </a:r>
            <a:r>
              <a:rPr dirty="0" smtClean="0" sz="2500" spc="4">
                <a:latin typeface="Arial"/>
                <a:cs typeface="Arial"/>
              </a:rPr>
              <a:t>%</a:t>
            </a:r>
            <a:r>
              <a:rPr dirty="0" smtClean="0" sz="2500" spc="4">
                <a:latin typeface="Arial"/>
                <a:cs typeface="Arial"/>
              </a:rPr>
              <a:t> </a:t>
            </a:r>
            <a:r>
              <a:rPr dirty="0" smtClean="0" sz="2500" spc="4">
                <a:latin typeface="Arial"/>
                <a:cs typeface="Arial"/>
              </a:rPr>
              <a:t>de</a:t>
            </a:r>
            <a:r>
              <a:rPr dirty="0" smtClean="0" sz="2500" spc="4">
                <a:latin typeface="Arial"/>
                <a:cs typeface="Arial"/>
              </a:rPr>
              <a:t> </a:t>
            </a:r>
            <a:r>
              <a:rPr dirty="0" smtClean="0" sz="2500" spc="4">
                <a:latin typeface="Arial"/>
                <a:cs typeface="Arial"/>
              </a:rPr>
              <a:t>la</a:t>
            </a:r>
            <a:r>
              <a:rPr dirty="0" smtClean="0" sz="2500" spc="4">
                <a:latin typeface="Arial"/>
                <a:cs typeface="Arial"/>
              </a:rPr>
              <a:t> </a:t>
            </a:r>
            <a:r>
              <a:rPr dirty="0" smtClean="0" sz="2500" spc="4">
                <a:latin typeface="Arial"/>
                <a:cs typeface="Arial"/>
              </a:rPr>
              <a:t>nota</a:t>
            </a:r>
            <a:r>
              <a:rPr dirty="0" smtClean="0" sz="2500" spc="4">
                <a:latin typeface="Arial"/>
                <a:cs typeface="Arial"/>
              </a:rPr>
              <a:t> </a:t>
            </a:r>
            <a:r>
              <a:rPr dirty="0" smtClean="0" sz="2500" spc="4">
                <a:latin typeface="Arial"/>
                <a:cs typeface="Arial"/>
              </a:rPr>
              <a:t>final)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238"/>
              </a:spcBef>
            </a:pPr>
            <a:r>
              <a:rPr dirty="0" smtClean="0" sz="2500" spc="-1">
                <a:latin typeface="Arial"/>
                <a:cs typeface="Arial"/>
              </a:rPr>
              <a:t>Optati</a:t>
            </a:r>
            <a:r>
              <a:rPr dirty="0" smtClean="0" sz="2500" spc="-1">
                <a:latin typeface="Arial"/>
                <a:cs typeface="Arial"/>
              </a:rPr>
              <a:t>v</a:t>
            </a:r>
            <a:r>
              <a:rPr dirty="0" smtClean="0" sz="2500" spc="-1">
                <a:latin typeface="Arial"/>
                <a:cs typeface="Arial"/>
              </a:rPr>
              <a:t>os:</a:t>
            </a:r>
            <a:r>
              <a:rPr dirty="0" smtClean="0" sz="2500" spc="-1">
                <a:latin typeface="Arial"/>
                <a:cs typeface="Arial"/>
              </a:rPr>
              <a:t> </a:t>
            </a:r>
            <a:r>
              <a:rPr dirty="0" smtClean="0" sz="2500" spc="-1">
                <a:latin typeface="Arial"/>
                <a:cs typeface="Arial"/>
              </a:rPr>
              <a:t>4</a:t>
            </a:r>
            <a:r>
              <a:rPr dirty="0" smtClean="0" sz="2500" spc="-1">
                <a:latin typeface="Arial"/>
                <a:cs typeface="Arial"/>
              </a:rPr>
              <a:t> </a:t>
            </a:r>
            <a:r>
              <a:rPr dirty="0" smtClean="0" sz="2500" spc="-1">
                <a:latin typeface="Arial"/>
                <a:cs typeface="Arial"/>
              </a:rPr>
              <a:t>o</a:t>
            </a:r>
            <a:r>
              <a:rPr dirty="0" smtClean="0" sz="2500" spc="-1">
                <a:latin typeface="Arial"/>
                <a:cs typeface="Arial"/>
              </a:rPr>
              <a:t> </a:t>
            </a:r>
            <a:r>
              <a:rPr dirty="0" smtClean="0" sz="2500" spc="-1">
                <a:latin typeface="Arial"/>
                <a:cs typeface="Arial"/>
              </a:rPr>
              <a:t>5</a:t>
            </a:r>
            <a:r>
              <a:rPr dirty="0" smtClean="0" sz="2500" spc="-1">
                <a:latin typeface="Arial"/>
                <a:cs typeface="Arial"/>
              </a:rPr>
              <a:t> </a:t>
            </a:r>
            <a:r>
              <a:rPr dirty="0" smtClean="0" sz="2500" spc="-1">
                <a:latin typeface="Arial"/>
                <a:cs typeface="Arial"/>
              </a:rPr>
              <a:t>T</a:t>
            </a:r>
            <a:r>
              <a:rPr dirty="0" smtClean="0" sz="2500" spc="-1">
                <a:latin typeface="Arial"/>
                <a:cs typeface="Arial"/>
              </a:rPr>
              <a:t>r</a:t>
            </a:r>
            <a:r>
              <a:rPr dirty="0" smtClean="0" sz="2500" spc="-1">
                <a:latin typeface="Arial"/>
                <a:cs typeface="Arial"/>
              </a:rPr>
              <a:t>abajos</a:t>
            </a:r>
            <a:r>
              <a:rPr dirty="0" smtClean="0" sz="2500" spc="-1">
                <a:latin typeface="Arial"/>
                <a:cs typeface="Arial"/>
              </a:rPr>
              <a:t> </a:t>
            </a:r>
            <a:r>
              <a:rPr dirty="0" smtClean="0" sz="2500" spc="-1">
                <a:latin typeface="Arial"/>
                <a:cs typeface="Arial"/>
              </a:rPr>
              <a:t>prácticos</a:t>
            </a:r>
            <a:r>
              <a:rPr dirty="0" smtClean="0" sz="2500" spc="-1">
                <a:latin typeface="Arial"/>
                <a:cs typeface="Arial"/>
              </a:rPr>
              <a:t> </a:t>
            </a:r>
            <a:r>
              <a:rPr dirty="0" smtClean="0" sz="2500" spc="-1">
                <a:latin typeface="Arial"/>
                <a:cs typeface="Arial"/>
              </a:rPr>
              <a:t>(10</a:t>
            </a:r>
            <a:r>
              <a:rPr dirty="0" smtClean="0" sz="2500" spc="-1">
                <a:latin typeface="Arial"/>
                <a:cs typeface="Arial"/>
              </a:rPr>
              <a:t> </a:t>
            </a:r>
            <a:r>
              <a:rPr dirty="0" smtClean="0" sz="2500" spc="-1">
                <a:latin typeface="Arial"/>
                <a:cs typeface="Arial"/>
              </a:rPr>
              <a:t>%</a:t>
            </a:r>
            <a:r>
              <a:rPr dirty="0" smtClean="0" sz="2500" spc="-1">
                <a:latin typeface="Arial"/>
                <a:cs typeface="Arial"/>
              </a:rPr>
              <a:t> </a:t>
            </a:r>
            <a:r>
              <a:rPr dirty="0" smtClean="0" sz="2500" spc="-1">
                <a:latin typeface="Arial"/>
                <a:cs typeface="Arial"/>
              </a:rPr>
              <a:t>de</a:t>
            </a:r>
            <a:r>
              <a:rPr dirty="0" smtClean="0" sz="2500" spc="-1">
                <a:latin typeface="Arial"/>
                <a:cs typeface="Arial"/>
              </a:rPr>
              <a:t> </a:t>
            </a:r>
            <a:r>
              <a:rPr dirty="0" smtClean="0" sz="2500" spc="-1">
                <a:latin typeface="Arial"/>
                <a:cs typeface="Arial"/>
              </a:rPr>
              <a:t>la</a:t>
            </a:r>
            <a:r>
              <a:rPr dirty="0" smtClean="0" sz="2500" spc="-1">
                <a:latin typeface="Arial"/>
                <a:cs typeface="Arial"/>
              </a:rPr>
              <a:t> </a:t>
            </a:r>
            <a:r>
              <a:rPr dirty="0" smtClean="0" sz="2500" spc="-1">
                <a:latin typeface="Arial"/>
                <a:cs typeface="Arial"/>
              </a:rPr>
              <a:t>nota</a:t>
            </a:r>
            <a:r>
              <a:rPr dirty="0" smtClean="0" sz="2500" spc="-1">
                <a:latin typeface="Arial"/>
                <a:cs typeface="Arial"/>
              </a:rPr>
              <a:t> </a:t>
            </a:r>
            <a:r>
              <a:rPr dirty="0" smtClean="0" sz="2500" spc="-1">
                <a:latin typeface="Arial"/>
                <a:cs typeface="Arial"/>
              </a:rPr>
              <a:t>final)</a:t>
            </a:r>
            <a:endParaRPr sz="25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56474" y="4879768"/>
            <a:ext cx="8446469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4" b="1">
                <a:latin typeface="Arial"/>
                <a:cs typeface="Arial"/>
              </a:rPr>
              <a:t>Ap</a:t>
            </a:r>
            <a:r>
              <a:rPr dirty="0" smtClean="0" sz="2500" spc="4" b="1">
                <a:latin typeface="Arial"/>
                <a:cs typeface="Arial"/>
              </a:rPr>
              <a:t>r</a:t>
            </a:r>
            <a:r>
              <a:rPr dirty="0" smtClean="0" sz="2500" spc="4" b="1">
                <a:latin typeface="Arial"/>
                <a:cs typeface="Arial"/>
              </a:rPr>
              <a:t>obar</a:t>
            </a:r>
            <a:r>
              <a:rPr dirty="0" smtClean="0" sz="2500" spc="4" b="1">
                <a:latin typeface="Arial"/>
                <a:cs typeface="Arial"/>
              </a:rPr>
              <a:t> </a:t>
            </a:r>
            <a:r>
              <a:rPr dirty="0" smtClean="0" sz="2500" spc="4">
                <a:latin typeface="Arial"/>
                <a:cs typeface="Arial"/>
              </a:rPr>
              <a:t>significa</a:t>
            </a:r>
            <a:r>
              <a:rPr dirty="0" smtClean="0" sz="2500" spc="4">
                <a:latin typeface="Arial"/>
                <a:cs typeface="Arial"/>
              </a:rPr>
              <a:t> </a:t>
            </a:r>
            <a:r>
              <a:rPr dirty="0" smtClean="0" sz="2500" spc="4">
                <a:latin typeface="Arial"/>
                <a:cs typeface="Arial"/>
              </a:rPr>
              <a:t>obtener</a:t>
            </a:r>
            <a:r>
              <a:rPr dirty="0" smtClean="0" sz="2500" spc="4">
                <a:latin typeface="Arial"/>
                <a:cs typeface="Arial"/>
              </a:rPr>
              <a:t> </a:t>
            </a:r>
            <a:r>
              <a:rPr dirty="0" smtClean="0" sz="2500" spc="4">
                <a:latin typeface="Arial"/>
                <a:cs typeface="Arial"/>
              </a:rPr>
              <a:t>un</a:t>
            </a:r>
            <a:r>
              <a:rPr dirty="0" smtClean="0" sz="2500" spc="4">
                <a:latin typeface="Arial"/>
                <a:cs typeface="Arial"/>
              </a:rPr>
              <a:t> </a:t>
            </a:r>
            <a:r>
              <a:rPr dirty="0" smtClean="0" sz="2500" spc="4">
                <a:latin typeface="Arial"/>
                <a:cs typeface="Arial"/>
              </a:rPr>
              <a:t>rendimiento</a:t>
            </a:r>
            <a:r>
              <a:rPr dirty="0" smtClean="0" sz="2500" spc="4">
                <a:latin typeface="Arial"/>
                <a:cs typeface="Arial"/>
              </a:rPr>
              <a:t> </a:t>
            </a:r>
            <a:r>
              <a:rPr dirty="0" smtClean="0" sz="2500" spc="4">
                <a:latin typeface="Arial"/>
                <a:cs typeface="Arial"/>
              </a:rPr>
              <a:t>no</a:t>
            </a:r>
            <a:r>
              <a:rPr dirty="0" smtClean="0" sz="2500" spc="4">
                <a:latin typeface="Arial"/>
                <a:cs typeface="Arial"/>
              </a:rPr>
              <a:t> </a:t>
            </a:r>
            <a:r>
              <a:rPr dirty="0" smtClean="0" sz="2500" spc="4">
                <a:latin typeface="Arial"/>
                <a:cs typeface="Arial"/>
              </a:rPr>
              <a:t>menor</a:t>
            </a:r>
            <a:r>
              <a:rPr dirty="0" smtClean="0" sz="2500" spc="4">
                <a:latin typeface="Arial"/>
                <a:cs typeface="Arial"/>
              </a:rPr>
              <a:t> </a:t>
            </a:r>
            <a:r>
              <a:rPr dirty="0" smtClean="0" sz="2500" spc="4">
                <a:latin typeface="Arial"/>
                <a:cs typeface="Arial"/>
              </a:rPr>
              <a:t>al</a:t>
            </a:r>
            <a:r>
              <a:rPr dirty="0" smtClean="0" sz="2500" spc="4">
                <a:latin typeface="Arial"/>
                <a:cs typeface="Arial"/>
              </a:rPr>
              <a:t> </a:t>
            </a:r>
            <a:r>
              <a:rPr dirty="0" smtClean="0" sz="2500" spc="4">
                <a:latin typeface="Arial"/>
                <a:cs typeface="Arial"/>
              </a:rPr>
              <a:t>60</a:t>
            </a:r>
            <a:r>
              <a:rPr dirty="0" smtClean="0" sz="2500" spc="4">
                <a:latin typeface="Arial"/>
                <a:cs typeface="Arial"/>
              </a:rPr>
              <a:t> </a:t>
            </a:r>
            <a:r>
              <a:rPr dirty="0" smtClean="0" sz="2500" spc="4">
                <a:latin typeface="Arial"/>
                <a:cs typeface="Arial"/>
              </a:rPr>
              <a:t>%.</a:t>
            </a:r>
            <a:endParaRPr sz="25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56474" y="5587247"/>
            <a:ext cx="4532916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12" b="1">
                <a:latin typeface="Arial"/>
                <a:cs typeface="Arial"/>
              </a:rPr>
              <a:t>Recuperatorios:</a:t>
            </a:r>
            <a:r>
              <a:rPr dirty="0" smtClean="0" sz="2500" spc="12" b="1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como</a:t>
            </a:r>
            <a:r>
              <a:rPr dirty="0" smtClean="0" sz="2500" spc="12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máximo</a:t>
            </a:r>
            <a:endParaRPr sz="25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72793" y="6509279"/>
            <a:ext cx="3171145" cy="745070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 marR="47219">
              <a:lnSpc>
                <a:spcPts val="2630"/>
              </a:lnSpc>
            </a:pPr>
            <a:r>
              <a:rPr dirty="0" smtClean="0" sz="2500" spc="9">
                <a:latin typeface="Arial"/>
                <a:cs typeface="Arial"/>
              </a:rPr>
              <a:t>2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de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los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3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parciales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238"/>
              </a:spcBef>
            </a:pPr>
            <a:r>
              <a:rPr dirty="0" smtClean="0" sz="2500" spc="9">
                <a:latin typeface="Arial"/>
                <a:cs typeface="Arial"/>
              </a:rPr>
              <a:t>1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de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los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2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labo</a:t>
            </a:r>
            <a:r>
              <a:rPr dirty="0" smtClean="0" sz="2500" spc="9">
                <a:latin typeface="Arial"/>
                <a:cs typeface="Arial"/>
              </a:rPr>
              <a:t>r</a:t>
            </a:r>
            <a:r>
              <a:rPr dirty="0" smtClean="0" sz="2500" spc="9">
                <a:latin typeface="Arial"/>
                <a:cs typeface="Arial"/>
              </a:rPr>
              <a:t>ato</a:t>
            </a:r>
            <a:r>
              <a:rPr dirty="0" smtClean="0" sz="2500" spc="9">
                <a:latin typeface="Arial"/>
                <a:cs typeface="Arial"/>
              </a:rPr>
              <a:t>r</a:t>
            </a:r>
            <a:r>
              <a:rPr dirty="0" smtClean="0" sz="2500" spc="9">
                <a:latin typeface="Arial"/>
                <a:cs typeface="Arial"/>
              </a:rPr>
              <a:t>ios</a:t>
            </a:r>
            <a:endParaRPr sz="25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02563" y="7033780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6" name="object 6"/>
          <p:cNvSpPr txBox="1"/>
          <p:nvPr/>
        </p:nvSpPr>
        <p:spPr>
          <a:xfrm>
            <a:off x="1102563" y="6628904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5" name="object 5"/>
          <p:cNvSpPr txBox="1"/>
          <p:nvPr/>
        </p:nvSpPr>
        <p:spPr>
          <a:xfrm>
            <a:off x="1102563" y="4077347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4" name="object 4"/>
          <p:cNvSpPr txBox="1"/>
          <p:nvPr/>
        </p:nvSpPr>
        <p:spPr>
          <a:xfrm>
            <a:off x="1102563" y="3672458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3" name="object 3"/>
          <p:cNvSpPr txBox="1"/>
          <p:nvPr/>
        </p:nvSpPr>
        <p:spPr>
          <a:xfrm>
            <a:off x="1102563" y="2862707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2" name="object 2"/>
          <p:cNvSpPr txBox="1"/>
          <p:nvPr/>
        </p:nvSpPr>
        <p:spPr>
          <a:xfrm>
            <a:off x="1069174" y="485038"/>
            <a:ext cx="855360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/>
          <p:nvPr/>
        </p:nvSpPr>
        <p:spPr>
          <a:xfrm>
            <a:off x="1069174" y="624738"/>
            <a:ext cx="8553602" cy="0"/>
          </a:xfrm>
          <a:custGeom>
            <a:avLst/>
            <a:gdLst/>
            <a:ahLst/>
            <a:cxnLst/>
            <a:rect l="l" t="t" r="r" b="b"/>
            <a:pathLst>
              <a:path w="8553602" h="0">
                <a:moveTo>
                  <a:pt x="0" y="0"/>
                </a:moveTo>
                <a:lnTo>
                  <a:pt x="8553602" y="0"/>
                </a:lnTo>
              </a:path>
            </a:pathLst>
          </a:custGeom>
          <a:ln w="139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1102563" y="3485324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1102563" y="3890213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1102563" y="5914605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1102563" y="6319494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056474" y="432075"/>
            <a:ext cx="1095183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 spc="-9">
                <a:latin typeface="Arial"/>
                <a:cs typeface="Arial"/>
              </a:rPr>
              <a:t>C</a:t>
            </a:r>
            <a:r>
              <a:rPr dirty="0" smtClean="0" sz="1200" spc="-9">
                <a:latin typeface="Arial"/>
                <a:cs typeface="Arial"/>
              </a:rPr>
              <a:t>A</a:t>
            </a:r>
            <a:r>
              <a:rPr dirty="0" smtClean="0" sz="1200" spc="-9">
                <a:latin typeface="Arial"/>
                <a:cs typeface="Arial"/>
              </a:rPr>
              <a:t>UT1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Clase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525660" y="432075"/>
            <a:ext cx="132590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56474" y="708681"/>
            <a:ext cx="4436979" cy="733142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72" b="1">
                <a:latin typeface="Arial"/>
                <a:cs typeface="Arial"/>
              </a:rPr>
              <a:t>Software:</a:t>
            </a:r>
            <a:r>
              <a:rPr dirty="0" smtClean="0" sz="2500" spc="72" b="1">
                <a:latin typeface="Arial"/>
                <a:cs typeface="Arial"/>
              </a:rPr>
              <a:t> </a:t>
            </a:r>
            <a:r>
              <a:rPr dirty="0" smtClean="0" sz="2500" spc="72">
                <a:latin typeface="Arial"/>
                <a:cs typeface="Arial"/>
              </a:rPr>
              <a:t>M</a:t>
            </a:r>
            <a:r>
              <a:rPr dirty="0" smtClean="0" sz="2000" spc="72">
                <a:latin typeface="Arial"/>
                <a:cs typeface="Arial"/>
              </a:rPr>
              <a:t>A</a:t>
            </a:r>
            <a:r>
              <a:rPr dirty="0" smtClean="0" sz="2000" spc="72">
                <a:latin typeface="Arial"/>
                <a:cs typeface="Arial"/>
              </a:rPr>
              <a:t>T</a:t>
            </a:r>
            <a:r>
              <a:rPr dirty="0" smtClean="0" sz="2000" spc="72">
                <a:latin typeface="Arial"/>
                <a:cs typeface="Arial"/>
              </a:rPr>
              <a:t>L</a:t>
            </a:r>
            <a:r>
              <a:rPr dirty="0" smtClean="0" sz="2000" spc="72">
                <a:latin typeface="Arial"/>
                <a:cs typeface="Arial"/>
              </a:rPr>
              <a:t>A</a:t>
            </a:r>
            <a:r>
              <a:rPr dirty="0" smtClean="0" sz="2000" spc="72">
                <a:latin typeface="Arial"/>
                <a:cs typeface="Arial"/>
              </a:rPr>
              <a:t>B</a:t>
            </a:r>
            <a:r>
              <a:rPr dirty="0" smtClean="0" sz="2000" spc="72">
                <a:latin typeface="Arial"/>
                <a:cs typeface="Arial"/>
              </a:rPr>
              <a:t> </a:t>
            </a:r>
            <a:r>
              <a:rPr dirty="0" smtClean="0" sz="2500" spc="72">
                <a:latin typeface="Arial"/>
                <a:cs typeface="Arial"/>
              </a:rPr>
              <a:t>+</a:t>
            </a:r>
            <a:r>
              <a:rPr dirty="0" smtClean="0" sz="2500" spc="72">
                <a:latin typeface="Arial"/>
                <a:cs typeface="Arial"/>
              </a:rPr>
              <a:t> </a:t>
            </a:r>
            <a:r>
              <a:rPr dirty="0" smtClean="0" sz="2500" spc="72">
                <a:latin typeface="Arial"/>
                <a:cs typeface="Arial"/>
              </a:rPr>
              <a:t>S</a:t>
            </a:r>
            <a:r>
              <a:rPr dirty="0" smtClean="0" sz="2000" spc="72">
                <a:latin typeface="Arial"/>
                <a:cs typeface="Arial"/>
              </a:rPr>
              <a:t>I</a:t>
            </a:r>
            <a:r>
              <a:rPr dirty="0" smtClean="0" sz="2000" spc="72">
                <a:latin typeface="Arial"/>
                <a:cs typeface="Arial"/>
              </a:rPr>
              <a:t>M</a:t>
            </a:r>
            <a:r>
              <a:rPr dirty="0" smtClean="0" sz="2000" spc="72">
                <a:latin typeface="Arial"/>
                <a:cs typeface="Arial"/>
              </a:rPr>
              <a:t>U</a:t>
            </a:r>
            <a:r>
              <a:rPr dirty="0" smtClean="0" sz="2000" spc="72">
                <a:latin typeface="Arial"/>
                <a:cs typeface="Arial"/>
              </a:rPr>
              <a:t>L</a:t>
            </a:r>
            <a:r>
              <a:rPr dirty="0" smtClean="0" sz="2000" spc="72">
                <a:latin typeface="Arial"/>
                <a:cs typeface="Arial"/>
              </a:rPr>
              <a:t>I</a:t>
            </a:r>
            <a:r>
              <a:rPr dirty="0" smtClean="0" sz="2000" spc="72">
                <a:latin typeface="Arial"/>
                <a:cs typeface="Arial"/>
              </a:rPr>
              <a:t>N</a:t>
            </a:r>
            <a:r>
              <a:rPr dirty="0" smtClean="0" sz="2000" spc="72">
                <a:latin typeface="Arial"/>
                <a:cs typeface="Arial"/>
              </a:rPr>
              <a:t>K</a:t>
            </a:r>
            <a:endParaRPr sz="2000">
              <a:latin typeface="Arial"/>
              <a:cs typeface="Arial"/>
            </a:endParaRPr>
          </a:p>
          <a:p>
            <a:pPr marL="20573" marR="47219">
              <a:lnSpc>
                <a:spcPct val="95825"/>
              </a:lnSpc>
              <a:spcBef>
                <a:spcPts val="708"/>
              </a:spcBef>
            </a:pPr>
            <a:r>
              <a:rPr dirty="0" smtClean="0" sz="2000" spc="55">
                <a:latin typeface="Arial"/>
                <a:cs typeface="Arial"/>
              </a:rPr>
              <a:t>B</a:t>
            </a:r>
            <a:r>
              <a:rPr dirty="0" smtClean="0" sz="2000" spc="55">
                <a:latin typeface="Arial"/>
                <a:cs typeface="Arial"/>
              </a:rPr>
              <a:t>OX</a:t>
            </a:r>
            <a:endParaRPr sz="2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520143" y="708681"/>
            <a:ext cx="4154692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93">
                <a:latin typeface="Arial"/>
                <a:cs typeface="Arial"/>
              </a:rPr>
              <a:t>+</a:t>
            </a:r>
            <a:r>
              <a:rPr dirty="0" smtClean="0" sz="2500" spc="93">
                <a:latin typeface="Arial"/>
                <a:cs typeface="Arial"/>
              </a:rPr>
              <a:t> </a:t>
            </a:r>
            <a:r>
              <a:rPr dirty="0" smtClean="0" sz="2500" spc="93">
                <a:latin typeface="Arial"/>
                <a:cs typeface="Arial"/>
              </a:rPr>
              <a:t>C</a:t>
            </a:r>
            <a:r>
              <a:rPr dirty="0" smtClean="0" sz="2000" spc="93">
                <a:latin typeface="Arial"/>
                <a:cs typeface="Arial"/>
              </a:rPr>
              <a:t>O</a:t>
            </a:r>
            <a:r>
              <a:rPr dirty="0" smtClean="0" sz="2000" spc="93">
                <a:latin typeface="Arial"/>
                <a:cs typeface="Arial"/>
              </a:rPr>
              <a:t>N</a:t>
            </a:r>
            <a:r>
              <a:rPr dirty="0" smtClean="0" sz="2000" spc="93">
                <a:latin typeface="Arial"/>
                <a:cs typeface="Arial"/>
              </a:rPr>
              <a:t>T</a:t>
            </a:r>
            <a:r>
              <a:rPr dirty="0" smtClean="0" sz="2000" spc="93">
                <a:latin typeface="Arial"/>
                <a:cs typeface="Arial"/>
              </a:rPr>
              <a:t>R</a:t>
            </a:r>
            <a:r>
              <a:rPr dirty="0" smtClean="0" sz="2000" spc="93">
                <a:latin typeface="Arial"/>
                <a:cs typeface="Arial"/>
              </a:rPr>
              <a:t>O</a:t>
            </a:r>
            <a:r>
              <a:rPr dirty="0" smtClean="0" sz="2000" spc="93">
                <a:latin typeface="Arial"/>
                <a:cs typeface="Arial"/>
              </a:rPr>
              <a:t>L</a:t>
            </a:r>
            <a:r>
              <a:rPr dirty="0" smtClean="0" sz="2000" spc="93">
                <a:latin typeface="Arial"/>
                <a:cs typeface="Arial"/>
              </a:rPr>
              <a:t> </a:t>
            </a:r>
            <a:r>
              <a:rPr dirty="0" smtClean="0" sz="2500" spc="93">
                <a:latin typeface="Arial"/>
                <a:cs typeface="Arial"/>
              </a:rPr>
              <a:t>S</a:t>
            </a:r>
            <a:r>
              <a:rPr dirty="0" smtClean="0" sz="2000" spc="93">
                <a:latin typeface="Arial"/>
                <a:cs typeface="Arial"/>
              </a:rPr>
              <a:t>Y</a:t>
            </a:r>
            <a:r>
              <a:rPr dirty="0" smtClean="0" sz="2000" spc="93">
                <a:latin typeface="Arial"/>
                <a:cs typeface="Arial"/>
              </a:rPr>
              <a:t>S</a:t>
            </a:r>
            <a:r>
              <a:rPr dirty="0" smtClean="0" sz="2000" spc="93">
                <a:latin typeface="Arial"/>
                <a:cs typeface="Arial"/>
              </a:rPr>
              <a:t>T</a:t>
            </a:r>
            <a:r>
              <a:rPr dirty="0" smtClean="0" sz="2000" spc="93">
                <a:latin typeface="Arial"/>
                <a:cs typeface="Arial"/>
              </a:rPr>
              <a:t>E</a:t>
            </a:r>
            <a:r>
              <a:rPr dirty="0" smtClean="0" sz="2000" spc="93">
                <a:latin typeface="Arial"/>
                <a:cs typeface="Arial"/>
              </a:rPr>
              <a:t>M</a:t>
            </a:r>
            <a:r>
              <a:rPr dirty="0" smtClean="0" sz="2000" spc="93">
                <a:latin typeface="Arial"/>
                <a:cs typeface="Arial"/>
              </a:rPr>
              <a:t>S</a:t>
            </a:r>
            <a:r>
              <a:rPr dirty="0" smtClean="0" sz="2000" spc="93">
                <a:latin typeface="Arial"/>
                <a:cs typeface="Arial"/>
              </a:rPr>
              <a:t> </a:t>
            </a:r>
            <a:r>
              <a:rPr dirty="0" smtClean="0" sz="2000" spc="93">
                <a:latin typeface="Arial"/>
                <a:cs typeface="Arial"/>
              </a:rPr>
              <a:t> </a:t>
            </a:r>
            <a:r>
              <a:rPr dirty="0" smtClean="0" sz="2500" spc="93">
                <a:latin typeface="Arial"/>
                <a:cs typeface="Arial"/>
              </a:rPr>
              <a:t>T</a:t>
            </a:r>
            <a:r>
              <a:rPr dirty="0" smtClean="0" sz="2000" spc="93">
                <a:latin typeface="Arial"/>
                <a:cs typeface="Arial"/>
              </a:rPr>
              <a:t>O</a:t>
            </a:r>
            <a:r>
              <a:rPr dirty="0" smtClean="0" sz="2000" spc="93">
                <a:latin typeface="Arial"/>
                <a:cs typeface="Arial"/>
              </a:rPr>
              <a:t>O</a:t>
            </a:r>
            <a:r>
              <a:rPr dirty="0" smtClean="0" sz="2000" spc="93">
                <a:latin typeface="Arial"/>
                <a:cs typeface="Arial"/>
              </a:rPr>
              <a:t>L</a:t>
            </a:r>
            <a:r>
              <a:rPr dirty="0" smtClean="0" sz="2500" spc="93">
                <a:latin typeface="Arial"/>
                <a:cs typeface="Arial"/>
              </a:rPr>
              <a:t>-</a:t>
            </a:r>
            <a:endParaRPr sz="25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56474" y="1746195"/>
            <a:ext cx="1133163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4" b="1">
                <a:latin typeface="Arial"/>
                <a:cs typeface="Arial"/>
              </a:rPr>
              <a:t>Lib</a:t>
            </a:r>
            <a:r>
              <a:rPr dirty="0" smtClean="0" sz="2500" spc="4" b="1">
                <a:latin typeface="Arial"/>
                <a:cs typeface="Arial"/>
              </a:rPr>
              <a:t>r</a:t>
            </a:r>
            <a:r>
              <a:rPr dirty="0" smtClean="0" sz="2500" spc="4" b="1">
                <a:latin typeface="Arial"/>
                <a:cs typeface="Arial"/>
              </a:rPr>
              <a:t>os:</a:t>
            </a:r>
            <a:endParaRPr sz="25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65263" y="2555947"/>
            <a:ext cx="4422131" cy="745083"/>
          </a:xfrm>
          <a:prstGeom prst="rect">
            <a:avLst/>
          </a:prstGeom>
        </p:spPr>
        <p:txBody>
          <a:bodyPr wrap="square" lIns="0" tIns="16764" rIns="0" bIns="0" rtlCol="0">
            <a:noAutofit/>
          </a:bodyPr>
          <a:lstStyle/>
          <a:p>
            <a:pPr marL="12700">
              <a:lnSpc>
                <a:spcPts val="2640"/>
              </a:lnSpc>
            </a:pPr>
            <a:r>
              <a:rPr dirty="0" smtClean="0" sz="2500" spc="284">
                <a:latin typeface="Times New Roman"/>
                <a:cs typeface="Times New Roman"/>
              </a:rPr>
              <a:t>*</a:t>
            </a:r>
            <a:r>
              <a:rPr dirty="0" smtClean="0" sz="2500" spc="284">
                <a:latin typeface="Times New Roman"/>
                <a:cs typeface="Times New Roman"/>
              </a:rPr>
              <a:t> </a:t>
            </a:r>
            <a:r>
              <a:rPr dirty="0" smtClean="0" sz="2500" spc="-6">
                <a:latin typeface="Arial"/>
                <a:cs typeface="Arial"/>
              </a:rPr>
              <a:t>Goodwin,</a:t>
            </a:r>
            <a:r>
              <a:rPr dirty="0" smtClean="0" sz="2500" spc="-6">
                <a:latin typeface="Arial"/>
                <a:cs typeface="Arial"/>
              </a:rPr>
              <a:t> </a:t>
            </a:r>
            <a:r>
              <a:rPr dirty="0" smtClean="0" sz="2500" spc="-6">
                <a:latin typeface="Arial"/>
                <a:cs typeface="Arial"/>
              </a:rPr>
              <a:t>G</a:t>
            </a:r>
            <a:r>
              <a:rPr dirty="0" smtClean="0" sz="2500" spc="-6">
                <a:latin typeface="Arial"/>
                <a:cs typeface="Arial"/>
              </a:rPr>
              <a:t>r</a:t>
            </a:r>
            <a:r>
              <a:rPr dirty="0" smtClean="0" sz="2500" spc="-6">
                <a:latin typeface="Arial"/>
                <a:cs typeface="Arial"/>
              </a:rPr>
              <a:t>aebe</a:t>
            </a:r>
            <a:r>
              <a:rPr dirty="0" smtClean="0" sz="2500" spc="-6">
                <a:latin typeface="Arial"/>
                <a:cs typeface="Arial"/>
              </a:rPr>
              <a:t> </a:t>
            </a:r>
            <a:r>
              <a:rPr dirty="0" smtClean="0" sz="2500" spc="-6">
                <a:latin typeface="Arial"/>
                <a:cs typeface="Arial"/>
              </a:rPr>
              <a:t>&amp;</a:t>
            </a:r>
            <a:r>
              <a:rPr dirty="0" smtClean="0" sz="2500" spc="-6">
                <a:latin typeface="Arial"/>
                <a:cs typeface="Arial"/>
              </a:rPr>
              <a:t> </a:t>
            </a:r>
            <a:r>
              <a:rPr dirty="0" smtClean="0" sz="2500" spc="-6">
                <a:latin typeface="Arial"/>
                <a:cs typeface="Arial"/>
              </a:rPr>
              <a:t>Salgad</a:t>
            </a:r>
            <a:r>
              <a:rPr dirty="0" smtClean="0" sz="2500" spc="-6">
                <a:latin typeface="Arial"/>
                <a:cs typeface="Arial"/>
              </a:rPr>
              <a:t>o</a:t>
            </a:r>
            <a:r>
              <a:rPr dirty="0" smtClean="0" sz="2500" spc="-6">
                <a:latin typeface="Arial"/>
                <a:cs typeface="Arial"/>
              </a:rPr>
              <a:t>,</a:t>
            </a:r>
            <a:endParaRPr sz="2500">
              <a:latin typeface="Arial"/>
              <a:cs typeface="Arial"/>
            </a:endParaRPr>
          </a:p>
          <a:p>
            <a:pPr marL="320230" marR="50067">
              <a:lnSpc>
                <a:spcPct val="95825"/>
              </a:lnSpc>
              <a:spcBef>
                <a:spcPts val="228"/>
              </a:spcBef>
            </a:pPr>
            <a:r>
              <a:rPr dirty="0" smtClean="0" sz="2500" spc="9">
                <a:latin typeface="Arial"/>
                <a:cs typeface="Arial"/>
              </a:rPr>
              <a:t>tice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Hall,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2001.</a:t>
            </a:r>
            <a:endParaRPr sz="25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486222" y="2555947"/>
            <a:ext cx="4196407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0" i="1">
                <a:latin typeface="Arial"/>
                <a:cs typeface="Arial"/>
              </a:rPr>
              <a:t>Control</a:t>
            </a:r>
            <a:r>
              <a:rPr dirty="0" smtClean="0" sz="2500" spc="0" i="1">
                <a:latin typeface="Arial"/>
                <a:cs typeface="Arial"/>
              </a:rPr>
              <a:t> </a:t>
            </a:r>
            <a:r>
              <a:rPr dirty="0" smtClean="0" sz="2500" spc="0" i="1">
                <a:latin typeface="Arial"/>
                <a:cs typeface="Arial"/>
              </a:rPr>
              <a:t>System</a:t>
            </a:r>
            <a:r>
              <a:rPr dirty="0" smtClean="0" sz="2500" spc="0" i="1">
                <a:latin typeface="Arial"/>
                <a:cs typeface="Arial"/>
              </a:rPr>
              <a:t> </a:t>
            </a:r>
            <a:r>
              <a:rPr dirty="0" smtClean="0" sz="2500" spc="0" i="1">
                <a:latin typeface="Arial"/>
                <a:cs typeface="Arial"/>
              </a:rPr>
              <a:t>Design</a:t>
            </a:r>
            <a:r>
              <a:rPr dirty="0" smtClean="0" sz="2500" spc="0">
                <a:latin typeface="Arial"/>
                <a:cs typeface="Arial"/>
              </a:rPr>
              <a:t>.</a:t>
            </a:r>
            <a:r>
              <a:rPr dirty="0" smtClean="0" sz="2500" spc="0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Pren-</a:t>
            </a:r>
            <a:endParaRPr sz="25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72793" y="3365712"/>
            <a:ext cx="8304110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11">
                <a:latin typeface="Arial"/>
                <a:cs typeface="Arial"/>
              </a:rPr>
              <a:t>Ogata,</a:t>
            </a:r>
            <a:r>
              <a:rPr dirty="0" smtClean="0" sz="2500" spc="11">
                <a:latin typeface="Arial"/>
                <a:cs typeface="Arial"/>
              </a:rPr>
              <a:t> </a:t>
            </a:r>
            <a:r>
              <a:rPr dirty="0" smtClean="0" sz="2500" spc="11" i="1">
                <a:latin typeface="Arial"/>
                <a:cs typeface="Arial"/>
              </a:rPr>
              <a:t>Ingeniería</a:t>
            </a:r>
            <a:r>
              <a:rPr dirty="0" smtClean="0" sz="2500" spc="11" i="1">
                <a:latin typeface="Arial"/>
                <a:cs typeface="Arial"/>
              </a:rPr>
              <a:t> </a:t>
            </a:r>
            <a:r>
              <a:rPr dirty="0" smtClean="0" sz="2500" spc="11" i="1">
                <a:latin typeface="Arial"/>
                <a:cs typeface="Arial"/>
              </a:rPr>
              <a:t>de</a:t>
            </a:r>
            <a:r>
              <a:rPr dirty="0" smtClean="0" sz="2500" spc="11" i="1">
                <a:latin typeface="Arial"/>
                <a:cs typeface="Arial"/>
              </a:rPr>
              <a:t> </a:t>
            </a:r>
            <a:r>
              <a:rPr dirty="0" smtClean="0" sz="2500" spc="11" i="1">
                <a:latin typeface="Arial"/>
                <a:cs typeface="Arial"/>
              </a:rPr>
              <a:t>Control</a:t>
            </a:r>
            <a:r>
              <a:rPr dirty="0" smtClean="0" sz="2500" spc="11" i="1">
                <a:latin typeface="Arial"/>
                <a:cs typeface="Arial"/>
              </a:rPr>
              <a:t> </a:t>
            </a:r>
            <a:r>
              <a:rPr dirty="0" smtClean="0" sz="2500" spc="11" i="1">
                <a:latin typeface="Arial"/>
                <a:cs typeface="Arial"/>
              </a:rPr>
              <a:t>Mode</a:t>
            </a:r>
            <a:r>
              <a:rPr dirty="0" smtClean="0" sz="2500" spc="11" i="1">
                <a:latin typeface="Arial"/>
                <a:cs typeface="Arial"/>
              </a:rPr>
              <a:t>r</a:t>
            </a:r>
            <a:r>
              <a:rPr dirty="0" smtClean="0" sz="2500" spc="11" i="1">
                <a:latin typeface="Arial"/>
                <a:cs typeface="Arial"/>
              </a:rPr>
              <a:t>na</a:t>
            </a:r>
            <a:r>
              <a:rPr dirty="0" smtClean="0" sz="2500" spc="11">
                <a:latin typeface="Arial"/>
                <a:cs typeface="Arial"/>
              </a:rPr>
              <a:t>,</a:t>
            </a:r>
            <a:r>
              <a:rPr dirty="0" smtClean="0" sz="2500" spc="11">
                <a:latin typeface="Arial"/>
                <a:cs typeface="Arial"/>
              </a:rPr>
              <a:t> </a:t>
            </a:r>
            <a:r>
              <a:rPr dirty="0" smtClean="0" sz="2500" spc="11">
                <a:latin typeface="Arial"/>
                <a:cs typeface="Arial"/>
              </a:rPr>
              <a:t>Prentice</a:t>
            </a:r>
            <a:r>
              <a:rPr dirty="0" smtClean="0" sz="2500" spc="11">
                <a:latin typeface="Arial"/>
                <a:cs typeface="Arial"/>
              </a:rPr>
              <a:t> </a:t>
            </a:r>
            <a:r>
              <a:rPr dirty="0" smtClean="0" sz="2500" spc="11">
                <a:latin typeface="Arial"/>
                <a:cs typeface="Arial"/>
              </a:rPr>
              <a:t>Hall,</a:t>
            </a:r>
            <a:r>
              <a:rPr dirty="0" smtClean="0" sz="2500" spc="11">
                <a:latin typeface="Arial"/>
                <a:cs typeface="Arial"/>
              </a:rPr>
              <a:t> </a:t>
            </a:r>
            <a:r>
              <a:rPr dirty="0" smtClean="0" sz="2500" spc="11">
                <a:latin typeface="Arial"/>
                <a:cs typeface="Arial"/>
              </a:rPr>
              <a:t>1980.</a:t>
            </a:r>
            <a:endParaRPr sz="25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72793" y="3770588"/>
            <a:ext cx="7529516" cy="745083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-2">
                <a:latin typeface="Arial"/>
                <a:cs typeface="Arial"/>
              </a:rPr>
              <a:t>F</a:t>
            </a:r>
            <a:r>
              <a:rPr dirty="0" smtClean="0" sz="2500" spc="-2">
                <a:latin typeface="Arial"/>
                <a:cs typeface="Arial"/>
              </a:rPr>
              <a:t>r</a:t>
            </a:r>
            <a:r>
              <a:rPr dirty="0" smtClean="0" sz="2500" spc="-2">
                <a:latin typeface="Arial"/>
                <a:cs typeface="Arial"/>
              </a:rPr>
              <a:t>anklin,</a:t>
            </a:r>
            <a:r>
              <a:rPr dirty="0" smtClean="0" sz="2500" spc="-2">
                <a:latin typeface="Arial"/>
                <a:cs typeface="Arial"/>
              </a:rPr>
              <a:t> </a:t>
            </a:r>
            <a:r>
              <a:rPr dirty="0" smtClean="0" sz="2500" spc="-2">
                <a:latin typeface="Arial"/>
                <a:cs typeface="Arial"/>
              </a:rPr>
              <a:t>P</a:t>
            </a:r>
            <a:r>
              <a:rPr dirty="0" smtClean="0" sz="2500" spc="-2">
                <a:latin typeface="Arial"/>
                <a:cs typeface="Arial"/>
              </a:rPr>
              <a:t>o</a:t>
            </a:r>
            <a:r>
              <a:rPr dirty="0" smtClean="0" sz="2500" spc="-2">
                <a:latin typeface="Arial"/>
                <a:cs typeface="Arial"/>
              </a:rPr>
              <a:t>w</a:t>
            </a:r>
            <a:r>
              <a:rPr dirty="0" smtClean="0" sz="2500" spc="-2">
                <a:latin typeface="Arial"/>
                <a:cs typeface="Arial"/>
              </a:rPr>
              <a:t>ell</a:t>
            </a:r>
            <a:r>
              <a:rPr dirty="0" smtClean="0" sz="2500" spc="-2">
                <a:latin typeface="Arial"/>
                <a:cs typeface="Arial"/>
              </a:rPr>
              <a:t> </a:t>
            </a:r>
            <a:r>
              <a:rPr dirty="0" smtClean="0" sz="2500" spc="-2">
                <a:latin typeface="Arial"/>
                <a:cs typeface="Arial"/>
              </a:rPr>
              <a:t>&amp;</a:t>
            </a:r>
            <a:r>
              <a:rPr dirty="0" smtClean="0" sz="2500" spc="-2">
                <a:latin typeface="Arial"/>
                <a:cs typeface="Arial"/>
              </a:rPr>
              <a:t> </a:t>
            </a:r>
            <a:r>
              <a:rPr dirty="0" smtClean="0" sz="2500" spc="-2">
                <a:latin typeface="Arial"/>
                <a:cs typeface="Arial"/>
              </a:rPr>
              <a:t>Emami-Naeini,</a:t>
            </a:r>
            <a:r>
              <a:rPr dirty="0" smtClean="0" sz="2500" spc="-2">
                <a:latin typeface="Arial"/>
                <a:cs typeface="Arial"/>
              </a:rPr>
              <a:t> </a:t>
            </a:r>
            <a:r>
              <a:rPr dirty="0" smtClean="0" sz="2500" spc="-2" i="1">
                <a:latin typeface="Arial"/>
                <a:cs typeface="Arial"/>
              </a:rPr>
              <a:t>Control</a:t>
            </a:r>
            <a:r>
              <a:rPr dirty="0" smtClean="0" sz="2500" spc="-2" i="1">
                <a:latin typeface="Arial"/>
                <a:cs typeface="Arial"/>
              </a:rPr>
              <a:t> </a:t>
            </a:r>
            <a:r>
              <a:rPr dirty="0" smtClean="0" sz="2500" spc="-2" i="1">
                <a:latin typeface="Arial"/>
                <a:cs typeface="Arial"/>
              </a:rPr>
              <a:t>de</a:t>
            </a:r>
            <a:r>
              <a:rPr dirty="0" smtClean="0" sz="2500" spc="-2" i="1">
                <a:latin typeface="Arial"/>
                <a:cs typeface="Arial"/>
              </a:rPr>
              <a:t> </a:t>
            </a:r>
            <a:r>
              <a:rPr dirty="0" smtClean="0" sz="2500" spc="-2" i="1">
                <a:latin typeface="Arial"/>
                <a:cs typeface="Arial"/>
              </a:rPr>
              <a:t>sistemas</a:t>
            </a:r>
            <a:endParaRPr sz="2500">
              <a:latin typeface="Arial"/>
              <a:cs typeface="Arial"/>
            </a:endParaRPr>
          </a:p>
          <a:p>
            <a:pPr marL="12700" marR="47219">
              <a:lnSpc>
                <a:spcPct val="95825"/>
              </a:lnSpc>
              <a:spcBef>
                <a:spcPts val="238"/>
              </a:spcBef>
            </a:pPr>
            <a:r>
              <a:rPr dirty="0" smtClean="0" sz="2500" spc="3" i="1">
                <a:latin typeface="Arial"/>
                <a:cs typeface="Arial"/>
              </a:rPr>
              <a:t>micos</a:t>
            </a:r>
            <a:r>
              <a:rPr dirty="0" smtClean="0" sz="2500" spc="3" i="1">
                <a:latin typeface="Arial"/>
                <a:cs typeface="Arial"/>
              </a:rPr>
              <a:t> </a:t>
            </a:r>
            <a:r>
              <a:rPr dirty="0" smtClean="0" sz="2500" spc="3" i="1">
                <a:latin typeface="Arial"/>
                <a:cs typeface="Arial"/>
              </a:rPr>
              <a:t>con</a:t>
            </a:r>
            <a:r>
              <a:rPr dirty="0" smtClean="0" sz="2500" spc="3" i="1">
                <a:latin typeface="Arial"/>
                <a:cs typeface="Arial"/>
              </a:rPr>
              <a:t> </a:t>
            </a:r>
            <a:r>
              <a:rPr dirty="0" smtClean="0" sz="2500" spc="3" i="1">
                <a:latin typeface="Arial"/>
                <a:cs typeface="Arial"/>
              </a:rPr>
              <a:t>realimentación</a:t>
            </a:r>
            <a:r>
              <a:rPr dirty="0" smtClean="0" sz="2500" spc="3">
                <a:latin typeface="Arial"/>
                <a:cs typeface="Arial"/>
              </a:rPr>
              <a:t>,</a:t>
            </a:r>
            <a:r>
              <a:rPr dirty="0" smtClean="0" sz="2500" spc="3">
                <a:latin typeface="Arial"/>
                <a:cs typeface="Arial"/>
              </a:rPr>
              <a:t> </a:t>
            </a:r>
            <a:r>
              <a:rPr dirty="0" smtClean="0" sz="2500" spc="3">
                <a:latin typeface="Arial"/>
                <a:cs typeface="Arial"/>
              </a:rPr>
              <a:t>Addison-</a:t>
            </a:r>
            <a:r>
              <a:rPr dirty="0" smtClean="0" sz="2500" spc="3">
                <a:latin typeface="Arial"/>
                <a:cs typeface="Arial"/>
              </a:rPr>
              <a:t>W</a:t>
            </a:r>
            <a:r>
              <a:rPr dirty="0" smtClean="0" sz="2500" spc="3">
                <a:latin typeface="Arial"/>
                <a:cs typeface="Arial"/>
              </a:rPr>
              <a:t>esl</a:t>
            </a:r>
            <a:r>
              <a:rPr dirty="0" smtClean="0" sz="2500" spc="3">
                <a:latin typeface="Arial"/>
                <a:cs typeface="Arial"/>
              </a:rPr>
              <a:t>e</a:t>
            </a:r>
            <a:r>
              <a:rPr dirty="0" smtClean="0" sz="2500" spc="3">
                <a:latin typeface="Arial"/>
                <a:cs typeface="Arial"/>
              </a:rPr>
              <a:t>y</a:t>
            </a:r>
            <a:r>
              <a:rPr dirty="0" smtClean="0" sz="2500" spc="3">
                <a:latin typeface="Arial"/>
                <a:cs typeface="Arial"/>
              </a:rPr>
              <a:t>,</a:t>
            </a:r>
            <a:r>
              <a:rPr dirty="0" smtClean="0" sz="2500" spc="3">
                <a:latin typeface="Arial"/>
                <a:cs typeface="Arial"/>
              </a:rPr>
              <a:t> </a:t>
            </a:r>
            <a:r>
              <a:rPr dirty="0" smtClean="0" sz="2500" spc="3">
                <a:latin typeface="Arial"/>
                <a:cs typeface="Arial"/>
              </a:rPr>
              <a:t>1991.</a:t>
            </a:r>
            <a:endParaRPr sz="25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910279" y="3770588"/>
            <a:ext cx="772408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10" i="1">
                <a:latin typeface="Arial"/>
                <a:cs typeface="Arial"/>
              </a:rPr>
              <a:t>diná-</a:t>
            </a:r>
            <a:endParaRPr sz="25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56474" y="4985229"/>
            <a:ext cx="3063800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10" b="1">
                <a:latin typeface="Arial"/>
                <a:cs typeface="Arial"/>
              </a:rPr>
              <a:t>Material</a:t>
            </a:r>
            <a:r>
              <a:rPr dirty="0" smtClean="0" sz="2500" spc="10" b="1">
                <a:latin typeface="Arial"/>
                <a:cs typeface="Arial"/>
              </a:rPr>
              <a:t> </a:t>
            </a:r>
            <a:r>
              <a:rPr dirty="0" smtClean="0" sz="2500" spc="10" b="1">
                <a:latin typeface="Arial"/>
                <a:cs typeface="Arial"/>
              </a:rPr>
              <a:t>en</a:t>
            </a:r>
            <a:r>
              <a:rPr dirty="0" smtClean="0" sz="2500" spc="10" b="1">
                <a:latin typeface="Arial"/>
                <a:cs typeface="Arial"/>
              </a:rPr>
              <a:t> </a:t>
            </a:r>
            <a:r>
              <a:rPr dirty="0" smtClean="0" sz="2500" spc="10" b="1">
                <a:latin typeface="Arial"/>
                <a:cs typeface="Arial"/>
              </a:rPr>
              <a:t>internet:</a:t>
            </a:r>
            <a:endParaRPr sz="25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72793" y="5818729"/>
            <a:ext cx="6683312" cy="745070"/>
          </a:xfrm>
          <a:prstGeom prst="rect">
            <a:avLst/>
          </a:prstGeom>
        </p:spPr>
        <p:txBody>
          <a:bodyPr wrap="square" lIns="0" tIns="16859" rIns="0" bIns="0" rtlCol="0">
            <a:noAutofit/>
          </a:bodyPr>
          <a:lstStyle/>
          <a:p>
            <a:pPr marL="12700" marR="47219">
              <a:lnSpc>
                <a:spcPts val="2655"/>
              </a:lnSpc>
            </a:pPr>
            <a:r>
              <a:rPr dirty="0" smtClean="0" sz="2500" spc="13">
                <a:latin typeface="Courier New"/>
                <a:cs typeface="Courier New"/>
                <a:hlinkClick r:id="rId2"/>
              </a:rPr>
              <a:t>http://iaci.unq.edu.ar/caut1</a:t>
            </a:r>
            <a:endParaRPr sz="2500">
              <a:latin typeface="Courier New"/>
              <a:cs typeface="Courier New"/>
            </a:endParaRPr>
          </a:p>
          <a:p>
            <a:pPr marL="12700">
              <a:lnSpc>
                <a:spcPct val="94401"/>
              </a:lnSpc>
              <a:spcBef>
                <a:spcPts val="277"/>
              </a:spcBef>
            </a:pPr>
            <a:r>
              <a:rPr dirty="0" smtClean="0" sz="2500" spc="14">
                <a:latin typeface="Courier New"/>
                <a:cs typeface="Courier New"/>
                <a:hlinkClick r:id="rId3"/>
              </a:rPr>
              <a:t>http://csd.newcastle.edu.au/control</a:t>
            </a:r>
            <a:endParaRPr sz="25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02563" y="6319494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5" name="object 5"/>
          <p:cNvSpPr txBox="1"/>
          <p:nvPr/>
        </p:nvSpPr>
        <p:spPr>
          <a:xfrm>
            <a:off x="1102563" y="5914605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4" name="object 4"/>
          <p:cNvSpPr txBox="1"/>
          <p:nvPr/>
        </p:nvSpPr>
        <p:spPr>
          <a:xfrm>
            <a:off x="1102563" y="3890213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3" name="object 3"/>
          <p:cNvSpPr txBox="1"/>
          <p:nvPr/>
        </p:nvSpPr>
        <p:spPr>
          <a:xfrm>
            <a:off x="1102563" y="3485324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2" name="object 2"/>
          <p:cNvSpPr txBox="1"/>
          <p:nvPr/>
        </p:nvSpPr>
        <p:spPr>
          <a:xfrm>
            <a:off x="1069174" y="485038"/>
            <a:ext cx="855360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1069174" y="624738"/>
            <a:ext cx="8553602" cy="0"/>
          </a:xfrm>
          <a:custGeom>
            <a:avLst/>
            <a:gdLst/>
            <a:ahLst/>
            <a:cxnLst/>
            <a:rect l="l" t="t" r="r" b="b"/>
            <a:pathLst>
              <a:path w="8553602" h="0">
                <a:moveTo>
                  <a:pt x="0" y="0"/>
                </a:moveTo>
                <a:lnTo>
                  <a:pt x="8553602" y="0"/>
                </a:lnTo>
              </a:path>
            </a:pathLst>
          </a:custGeom>
          <a:ln w="139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056474" y="432075"/>
            <a:ext cx="1095183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 spc="-9">
                <a:latin typeface="Arial"/>
                <a:cs typeface="Arial"/>
              </a:rPr>
              <a:t>C</a:t>
            </a:r>
            <a:r>
              <a:rPr dirty="0" smtClean="0" sz="1200" spc="-9">
                <a:latin typeface="Arial"/>
                <a:cs typeface="Arial"/>
              </a:rPr>
              <a:t>A</a:t>
            </a:r>
            <a:r>
              <a:rPr dirty="0" smtClean="0" sz="1200" spc="-9">
                <a:latin typeface="Arial"/>
                <a:cs typeface="Arial"/>
              </a:rPr>
              <a:t>UT1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Clase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525660" y="432075"/>
            <a:ext cx="132590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46180" y="693582"/>
            <a:ext cx="1256271" cy="403199"/>
          </a:xfrm>
          <a:prstGeom prst="rect">
            <a:avLst/>
          </a:prstGeom>
        </p:spPr>
        <p:txBody>
          <a:bodyPr wrap="square" lIns="0" tIns="19907" rIns="0" bIns="0" rtlCol="0">
            <a:noAutofit/>
          </a:bodyPr>
          <a:lstStyle/>
          <a:p>
            <a:pPr marL="12700">
              <a:lnSpc>
                <a:spcPts val="3135"/>
              </a:lnSpc>
            </a:pPr>
            <a:r>
              <a:rPr dirty="0" smtClean="0" sz="2950" spc="-32" b="1">
                <a:latin typeface="Arial"/>
                <a:cs typeface="Arial"/>
              </a:rPr>
              <a:t>T</a:t>
            </a:r>
            <a:r>
              <a:rPr dirty="0" smtClean="0" sz="2950" spc="-32" b="1">
                <a:latin typeface="Arial"/>
                <a:cs typeface="Arial"/>
              </a:rPr>
              <a:t>emas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6338" y="2288244"/>
            <a:ext cx="335158" cy="3174352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9">
                <a:latin typeface="Arial"/>
                <a:cs typeface="Arial"/>
              </a:rPr>
              <a:t>1.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238"/>
              </a:spcBef>
            </a:pPr>
            <a:r>
              <a:rPr dirty="0" smtClean="0" sz="2500" spc="9">
                <a:latin typeface="Arial"/>
                <a:cs typeface="Arial"/>
              </a:rPr>
              <a:t>2.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370"/>
              </a:spcBef>
            </a:pPr>
            <a:r>
              <a:rPr dirty="0" smtClean="0" sz="2500" spc="9">
                <a:latin typeface="Arial"/>
                <a:cs typeface="Arial"/>
              </a:rPr>
              <a:t>3.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370"/>
              </a:spcBef>
            </a:pPr>
            <a:r>
              <a:rPr dirty="0" smtClean="0" sz="2500" spc="9">
                <a:latin typeface="Arial"/>
                <a:cs typeface="Arial"/>
              </a:rPr>
              <a:t>4.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370"/>
              </a:spcBef>
            </a:pPr>
            <a:r>
              <a:rPr dirty="0" smtClean="0" sz="2500" spc="9">
                <a:latin typeface="Arial"/>
                <a:cs typeface="Arial"/>
              </a:rPr>
              <a:t>5.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370"/>
              </a:spcBef>
            </a:pPr>
            <a:r>
              <a:rPr dirty="0" smtClean="0" sz="2500" spc="9">
                <a:latin typeface="Arial"/>
                <a:cs typeface="Arial"/>
              </a:rPr>
              <a:t>6.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370"/>
              </a:spcBef>
            </a:pPr>
            <a:r>
              <a:rPr dirty="0" smtClean="0" sz="2500" spc="9">
                <a:latin typeface="Arial"/>
                <a:cs typeface="Arial"/>
              </a:rPr>
              <a:t>7.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370"/>
              </a:spcBef>
            </a:pPr>
            <a:r>
              <a:rPr dirty="0" smtClean="0" sz="2500" spc="9">
                <a:latin typeface="Arial"/>
                <a:cs typeface="Arial"/>
              </a:rPr>
              <a:t>8.</a:t>
            </a:r>
            <a:endParaRPr sz="25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72822" y="2288244"/>
            <a:ext cx="5762537" cy="3174352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 marR="47219">
              <a:lnSpc>
                <a:spcPts val="2630"/>
              </a:lnSpc>
            </a:pPr>
            <a:r>
              <a:rPr dirty="0" smtClean="0" sz="2500" spc="10">
                <a:latin typeface="Arial"/>
                <a:cs typeface="Arial"/>
              </a:rPr>
              <a:t>Introducción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al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control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automático</a:t>
            </a:r>
            <a:endParaRPr sz="2500">
              <a:latin typeface="Arial"/>
              <a:cs typeface="Arial"/>
            </a:endParaRPr>
          </a:p>
          <a:p>
            <a:pPr marL="12700" marR="780331">
              <a:lnSpc>
                <a:spcPts val="2874"/>
              </a:lnSpc>
              <a:spcBef>
                <a:spcPts val="238"/>
              </a:spcBef>
            </a:pPr>
            <a:r>
              <a:rPr dirty="0" smtClean="0" sz="2500" spc="11">
                <a:latin typeface="Arial"/>
                <a:cs typeface="Arial"/>
              </a:rPr>
              <a:t>P</a:t>
            </a:r>
            <a:r>
              <a:rPr dirty="0" smtClean="0" sz="2500" spc="11">
                <a:latin typeface="Arial"/>
                <a:cs typeface="Arial"/>
              </a:rPr>
              <a:t>r</a:t>
            </a:r>
            <a:r>
              <a:rPr dirty="0" smtClean="0" sz="2500" spc="11">
                <a:latin typeface="Arial"/>
                <a:cs typeface="Arial"/>
              </a:rPr>
              <a:t>incipios</a:t>
            </a:r>
            <a:r>
              <a:rPr dirty="0" smtClean="0" sz="2500" spc="11">
                <a:latin typeface="Arial"/>
                <a:cs typeface="Arial"/>
              </a:rPr>
              <a:t> </a:t>
            </a:r>
            <a:r>
              <a:rPr dirty="0" smtClean="0" sz="2500" spc="11">
                <a:latin typeface="Arial"/>
                <a:cs typeface="Arial"/>
              </a:rPr>
              <a:t>de</a:t>
            </a:r>
            <a:r>
              <a:rPr dirty="0" smtClean="0" sz="2500" spc="11">
                <a:latin typeface="Arial"/>
                <a:cs typeface="Arial"/>
              </a:rPr>
              <a:t> </a:t>
            </a:r>
            <a:r>
              <a:rPr dirty="0" smtClean="0" sz="2500" spc="11">
                <a:latin typeface="Arial"/>
                <a:cs typeface="Arial"/>
              </a:rPr>
              <a:t>realimentación</a:t>
            </a:r>
            <a:r>
              <a:rPr dirty="0" smtClean="0" sz="2500" spc="11">
                <a:latin typeface="Arial"/>
                <a:cs typeface="Arial"/>
              </a:rPr>
              <a:t> </a:t>
            </a:r>
            <a:endParaRPr sz="2500">
              <a:latin typeface="Arial"/>
              <a:cs typeface="Arial"/>
            </a:endParaRPr>
          </a:p>
          <a:p>
            <a:pPr marL="12700" marR="780331">
              <a:lnSpc>
                <a:spcPts val="2874"/>
              </a:lnSpc>
              <a:spcBef>
                <a:spcPts val="379"/>
              </a:spcBef>
            </a:pPr>
            <a:r>
              <a:rPr dirty="0" smtClean="0" sz="2500" spc="9">
                <a:latin typeface="Arial"/>
                <a:cs typeface="Arial"/>
              </a:rPr>
              <a:t>Modelo</a:t>
            </a:r>
            <a:r>
              <a:rPr dirty="0" smtClean="0" sz="2500" spc="9">
                <a:latin typeface="Arial"/>
                <a:cs typeface="Arial"/>
              </a:rPr>
              <a:t>s</a:t>
            </a:r>
            <a:r>
              <a:rPr dirty="0" smtClean="0" sz="2500" spc="9">
                <a:latin typeface="Arial"/>
                <a:cs typeface="Arial"/>
              </a:rPr>
              <a:t>,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señales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y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sistemas</a:t>
            </a:r>
            <a:r>
              <a:rPr dirty="0" smtClean="0" sz="2500" spc="9">
                <a:latin typeface="Arial"/>
                <a:cs typeface="Arial"/>
              </a:rPr>
              <a:t> </a:t>
            </a:r>
            <a:endParaRPr sz="2500">
              <a:latin typeface="Arial"/>
              <a:cs typeface="Arial"/>
            </a:endParaRPr>
          </a:p>
          <a:p>
            <a:pPr marL="12700" marR="780331">
              <a:lnSpc>
                <a:spcPts val="2874"/>
              </a:lnSpc>
              <a:spcBef>
                <a:spcPts val="379"/>
              </a:spcBef>
            </a:pPr>
            <a:r>
              <a:rPr dirty="0" smtClean="0" sz="2500" spc="9">
                <a:latin typeface="Arial"/>
                <a:cs typeface="Arial"/>
              </a:rPr>
              <a:t>Análisis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de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sistemas</a:t>
            </a:r>
            <a:r>
              <a:rPr dirty="0" smtClean="0" sz="2500" spc="9">
                <a:latin typeface="Arial"/>
                <a:cs typeface="Arial"/>
              </a:rPr>
              <a:t> </a:t>
            </a:r>
            <a:endParaRPr sz="2500">
              <a:latin typeface="Arial"/>
              <a:cs typeface="Arial"/>
            </a:endParaRPr>
          </a:p>
          <a:p>
            <a:pPr marL="12700" marR="780331">
              <a:lnSpc>
                <a:spcPts val="2874"/>
              </a:lnSpc>
              <a:spcBef>
                <a:spcPts val="379"/>
              </a:spcBef>
            </a:pPr>
            <a:r>
              <a:rPr dirty="0" smtClean="0" sz="2500" spc="10">
                <a:latin typeface="Arial"/>
                <a:cs typeface="Arial"/>
              </a:rPr>
              <a:t>realimentados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Control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PID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clásico</a:t>
            </a:r>
            <a:endParaRPr sz="2500">
              <a:latin typeface="Arial"/>
              <a:cs typeface="Arial"/>
            </a:endParaRPr>
          </a:p>
          <a:p>
            <a:pPr marL="12700" marR="447278">
              <a:lnSpc>
                <a:spcPts val="2874"/>
              </a:lnSpc>
              <a:spcBef>
                <a:spcPts val="389"/>
              </a:spcBef>
            </a:pPr>
            <a:r>
              <a:rPr dirty="0" smtClean="0" sz="2500" spc="10">
                <a:latin typeface="Arial"/>
                <a:cs typeface="Arial"/>
              </a:rPr>
              <a:t>Diseño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básico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de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controladores</a:t>
            </a:r>
            <a:r>
              <a:rPr dirty="0" smtClean="0" sz="2500" spc="10">
                <a:latin typeface="Arial"/>
                <a:cs typeface="Arial"/>
              </a:rPr>
              <a:t> </a:t>
            </a:r>
            <a:endParaRPr sz="2500">
              <a:latin typeface="Arial"/>
              <a:cs typeface="Arial"/>
            </a:endParaRPr>
          </a:p>
          <a:p>
            <a:pPr marL="12700" marR="447278">
              <a:lnSpc>
                <a:spcPts val="2874"/>
              </a:lnSpc>
              <a:spcBef>
                <a:spcPts val="379"/>
              </a:spcBef>
            </a:pPr>
            <a:r>
              <a:rPr dirty="0" smtClean="0" sz="2500" spc="10">
                <a:latin typeface="Arial"/>
                <a:cs typeface="Arial"/>
              </a:rPr>
              <a:t>SISO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Conside</a:t>
            </a:r>
            <a:r>
              <a:rPr dirty="0" smtClean="0" sz="2500" spc="10">
                <a:latin typeface="Arial"/>
                <a:cs typeface="Arial"/>
              </a:rPr>
              <a:t>r</a:t>
            </a:r>
            <a:r>
              <a:rPr dirty="0" smtClean="0" sz="2500" spc="10">
                <a:latin typeface="Arial"/>
                <a:cs typeface="Arial"/>
              </a:rPr>
              <a:t>aciones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prácticas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de</a:t>
            </a:r>
            <a:r>
              <a:rPr dirty="0" smtClean="0" sz="2500" spc="10">
                <a:latin typeface="Arial"/>
                <a:cs typeface="Arial"/>
              </a:rPr>
              <a:t> </a:t>
            </a:r>
            <a:endParaRPr sz="2500">
              <a:latin typeface="Arial"/>
              <a:cs typeface="Arial"/>
            </a:endParaRPr>
          </a:p>
          <a:p>
            <a:pPr marL="12700" marR="447278">
              <a:lnSpc>
                <a:spcPts val="2874"/>
              </a:lnSpc>
              <a:spcBef>
                <a:spcPts val="379"/>
              </a:spcBef>
            </a:pPr>
            <a:r>
              <a:rPr dirty="0" smtClean="0" sz="2500" spc="11">
                <a:latin typeface="Arial"/>
                <a:cs typeface="Arial"/>
              </a:rPr>
              <a:t>diseño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389"/>
              </a:spcBef>
            </a:pPr>
            <a:r>
              <a:rPr dirty="0" smtClean="0" sz="2500" spc="8">
                <a:latin typeface="Arial"/>
                <a:cs typeface="Arial"/>
              </a:rPr>
              <a:t>Diseño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a</a:t>
            </a:r>
            <a:r>
              <a:rPr dirty="0" smtClean="0" sz="2500" spc="8">
                <a:latin typeface="Arial"/>
                <a:cs typeface="Arial"/>
              </a:rPr>
              <a:t>v</a:t>
            </a:r>
            <a:r>
              <a:rPr dirty="0" smtClean="0" sz="2500" spc="8">
                <a:latin typeface="Arial"/>
                <a:cs typeface="Arial"/>
              </a:rPr>
              <a:t>anzado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de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controladores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SISO</a:t>
            </a:r>
            <a:endParaRPr sz="25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69174" y="485038"/>
            <a:ext cx="855360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/>
          <p:nvPr/>
        </p:nvSpPr>
        <p:spPr>
          <a:xfrm>
            <a:off x="1069174" y="624738"/>
            <a:ext cx="8553602" cy="0"/>
          </a:xfrm>
          <a:custGeom>
            <a:avLst/>
            <a:gdLst/>
            <a:ahLst/>
            <a:cxnLst/>
            <a:rect l="l" t="t" r="r" b="b"/>
            <a:pathLst>
              <a:path w="8553602" h="0">
                <a:moveTo>
                  <a:pt x="0" y="0"/>
                </a:moveTo>
                <a:lnTo>
                  <a:pt x="8553602" y="0"/>
                </a:lnTo>
              </a:path>
            </a:pathLst>
          </a:custGeom>
          <a:ln w="139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1102563" y="2425433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1102563" y="2830309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1102563" y="3235185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1102563" y="3640074"/>
            <a:ext cx="115239" cy="115239"/>
          </a:xfrm>
          <a:custGeom>
            <a:avLst/>
            <a:gdLst/>
            <a:ahLst/>
            <a:cxnLst/>
            <a:rect l="l" t="t" r="r" b="b"/>
            <a:pathLst>
              <a:path w="115239" h="115239">
                <a:moveTo>
                  <a:pt x="0" y="115239"/>
                </a:moveTo>
                <a:lnTo>
                  <a:pt x="115239" y="115239"/>
                </a:lnTo>
                <a:lnTo>
                  <a:pt x="115239" y="0"/>
                </a:lnTo>
                <a:lnTo>
                  <a:pt x="0" y="0"/>
                </a:lnTo>
                <a:lnTo>
                  <a:pt x="0" y="1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056474" y="432075"/>
            <a:ext cx="1095183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 spc="-9">
                <a:latin typeface="Arial"/>
                <a:cs typeface="Arial"/>
              </a:rPr>
              <a:t>C</a:t>
            </a:r>
            <a:r>
              <a:rPr dirty="0" smtClean="0" sz="1200" spc="-9">
                <a:latin typeface="Arial"/>
                <a:cs typeface="Arial"/>
              </a:rPr>
              <a:t>A</a:t>
            </a:r>
            <a:r>
              <a:rPr dirty="0" smtClean="0" sz="1200" spc="-9">
                <a:latin typeface="Arial"/>
                <a:cs typeface="Arial"/>
              </a:rPr>
              <a:t>UT1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Clase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525660" y="432075"/>
            <a:ext cx="132590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76945" y="711158"/>
            <a:ext cx="4223131" cy="403199"/>
          </a:xfrm>
          <a:prstGeom prst="rect">
            <a:avLst/>
          </a:prstGeom>
        </p:spPr>
        <p:txBody>
          <a:bodyPr wrap="square" lIns="0" tIns="19907" rIns="0" bIns="0" rtlCol="0">
            <a:noAutofit/>
          </a:bodyPr>
          <a:lstStyle/>
          <a:p>
            <a:pPr marL="12700">
              <a:lnSpc>
                <a:spcPts val="3135"/>
              </a:lnSpc>
            </a:pPr>
            <a:r>
              <a:rPr dirty="0" smtClean="0" sz="2950" spc="-3" b="1">
                <a:latin typeface="Arial"/>
                <a:cs typeface="Arial"/>
              </a:rPr>
              <a:t>Int</a:t>
            </a:r>
            <a:r>
              <a:rPr dirty="0" smtClean="0" sz="2950" spc="-3" b="1">
                <a:latin typeface="Arial"/>
                <a:cs typeface="Arial"/>
              </a:rPr>
              <a:t>r</a:t>
            </a:r>
            <a:r>
              <a:rPr dirty="0" smtClean="0" sz="2950" spc="-3" b="1">
                <a:latin typeface="Arial"/>
                <a:cs typeface="Arial"/>
              </a:rPr>
              <a:t>oducción</a:t>
            </a:r>
            <a:r>
              <a:rPr dirty="0" smtClean="0" sz="2950" spc="-3" b="1">
                <a:latin typeface="Arial"/>
                <a:cs typeface="Arial"/>
              </a:rPr>
              <a:t> </a:t>
            </a:r>
            <a:r>
              <a:rPr dirty="0" smtClean="0" sz="2950" spc="-3" b="1">
                <a:latin typeface="Arial"/>
                <a:cs typeface="Arial"/>
              </a:rPr>
              <a:t>al</a:t>
            </a:r>
            <a:r>
              <a:rPr dirty="0" smtClean="0" sz="2950" spc="-3" b="1">
                <a:latin typeface="Arial"/>
                <a:cs typeface="Arial"/>
              </a:rPr>
              <a:t> </a:t>
            </a:r>
            <a:r>
              <a:rPr dirty="0" smtClean="0" sz="2950" spc="-3" b="1">
                <a:latin typeface="Arial"/>
                <a:cs typeface="Arial"/>
              </a:rPr>
              <a:t>Cont</a:t>
            </a:r>
            <a:r>
              <a:rPr dirty="0" smtClean="0" sz="2950" spc="-3" b="1">
                <a:latin typeface="Arial"/>
                <a:cs typeface="Arial"/>
              </a:rPr>
              <a:t>r</a:t>
            </a:r>
            <a:r>
              <a:rPr dirty="0" smtClean="0" sz="2950" spc="-3" b="1">
                <a:latin typeface="Arial"/>
                <a:cs typeface="Arial"/>
              </a:rPr>
              <a:t>ol</a:t>
            </a:r>
            <a:endParaRPr sz="29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23034" y="711158"/>
            <a:ext cx="2148633" cy="403199"/>
          </a:xfrm>
          <a:prstGeom prst="rect">
            <a:avLst/>
          </a:prstGeom>
        </p:spPr>
        <p:txBody>
          <a:bodyPr wrap="square" lIns="0" tIns="19907" rIns="0" bIns="0" rtlCol="0">
            <a:noAutofit/>
          </a:bodyPr>
          <a:lstStyle/>
          <a:p>
            <a:pPr marL="12700">
              <a:lnSpc>
                <a:spcPts val="3135"/>
              </a:lnSpc>
            </a:pPr>
            <a:r>
              <a:rPr dirty="0" smtClean="0" sz="2950" spc="-8" b="1">
                <a:latin typeface="Arial"/>
                <a:cs typeface="Arial"/>
              </a:rPr>
              <a:t>A</a:t>
            </a:r>
            <a:r>
              <a:rPr dirty="0" smtClean="0" sz="2950" spc="-8" b="1">
                <a:latin typeface="Arial"/>
                <a:cs typeface="Arial"/>
              </a:rPr>
              <a:t>utomático</a:t>
            </a:r>
            <a:endParaRPr sz="29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72793" y="2305808"/>
            <a:ext cx="4858760" cy="1554835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8">
                <a:latin typeface="Arial"/>
                <a:cs typeface="Arial"/>
              </a:rPr>
              <a:t>Moti</a:t>
            </a:r>
            <a:r>
              <a:rPr dirty="0" smtClean="0" sz="2500" spc="8">
                <a:latin typeface="Arial"/>
                <a:cs typeface="Arial"/>
              </a:rPr>
              <a:t>v</a:t>
            </a:r>
            <a:r>
              <a:rPr dirty="0" smtClean="0" sz="2500" spc="8">
                <a:latin typeface="Arial"/>
                <a:cs typeface="Arial"/>
              </a:rPr>
              <a:t>ación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a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Ingeniería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de</a:t>
            </a:r>
            <a:r>
              <a:rPr dirty="0" smtClean="0" sz="2500" spc="8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Control</a:t>
            </a:r>
            <a:endParaRPr sz="2500">
              <a:latin typeface="Arial"/>
              <a:cs typeface="Arial"/>
            </a:endParaRPr>
          </a:p>
          <a:p>
            <a:pPr marL="12700" marR="943080">
              <a:lnSpc>
                <a:spcPts val="3190"/>
              </a:lnSpc>
              <a:spcBef>
                <a:spcPts val="142"/>
              </a:spcBef>
            </a:pPr>
            <a:r>
              <a:rPr dirty="0" smtClean="0" sz="2500" spc="9">
                <a:latin typeface="Arial"/>
                <a:cs typeface="Arial"/>
              </a:rPr>
              <a:t>Tipos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de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diseños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de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control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Inte</a:t>
            </a:r>
            <a:r>
              <a:rPr dirty="0" smtClean="0" sz="2500" spc="9">
                <a:latin typeface="Arial"/>
                <a:cs typeface="Arial"/>
              </a:rPr>
              <a:t>g</a:t>
            </a:r>
            <a:r>
              <a:rPr dirty="0" smtClean="0" sz="2500" spc="9">
                <a:latin typeface="Arial"/>
                <a:cs typeface="Arial"/>
              </a:rPr>
              <a:t>r</a:t>
            </a:r>
            <a:r>
              <a:rPr dirty="0" smtClean="0" sz="2500" spc="9">
                <a:latin typeface="Arial"/>
                <a:cs typeface="Arial"/>
              </a:rPr>
              <a:t>ación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de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sistemas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Ejemplo: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control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 i="1">
                <a:latin typeface="Arial"/>
                <a:cs typeface="Arial"/>
              </a:rPr>
              <a:t>on-off</a:t>
            </a:r>
            <a:endParaRPr sz="25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02563" y="3640074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5" name="object 5"/>
          <p:cNvSpPr txBox="1"/>
          <p:nvPr/>
        </p:nvSpPr>
        <p:spPr>
          <a:xfrm>
            <a:off x="1102563" y="3235185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4" name="object 4"/>
          <p:cNvSpPr txBox="1"/>
          <p:nvPr/>
        </p:nvSpPr>
        <p:spPr>
          <a:xfrm>
            <a:off x="1102563" y="2830309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3" name="object 3"/>
          <p:cNvSpPr txBox="1"/>
          <p:nvPr/>
        </p:nvSpPr>
        <p:spPr>
          <a:xfrm>
            <a:off x="1102563" y="2425433"/>
            <a:ext cx="115239" cy="115239"/>
          </a:xfrm>
          <a:prstGeom prst="rect">
            <a:avLst/>
          </a:prstGeom>
        </p:spPr>
        <p:txBody>
          <a:bodyPr wrap="square" lIns="0" tIns="939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2" name="object 2"/>
          <p:cNvSpPr txBox="1"/>
          <p:nvPr/>
        </p:nvSpPr>
        <p:spPr>
          <a:xfrm>
            <a:off x="1069174" y="485038"/>
            <a:ext cx="855360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/>
          <p:nvPr/>
        </p:nvSpPr>
        <p:spPr>
          <a:xfrm>
            <a:off x="1069174" y="624738"/>
            <a:ext cx="8553602" cy="0"/>
          </a:xfrm>
          <a:custGeom>
            <a:avLst/>
            <a:gdLst/>
            <a:ahLst/>
            <a:cxnLst/>
            <a:rect l="l" t="t" r="r" b="b"/>
            <a:pathLst>
              <a:path w="8553602" h="0">
                <a:moveTo>
                  <a:pt x="0" y="0"/>
                </a:moveTo>
                <a:lnTo>
                  <a:pt x="8553602" y="0"/>
                </a:lnTo>
              </a:path>
            </a:pathLst>
          </a:custGeom>
          <a:ln w="139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056474" y="432075"/>
            <a:ext cx="1095183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 spc="-9">
                <a:latin typeface="Arial"/>
                <a:cs typeface="Arial"/>
              </a:rPr>
              <a:t>C</a:t>
            </a:r>
            <a:r>
              <a:rPr dirty="0" smtClean="0" sz="1200" spc="-9">
                <a:latin typeface="Arial"/>
                <a:cs typeface="Arial"/>
              </a:rPr>
              <a:t>A</a:t>
            </a:r>
            <a:r>
              <a:rPr dirty="0" smtClean="0" sz="1200" spc="-9">
                <a:latin typeface="Arial"/>
                <a:cs typeface="Arial"/>
              </a:rPr>
              <a:t>UT1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Clase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525660" y="432075"/>
            <a:ext cx="132590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>
                <a:latin typeface="Arial"/>
                <a:cs typeface="Arial"/>
              </a:rPr>
              <a:t>7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252891" y="711158"/>
            <a:ext cx="6242848" cy="403199"/>
          </a:xfrm>
          <a:prstGeom prst="rect">
            <a:avLst/>
          </a:prstGeom>
        </p:spPr>
        <p:txBody>
          <a:bodyPr wrap="square" lIns="0" tIns="19907" rIns="0" bIns="0" rtlCol="0">
            <a:noAutofit/>
          </a:bodyPr>
          <a:lstStyle/>
          <a:p>
            <a:pPr marL="12700">
              <a:lnSpc>
                <a:spcPts val="3135"/>
              </a:lnSpc>
            </a:pPr>
            <a:r>
              <a:rPr dirty="0" smtClean="0" sz="2950" spc="0" b="1">
                <a:latin typeface="Arial"/>
                <a:cs typeface="Arial"/>
              </a:rPr>
              <a:t>Moti</a:t>
            </a:r>
            <a:r>
              <a:rPr dirty="0" smtClean="0" sz="2950" spc="0" b="1">
                <a:latin typeface="Arial"/>
                <a:cs typeface="Arial"/>
              </a:rPr>
              <a:t>v</a:t>
            </a:r>
            <a:r>
              <a:rPr dirty="0" smtClean="0" sz="2950" spc="0" b="1">
                <a:latin typeface="Arial"/>
                <a:cs typeface="Arial"/>
              </a:rPr>
              <a:t>ación</a:t>
            </a:r>
            <a:r>
              <a:rPr dirty="0" smtClean="0" sz="2950" spc="0" b="1">
                <a:latin typeface="Arial"/>
                <a:cs typeface="Arial"/>
              </a:rPr>
              <a:t> </a:t>
            </a:r>
            <a:r>
              <a:rPr dirty="0" smtClean="0" sz="2950" spc="0" b="1">
                <a:latin typeface="Arial"/>
                <a:cs typeface="Arial"/>
              </a:rPr>
              <a:t>a</a:t>
            </a:r>
            <a:r>
              <a:rPr dirty="0" smtClean="0" sz="2950" spc="0" b="1">
                <a:latin typeface="Arial"/>
                <a:cs typeface="Arial"/>
              </a:rPr>
              <a:t> </a:t>
            </a:r>
            <a:r>
              <a:rPr dirty="0" smtClean="0" sz="2950" spc="0" b="1">
                <a:latin typeface="Arial"/>
                <a:cs typeface="Arial"/>
              </a:rPr>
              <a:t>In</a:t>
            </a:r>
            <a:r>
              <a:rPr dirty="0" smtClean="0" sz="2950" spc="0" b="1">
                <a:latin typeface="Arial"/>
                <a:cs typeface="Arial"/>
              </a:rPr>
              <a:t>g</a:t>
            </a:r>
            <a:r>
              <a:rPr dirty="0" smtClean="0" sz="2950" spc="0" b="1">
                <a:latin typeface="Arial"/>
                <a:cs typeface="Arial"/>
              </a:rPr>
              <a:t>eniería</a:t>
            </a:r>
            <a:r>
              <a:rPr dirty="0" smtClean="0" sz="2950" spc="0" b="1">
                <a:latin typeface="Arial"/>
                <a:cs typeface="Arial"/>
              </a:rPr>
              <a:t> </a:t>
            </a:r>
            <a:r>
              <a:rPr dirty="0" smtClean="0" sz="2950" spc="0" b="1">
                <a:latin typeface="Arial"/>
                <a:cs typeface="Arial"/>
              </a:rPr>
              <a:t>de</a:t>
            </a:r>
            <a:r>
              <a:rPr dirty="0" smtClean="0" sz="2950" spc="0" b="1">
                <a:latin typeface="Arial"/>
                <a:cs typeface="Arial"/>
              </a:rPr>
              <a:t> </a:t>
            </a:r>
            <a:r>
              <a:rPr dirty="0" smtClean="0" sz="2950" spc="0" b="1">
                <a:latin typeface="Arial"/>
                <a:cs typeface="Arial"/>
              </a:rPr>
              <a:t>Cont</a:t>
            </a:r>
            <a:r>
              <a:rPr dirty="0" smtClean="0" sz="2950" spc="0" b="1">
                <a:latin typeface="Arial"/>
                <a:cs typeface="Arial"/>
              </a:rPr>
              <a:t>r</a:t>
            </a:r>
            <a:r>
              <a:rPr dirty="0" smtClean="0" sz="2950" spc="0" b="1">
                <a:latin typeface="Arial"/>
                <a:cs typeface="Arial"/>
              </a:rPr>
              <a:t>ol</a:t>
            </a:r>
            <a:endParaRPr sz="29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56474" y="2335285"/>
            <a:ext cx="8619975" cy="1554835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 marR="6449" algn="just">
              <a:lnSpc>
                <a:spcPts val="2630"/>
              </a:lnSpc>
            </a:pPr>
            <a:r>
              <a:rPr dirty="0" smtClean="0" sz="2500">
                <a:latin typeface="Arial"/>
                <a:cs typeface="Arial"/>
              </a:rPr>
              <a:t>El</a:t>
            </a:r>
            <a:r>
              <a:rPr dirty="0" smtClean="0" sz="2500" spc="152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control</a:t>
            </a:r>
            <a:r>
              <a:rPr dirty="0" smtClean="0" sz="2500" spc="204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por</a:t>
            </a:r>
            <a:r>
              <a:rPr dirty="0" smtClean="0" sz="2500" spc="166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realimentación</a:t>
            </a:r>
            <a:r>
              <a:rPr dirty="0" smtClean="0" sz="2500" spc="292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tiene</a:t>
            </a:r>
            <a:r>
              <a:rPr dirty="0" smtClean="0" sz="2500" spc="184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una</a:t>
            </a:r>
            <a:r>
              <a:rPr dirty="0" smtClean="0" sz="2500" spc="171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larga</a:t>
            </a:r>
            <a:r>
              <a:rPr dirty="0" smtClean="0" sz="2500" spc="185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histo</a:t>
            </a:r>
            <a:r>
              <a:rPr dirty="0" smtClean="0" sz="2500" spc="34">
                <a:latin typeface="Arial"/>
                <a:cs typeface="Arial"/>
              </a:rPr>
              <a:t>r</a:t>
            </a:r>
            <a:r>
              <a:rPr dirty="0" smtClean="0" sz="2500" spc="0">
                <a:latin typeface="Arial"/>
                <a:cs typeface="Arial"/>
              </a:rPr>
              <a:t>ia</a:t>
            </a:r>
            <a:r>
              <a:rPr dirty="0" smtClean="0" sz="2500" spc="210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que</a:t>
            </a:r>
            <a:r>
              <a:rPr dirty="0" smtClean="0" sz="2500" spc="129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co-</a:t>
            </a:r>
            <a:endParaRPr sz="2500">
              <a:latin typeface="Arial"/>
              <a:cs typeface="Arial"/>
            </a:endParaRPr>
          </a:p>
          <a:p>
            <a:pPr marL="12700" algn="just">
              <a:lnSpc>
                <a:spcPts val="3190"/>
              </a:lnSpc>
              <a:spcBef>
                <a:spcPts val="142"/>
              </a:spcBef>
            </a:pPr>
            <a:r>
              <a:rPr dirty="0" smtClean="0" sz="2500">
                <a:latin typeface="Arial"/>
                <a:cs typeface="Arial"/>
              </a:rPr>
              <a:t>menzó</a:t>
            </a:r>
            <a:r>
              <a:rPr dirty="0" smtClean="0" sz="2500" spc="164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con</a:t>
            </a:r>
            <a:r>
              <a:rPr dirty="0" smtClean="0" sz="2500" spc="130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el</a:t>
            </a:r>
            <a:r>
              <a:rPr dirty="0" smtClean="0" sz="2500" spc="104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deseo</a:t>
            </a:r>
            <a:r>
              <a:rPr dirty="0" smtClean="0" sz="2500" spc="158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p</a:t>
            </a:r>
            <a:r>
              <a:rPr dirty="0" smtClean="0" sz="2500" spc="34">
                <a:latin typeface="Arial"/>
                <a:cs typeface="Arial"/>
              </a:rPr>
              <a:t>r</a:t>
            </a:r>
            <a:r>
              <a:rPr dirty="0" smtClean="0" sz="2500" spc="0">
                <a:latin typeface="Arial"/>
                <a:cs typeface="Arial"/>
              </a:rPr>
              <a:t>imordial</a:t>
            </a:r>
            <a:r>
              <a:rPr dirty="0" smtClean="0" sz="2500" spc="199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de</a:t>
            </a:r>
            <a:r>
              <a:rPr dirty="0" smtClean="0" sz="2500" spc="117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los</a:t>
            </a:r>
            <a:r>
              <a:rPr dirty="0" smtClean="0" sz="2500" spc="121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seres</a:t>
            </a:r>
            <a:r>
              <a:rPr dirty="0" smtClean="0" sz="2500" spc="145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humanos</a:t>
            </a:r>
            <a:r>
              <a:rPr dirty="0" smtClean="0" sz="2500" spc="192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de</a:t>
            </a:r>
            <a:r>
              <a:rPr dirty="0" smtClean="0" sz="2500" spc="89">
                <a:latin typeface="Arial"/>
                <a:cs typeface="Arial"/>
              </a:rPr>
              <a:t> </a:t>
            </a:r>
            <a:r>
              <a:rPr dirty="0" smtClean="0" sz="2500" spc="11">
                <a:latin typeface="Arial"/>
                <a:cs typeface="Arial"/>
              </a:rPr>
              <a:t>do-</a:t>
            </a:r>
            <a:r>
              <a:rPr dirty="0" smtClean="0" sz="2500" spc="5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minar</a:t>
            </a:r>
            <a:r>
              <a:rPr dirty="0" smtClean="0" sz="2500" spc="85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los</a:t>
            </a:r>
            <a:r>
              <a:rPr dirty="0" smtClean="0" sz="2500" spc="59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mate</a:t>
            </a:r>
            <a:r>
              <a:rPr dirty="0" smtClean="0" sz="2500" spc="34">
                <a:latin typeface="Arial"/>
                <a:cs typeface="Arial"/>
              </a:rPr>
              <a:t>r</a:t>
            </a:r>
            <a:r>
              <a:rPr dirty="0" smtClean="0" sz="2500" spc="0">
                <a:latin typeface="Arial"/>
                <a:cs typeface="Arial"/>
              </a:rPr>
              <a:t>iales</a:t>
            </a:r>
            <a:r>
              <a:rPr dirty="0" smtClean="0" sz="2500" spc="138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y</a:t>
            </a:r>
            <a:r>
              <a:rPr dirty="0" smtClean="0" sz="2500" spc="35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las</a:t>
            </a:r>
            <a:r>
              <a:rPr dirty="0" smtClean="0" sz="2500" spc="54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fuerzas</a:t>
            </a:r>
            <a:r>
              <a:rPr dirty="0" smtClean="0" sz="2500" spc="109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de</a:t>
            </a:r>
            <a:r>
              <a:rPr dirty="0" smtClean="0" sz="2500" spc="50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la</a:t>
            </a:r>
            <a:r>
              <a:rPr dirty="0" smtClean="0" sz="2500" spc="42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natu</a:t>
            </a:r>
            <a:r>
              <a:rPr dirty="0" smtClean="0" sz="2500" spc="-25">
                <a:latin typeface="Arial"/>
                <a:cs typeface="Arial"/>
              </a:rPr>
              <a:t>r</a:t>
            </a:r>
            <a:r>
              <a:rPr dirty="0" smtClean="0" sz="2500" spc="0">
                <a:latin typeface="Arial"/>
                <a:cs typeface="Arial"/>
              </a:rPr>
              <a:t>aleza</a:t>
            </a:r>
            <a:r>
              <a:rPr dirty="0" smtClean="0" sz="2500" spc="139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en</a:t>
            </a:r>
            <a:r>
              <a:rPr dirty="0" smtClean="0" sz="2500" spc="55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su</a:t>
            </a:r>
            <a:r>
              <a:rPr dirty="0" smtClean="0" sz="2500" spc="29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pro-</a:t>
            </a:r>
            <a:r>
              <a:rPr dirty="0" smtClean="0" sz="2500" spc="51">
                <a:latin typeface="Arial"/>
                <a:cs typeface="Arial"/>
              </a:rPr>
              <a:t> </a:t>
            </a:r>
            <a:r>
              <a:rPr dirty="0" smtClean="0" sz="2500" spc="-59">
                <a:latin typeface="Arial"/>
                <a:cs typeface="Arial"/>
              </a:rPr>
              <a:t>v</a:t>
            </a:r>
            <a:r>
              <a:rPr dirty="0" smtClean="0" sz="2500" spc="0">
                <a:latin typeface="Arial"/>
                <a:cs typeface="Arial"/>
              </a:rPr>
              <a:t>ech</a:t>
            </a:r>
            <a:r>
              <a:rPr dirty="0" smtClean="0" sz="2500" spc="-100">
                <a:latin typeface="Arial"/>
                <a:cs typeface="Arial"/>
              </a:rPr>
              <a:t>o</a:t>
            </a:r>
            <a:r>
              <a:rPr dirty="0" smtClean="0" sz="2500" spc="0">
                <a:latin typeface="Arial"/>
                <a:cs typeface="Arial"/>
              </a:rPr>
              <a:t>.</a:t>
            </a:r>
            <a:endParaRPr sz="25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56474" y="4414453"/>
            <a:ext cx="1889192" cy="1554835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 algn="just">
              <a:lnSpc>
                <a:spcPts val="2630"/>
              </a:lnSpc>
            </a:pPr>
            <a:r>
              <a:rPr dirty="0" smtClean="0" sz="2500">
                <a:latin typeface="Arial"/>
                <a:cs typeface="Arial"/>
              </a:rPr>
              <a:t>Los</a:t>
            </a:r>
            <a:r>
              <a:rPr dirty="0" smtClean="0" sz="2500" spc="80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p</a:t>
            </a:r>
            <a:r>
              <a:rPr dirty="0" smtClean="0" sz="2500" spc="43">
                <a:latin typeface="Arial"/>
                <a:cs typeface="Arial"/>
              </a:rPr>
              <a:t>r</a:t>
            </a:r>
            <a:r>
              <a:rPr dirty="0" smtClean="0" sz="2500" spc="11">
                <a:latin typeface="Arial"/>
                <a:cs typeface="Arial"/>
              </a:rPr>
              <a:t>imeros</a:t>
            </a:r>
            <a:endParaRPr sz="2500">
              <a:latin typeface="Arial"/>
              <a:cs typeface="Arial"/>
            </a:endParaRPr>
          </a:p>
          <a:p>
            <a:pPr marL="12700" marR="2049" algn="just">
              <a:lnSpc>
                <a:spcPts val="3190"/>
              </a:lnSpc>
              <a:spcBef>
                <a:spcPts val="142"/>
              </a:spcBef>
            </a:pPr>
            <a:r>
              <a:rPr dirty="0" smtClean="0" sz="2500">
                <a:latin typeface="Arial"/>
                <a:cs typeface="Arial"/>
              </a:rPr>
              <a:t>sistemas</a:t>
            </a:r>
            <a:r>
              <a:rPr dirty="0" smtClean="0" sz="2500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de</a:t>
            </a:r>
            <a:r>
              <a:rPr dirty="0" smtClean="0" sz="2500" spc="5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mantener</a:t>
            </a:r>
            <a:r>
              <a:rPr dirty="0" smtClean="0" sz="2500" spc="0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los</a:t>
            </a:r>
            <a:r>
              <a:rPr dirty="0" smtClean="0" sz="2500" spc="5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vient</a:t>
            </a:r>
            <a:r>
              <a:rPr dirty="0" smtClean="0" sz="2500" spc="-86">
                <a:latin typeface="Arial"/>
                <a:cs typeface="Arial"/>
              </a:rPr>
              <a:t>o</a:t>
            </a:r>
            <a:r>
              <a:rPr dirty="0" smtClean="0" sz="2500" spc="5">
                <a:latin typeface="Arial"/>
                <a:cs typeface="Arial"/>
              </a:rPr>
              <a:t>.</a:t>
            </a:r>
            <a:endParaRPr sz="25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78612" y="4414453"/>
            <a:ext cx="6704088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>
                <a:latin typeface="Arial"/>
                <a:cs typeface="Arial"/>
              </a:rPr>
              <a:t>ejemplos</a:t>
            </a:r>
            <a:r>
              <a:rPr dirty="0" smtClean="0" sz="2500" spc="139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de</a:t>
            </a:r>
            <a:r>
              <a:rPr dirty="0" smtClean="0" sz="2500" spc="67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dispositi</a:t>
            </a:r>
            <a:r>
              <a:rPr dirty="0" smtClean="0" sz="2500" spc="-64">
                <a:latin typeface="Arial"/>
                <a:cs typeface="Arial"/>
              </a:rPr>
              <a:t>v</a:t>
            </a:r>
            <a:r>
              <a:rPr dirty="0" smtClean="0" sz="2500" spc="0">
                <a:latin typeface="Arial"/>
                <a:cs typeface="Arial"/>
              </a:rPr>
              <a:t>os</a:t>
            </a:r>
            <a:r>
              <a:rPr dirty="0" smtClean="0" sz="2500" spc="169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de</a:t>
            </a:r>
            <a:r>
              <a:rPr dirty="0" smtClean="0" sz="2500" spc="67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control</a:t>
            </a:r>
            <a:r>
              <a:rPr dirty="0" smtClean="0" sz="2500" spc="114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inclu</a:t>
            </a:r>
            <a:r>
              <a:rPr dirty="0" smtClean="0" sz="2500" spc="-37">
                <a:latin typeface="Arial"/>
                <a:cs typeface="Arial"/>
              </a:rPr>
              <a:t>y</a:t>
            </a:r>
            <a:r>
              <a:rPr dirty="0" smtClean="0" sz="2500" spc="12">
                <a:latin typeface="Arial"/>
                <a:cs typeface="Arial"/>
              </a:rPr>
              <a:t>en</a:t>
            </a:r>
            <a:r>
              <a:rPr dirty="0" smtClean="0" sz="2500" spc="3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los</a:t>
            </a:r>
            <a:endParaRPr sz="25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68224" y="4819341"/>
            <a:ext cx="2034735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>
                <a:latin typeface="Arial"/>
                <a:cs typeface="Arial"/>
              </a:rPr>
              <a:t>regulación</a:t>
            </a:r>
            <a:r>
              <a:rPr dirty="0" smtClean="0" sz="2500" spc="682">
                <a:latin typeface="Arial"/>
                <a:cs typeface="Arial"/>
              </a:rPr>
              <a:t> </a:t>
            </a:r>
            <a:r>
              <a:rPr dirty="0" smtClean="0" sz="2500" spc="12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90256" y="4819341"/>
            <a:ext cx="999690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9">
                <a:latin typeface="Arial"/>
                <a:cs typeface="Arial"/>
              </a:rPr>
              <a:t>relojes</a:t>
            </a:r>
            <a:endParaRPr sz="25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77243" y="4819341"/>
            <a:ext cx="230016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11">
                <a:latin typeface="Arial"/>
                <a:cs typeface="Arial"/>
              </a:rPr>
              <a:t>y</a:t>
            </a:r>
            <a:endParaRPr sz="25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94556" y="4819341"/>
            <a:ext cx="2401471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>
                <a:latin typeface="Arial"/>
                <a:cs typeface="Arial"/>
              </a:rPr>
              <a:t>los</a:t>
            </a:r>
            <a:r>
              <a:rPr dirty="0" smtClean="0" sz="2500" spc="599">
                <a:latin typeface="Arial"/>
                <a:cs typeface="Arial"/>
              </a:rPr>
              <a:t> </a:t>
            </a:r>
            <a:r>
              <a:rPr dirty="0" smtClean="0" sz="2500" spc="13">
                <a:latin typeface="Arial"/>
                <a:cs typeface="Arial"/>
              </a:rPr>
              <a:t>mecanismos</a:t>
            </a:r>
            <a:endParaRPr sz="25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983325" y="4819341"/>
            <a:ext cx="699375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5">
                <a:latin typeface="Arial"/>
                <a:cs typeface="Arial"/>
              </a:rPr>
              <a:t>pa</a:t>
            </a:r>
            <a:r>
              <a:rPr dirty="0" smtClean="0" sz="2500" spc="5">
                <a:latin typeface="Arial"/>
                <a:cs typeface="Arial"/>
              </a:rPr>
              <a:t>r</a:t>
            </a:r>
            <a:r>
              <a:rPr dirty="0" smtClean="0" sz="2500" spc="5">
                <a:latin typeface="Arial"/>
                <a:cs typeface="Arial"/>
              </a:rPr>
              <a:t>a</a:t>
            </a:r>
            <a:endParaRPr sz="25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66020" y="5224217"/>
            <a:ext cx="6716680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10">
                <a:latin typeface="Arial"/>
                <a:cs typeface="Arial"/>
              </a:rPr>
              <a:t>molinos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de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viento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o</a:t>
            </a:r>
            <a:r>
              <a:rPr dirty="0" smtClean="0" sz="2500" spc="10">
                <a:latin typeface="Arial"/>
                <a:cs typeface="Arial"/>
              </a:rPr>
              <a:t>r</a:t>
            </a:r>
            <a:r>
              <a:rPr dirty="0" smtClean="0" sz="2500" spc="10">
                <a:latin typeface="Arial"/>
                <a:cs typeface="Arial"/>
              </a:rPr>
              <a:t>ientados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en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la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dirección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del</a:t>
            </a:r>
            <a:endParaRPr sz="25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56474" y="6493633"/>
            <a:ext cx="8626226" cy="745070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>
                <a:latin typeface="Arial"/>
                <a:cs typeface="Arial"/>
              </a:rPr>
              <a:t>Las</a:t>
            </a:r>
            <a:r>
              <a:rPr dirty="0" smtClean="0" sz="2500" spc="135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plantas</a:t>
            </a:r>
            <a:r>
              <a:rPr dirty="0" smtClean="0" sz="2500" spc="170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indust</a:t>
            </a:r>
            <a:r>
              <a:rPr dirty="0" smtClean="0" sz="2500" spc="34">
                <a:latin typeface="Arial"/>
                <a:cs typeface="Arial"/>
              </a:rPr>
              <a:t>r</a:t>
            </a:r>
            <a:r>
              <a:rPr dirty="0" smtClean="0" sz="2500" spc="0">
                <a:latin typeface="Arial"/>
                <a:cs typeface="Arial"/>
              </a:rPr>
              <a:t>iales</a:t>
            </a:r>
            <a:r>
              <a:rPr dirty="0" smtClean="0" sz="2500" spc="221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mode</a:t>
            </a:r>
            <a:r>
              <a:rPr dirty="0" smtClean="0" sz="2500" spc="59">
                <a:latin typeface="Arial"/>
                <a:cs typeface="Arial"/>
              </a:rPr>
              <a:t>r</a:t>
            </a:r>
            <a:r>
              <a:rPr dirty="0" smtClean="0" sz="2500" spc="0">
                <a:latin typeface="Arial"/>
                <a:cs typeface="Arial"/>
              </a:rPr>
              <a:t>nas</a:t>
            </a:r>
            <a:r>
              <a:rPr dirty="0" smtClean="0" sz="2500" spc="206">
                <a:latin typeface="Arial"/>
                <a:cs typeface="Arial"/>
              </a:rPr>
              <a:t> </a:t>
            </a:r>
            <a:r>
              <a:rPr dirty="0" smtClean="0" sz="2500" spc="0">
                <a:latin typeface="Arial"/>
                <a:cs typeface="Arial"/>
              </a:rPr>
              <a:t>poseen</a:t>
            </a:r>
            <a:r>
              <a:rPr dirty="0" smtClean="0" sz="2500" spc="171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sofisticados</a:t>
            </a:r>
            <a:r>
              <a:rPr dirty="0" smtClean="0" sz="2500" spc="94">
                <a:latin typeface="Arial"/>
                <a:cs typeface="Arial"/>
              </a:rPr>
              <a:t> </a:t>
            </a:r>
            <a:r>
              <a:rPr dirty="0" smtClean="0" sz="2500" spc="8">
                <a:latin typeface="Arial"/>
                <a:cs typeface="Arial"/>
              </a:rPr>
              <a:t>siste-</a:t>
            </a:r>
            <a:endParaRPr sz="2500">
              <a:latin typeface="Arial"/>
              <a:cs typeface="Arial"/>
            </a:endParaRPr>
          </a:p>
          <a:p>
            <a:pPr marL="12700" marR="47219">
              <a:lnSpc>
                <a:spcPct val="95825"/>
              </a:lnSpc>
              <a:spcBef>
                <a:spcPts val="238"/>
              </a:spcBef>
            </a:pPr>
            <a:r>
              <a:rPr dirty="0" smtClean="0" sz="2500" spc="9">
                <a:latin typeface="Arial"/>
                <a:cs typeface="Arial"/>
              </a:rPr>
              <a:t>mas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de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control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que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son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c</a:t>
            </a:r>
            <a:r>
              <a:rPr dirty="0" smtClean="0" sz="2500" spc="9">
                <a:latin typeface="Arial"/>
                <a:cs typeface="Arial"/>
              </a:rPr>
              <a:t>r</a:t>
            </a:r>
            <a:r>
              <a:rPr dirty="0" smtClean="0" sz="2500" spc="9">
                <a:latin typeface="Arial"/>
                <a:cs typeface="Arial"/>
              </a:rPr>
              <a:t>uciales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pa</a:t>
            </a:r>
            <a:r>
              <a:rPr dirty="0" smtClean="0" sz="2500" spc="9">
                <a:latin typeface="Arial"/>
                <a:cs typeface="Arial"/>
              </a:rPr>
              <a:t>r</a:t>
            </a:r>
            <a:r>
              <a:rPr dirty="0" smtClean="0" sz="2500" spc="9">
                <a:latin typeface="Arial"/>
                <a:cs typeface="Arial"/>
              </a:rPr>
              <a:t>a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su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ope</a:t>
            </a:r>
            <a:r>
              <a:rPr dirty="0" smtClean="0" sz="2500" spc="9">
                <a:latin typeface="Arial"/>
                <a:cs typeface="Arial"/>
              </a:rPr>
              <a:t>r</a:t>
            </a:r>
            <a:r>
              <a:rPr dirty="0" smtClean="0" sz="2500" spc="9">
                <a:latin typeface="Arial"/>
                <a:cs typeface="Arial"/>
              </a:rPr>
              <a:t>ación</a:t>
            </a:r>
            <a:r>
              <a:rPr dirty="0" smtClean="0" sz="2500" spc="9">
                <a:latin typeface="Arial"/>
                <a:cs typeface="Arial"/>
              </a:rPr>
              <a:t> </a:t>
            </a:r>
            <a:r>
              <a:rPr dirty="0" smtClean="0" sz="2500" spc="9">
                <a:latin typeface="Arial"/>
                <a:cs typeface="Arial"/>
              </a:rPr>
              <a:t>correcta.</a:t>
            </a:r>
            <a:endParaRPr sz="25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69174" y="485038"/>
            <a:ext cx="855360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1069174" y="624738"/>
            <a:ext cx="8553602" cy="0"/>
          </a:xfrm>
          <a:custGeom>
            <a:avLst/>
            <a:gdLst/>
            <a:ahLst/>
            <a:cxnLst/>
            <a:rect l="l" t="t" r="r" b="b"/>
            <a:pathLst>
              <a:path w="8553602" h="0">
                <a:moveTo>
                  <a:pt x="0" y="0"/>
                </a:moveTo>
                <a:lnTo>
                  <a:pt x="8553602" y="0"/>
                </a:lnTo>
              </a:path>
            </a:pathLst>
          </a:custGeom>
          <a:ln w="139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1283030" y="744937"/>
            <a:ext cx="8126122" cy="55823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056474" y="432075"/>
            <a:ext cx="1095183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 spc="-9">
                <a:latin typeface="Arial"/>
                <a:cs typeface="Arial"/>
              </a:rPr>
              <a:t>C</a:t>
            </a:r>
            <a:r>
              <a:rPr dirty="0" smtClean="0" sz="1200" spc="-9">
                <a:latin typeface="Arial"/>
                <a:cs typeface="Arial"/>
              </a:rPr>
              <a:t>A</a:t>
            </a:r>
            <a:r>
              <a:rPr dirty="0" smtClean="0" sz="1200" spc="-9">
                <a:latin typeface="Arial"/>
                <a:cs typeface="Arial"/>
              </a:rPr>
              <a:t>UT1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Clase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525660" y="432075"/>
            <a:ext cx="132590" cy="177228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>
                <a:latin typeface="Arial"/>
                <a:cs typeface="Arial"/>
              </a:rPr>
              <a:t>8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75270" y="6464423"/>
            <a:ext cx="1594967" cy="340194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>
                <a:latin typeface="Arial"/>
                <a:cs typeface="Arial"/>
              </a:rPr>
              <a:t>Una</a:t>
            </a:r>
            <a:r>
              <a:rPr dirty="0" smtClean="0" sz="2500" spc="45">
                <a:latin typeface="Arial"/>
                <a:cs typeface="Arial"/>
              </a:rPr>
              <a:t> </a:t>
            </a:r>
            <a:r>
              <a:rPr dirty="0" smtClean="0" sz="2500" spc="10">
                <a:latin typeface="Arial"/>
                <a:cs typeface="Arial"/>
              </a:rPr>
              <a:t>planta</a:t>
            </a:r>
            <a:endParaRPr sz="25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85132" y="6464423"/>
            <a:ext cx="6978904" cy="745070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dirty="0" smtClean="0" sz="2500" spc="11">
                <a:latin typeface="Arial"/>
                <a:cs typeface="Arial"/>
              </a:rPr>
              <a:t>indust</a:t>
            </a:r>
            <a:r>
              <a:rPr dirty="0" smtClean="0" sz="2500" spc="11">
                <a:latin typeface="Arial"/>
                <a:cs typeface="Arial"/>
              </a:rPr>
              <a:t>r</a:t>
            </a:r>
            <a:r>
              <a:rPr dirty="0" smtClean="0" sz="2500" spc="11">
                <a:latin typeface="Arial"/>
                <a:cs typeface="Arial"/>
              </a:rPr>
              <a:t>ial</a:t>
            </a:r>
            <a:r>
              <a:rPr dirty="0" smtClean="0" sz="2500" spc="11">
                <a:latin typeface="Arial"/>
                <a:cs typeface="Arial"/>
              </a:rPr>
              <a:t> </a:t>
            </a:r>
            <a:r>
              <a:rPr dirty="0" smtClean="0" sz="2500" spc="11">
                <a:latin typeface="Arial"/>
                <a:cs typeface="Arial"/>
              </a:rPr>
              <a:t>mode</a:t>
            </a:r>
            <a:r>
              <a:rPr dirty="0" smtClean="0" sz="2500" spc="11">
                <a:latin typeface="Arial"/>
                <a:cs typeface="Arial"/>
              </a:rPr>
              <a:t>r</a:t>
            </a:r>
            <a:r>
              <a:rPr dirty="0" smtClean="0" sz="2500" spc="11">
                <a:latin typeface="Arial"/>
                <a:cs typeface="Arial"/>
              </a:rPr>
              <a:t>na:</a:t>
            </a:r>
            <a:r>
              <a:rPr dirty="0" smtClean="0" sz="2500" spc="11">
                <a:latin typeface="Arial"/>
                <a:cs typeface="Arial"/>
              </a:rPr>
              <a:t> </a:t>
            </a:r>
            <a:r>
              <a:rPr dirty="0" smtClean="0" sz="2500" spc="11">
                <a:latin typeface="Arial"/>
                <a:cs typeface="Arial"/>
              </a:rPr>
              <a:t>una</a:t>
            </a:r>
            <a:r>
              <a:rPr dirty="0" smtClean="0" sz="2500" spc="11">
                <a:latin typeface="Arial"/>
                <a:cs typeface="Arial"/>
              </a:rPr>
              <a:t> </a:t>
            </a:r>
            <a:r>
              <a:rPr dirty="0" smtClean="0" sz="2500" spc="11">
                <a:latin typeface="Arial"/>
                <a:cs typeface="Arial"/>
              </a:rPr>
              <a:t>sección</a:t>
            </a:r>
            <a:r>
              <a:rPr dirty="0" smtClean="0" sz="2500" spc="11">
                <a:latin typeface="Arial"/>
                <a:cs typeface="Arial"/>
              </a:rPr>
              <a:t> </a:t>
            </a:r>
            <a:r>
              <a:rPr dirty="0" smtClean="0" sz="2500" spc="11">
                <a:latin typeface="Arial"/>
                <a:cs typeface="Arial"/>
              </a:rPr>
              <a:t>de</a:t>
            </a:r>
            <a:r>
              <a:rPr dirty="0" smtClean="0" sz="2500" spc="11">
                <a:latin typeface="Arial"/>
                <a:cs typeface="Arial"/>
              </a:rPr>
              <a:t> </a:t>
            </a:r>
            <a:r>
              <a:rPr dirty="0" smtClean="0" sz="2500" spc="11">
                <a:latin typeface="Arial"/>
                <a:cs typeface="Arial"/>
              </a:rPr>
              <a:t>la</a:t>
            </a:r>
            <a:r>
              <a:rPr dirty="0" smtClean="0" sz="2500" spc="11">
                <a:latin typeface="Arial"/>
                <a:cs typeface="Arial"/>
              </a:rPr>
              <a:t> </a:t>
            </a:r>
            <a:r>
              <a:rPr dirty="0" smtClean="0" sz="2500" spc="11">
                <a:latin typeface="Arial"/>
                <a:cs typeface="Arial"/>
              </a:rPr>
              <a:t>refinería</a:t>
            </a:r>
            <a:r>
              <a:rPr dirty="0" smtClean="0" sz="2500" spc="11">
                <a:latin typeface="Arial"/>
                <a:cs typeface="Arial"/>
              </a:rPr>
              <a:t> </a:t>
            </a:r>
            <a:r>
              <a:rPr dirty="0" smtClean="0" sz="2500" spc="1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  <a:p>
            <a:pPr marL="974677" marR="47219">
              <a:lnSpc>
                <a:spcPct val="95825"/>
              </a:lnSpc>
              <a:spcBef>
                <a:spcPts val="238"/>
              </a:spcBef>
            </a:pPr>
            <a:r>
              <a:rPr dirty="0" smtClean="0" sz="2500" spc="-2">
                <a:latin typeface="Arial"/>
                <a:cs typeface="Arial"/>
              </a:rPr>
              <a:t>petróleo</a:t>
            </a:r>
            <a:r>
              <a:rPr dirty="0" smtClean="0" sz="2500" spc="-2">
                <a:latin typeface="Arial"/>
                <a:cs typeface="Arial"/>
              </a:rPr>
              <a:t> </a:t>
            </a:r>
            <a:r>
              <a:rPr dirty="0" smtClean="0" sz="2500" spc="-2">
                <a:latin typeface="Arial"/>
                <a:cs typeface="Arial"/>
              </a:rPr>
              <a:t>austríaca</a:t>
            </a:r>
            <a:r>
              <a:rPr dirty="0" smtClean="0" sz="2500" spc="-2">
                <a:latin typeface="Arial"/>
                <a:cs typeface="Arial"/>
              </a:rPr>
              <a:t> </a:t>
            </a:r>
            <a:r>
              <a:rPr dirty="0" smtClean="0" sz="2500" spc="-2">
                <a:latin typeface="Arial"/>
                <a:cs typeface="Arial"/>
              </a:rPr>
              <a:t>OM</a:t>
            </a:r>
            <a:r>
              <a:rPr dirty="0" smtClean="0" sz="2500" spc="-2">
                <a:latin typeface="Arial"/>
                <a:cs typeface="Arial"/>
              </a:rPr>
              <a:t>V</a:t>
            </a:r>
            <a:r>
              <a:rPr dirty="0" smtClean="0" sz="2500" spc="-2">
                <a:latin typeface="Arial"/>
                <a:cs typeface="Arial"/>
              </a:rPr>
              <a:t>.</a:t>
            </a:r>
            <a:endParaRPr sz="25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69174" y="485038"/>
            <a:ext cx="855360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