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9" r:id="rId6"/>
    <p:sldId id="272" r:id="rId7"/>
    <p:sldId id="270" r:id="rId8"/>
    <p:sldId id="260" r:id="rId9"/>
    <p:sldId id="261" r:id="rId10"/>
    <p:sldId id="262" r:id="rId11"/>
    <p:sldId id="263" r:id="rId12"/>
    <p:sldId id="264" r:id="rId13"/>
    <p:sldId id="265" r:id="rId14"/>
    <p:sldId id="266" r:id="rId15"/>
    <p:sldId id="273" r:id="rId16"/>
    <p:sldId id="274" r:id="rId17"/>
    <p:sldId id="267" r:id="rId18"/>
    <p:sldId id="275" r:id="rId19"/>
    <p:sldId id="276" r:id="rId20"/>
    <p:sldId id="277" r:id="rId21"/>
    <p:sldId id="278" r:id="rId22"/>
    <p:sldId id="279" r:id="rId23"/>
    <p:sldId id="280" r:id="rId24"/>
    <p:sldId id="281" r:id="rId25"/>
    <p:sldId id="282" r:id="rId26"/>
    <p:sldId id="283" r:id="rId27"/>
    <p:sldId id="284" r:id="rId28"/>
    <p:sldId id="286" r:id="rId29"/>
    <p:sldId id="288" r:id="rId30"/>
    <p:sldId id="287" r:id="rId31"/>
    <p:sldId id="285" r:id="rId32"/>
    <p:sldId id="290" r:id="rId33"/>
    <p:sldId id="291" r:id="rId34"/>
    <p:sldId id="271" r:id="rId3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03E5E-8BD2-48D8-9D87-C45263BBEBD3}" type="datetimeFigureOut">
              <a:rPr lang="es-MX" smtClean="0"/>
              <a:t>01/07/2019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42EA04-9250-46EA-84FF-30952A051992}" type="slidenum">
              <a:rPr lang="es-MX" smtClean="0"/>
              <a:t>‹Nº›</a:t>
            </a:fld>
            <a:endParaRPr lang="es-MX"/>
          </a:p>
        </p:txBody>
      </p:sp>
    </p:spTree>
    <p:extLst>
      <p:ext uri="{BB962C8B-B14F-4D97-AF65-F5344CB8AC3E}">
        <p14:creationId xmlns:p14="http://schemas.microsoft.com/office/powerpoint/2010/main" val="194191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A42EA04-9250-46EA-84FF-30952A051992}" type="slidenum">
              <a:rPr lang="es-MX" smtClean="0"/>
              <a:t>3</a:t>
            </a:fld>
            <a:endParaRPr lang="es-MX"/>
          </a:p>
        </p:txBody>
      </p:sp>
    </p:spTree>
    <p:extLst>
      <p:ext uri="{BB962C8B-B14F-4D97-AF65-F5344CB8AC3E}">
        <p14:creationId xmlns:p14="http://schemas.microsoft.com/office/powerpoint/2010/main" val="225159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53625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358088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173097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845840"/>
            <a:ext cx="8229600" cy="1143000"/>
          </a:xfrm>
        </p:spPr>
        <p:txBody>
          <a:bodyPr>
            <a:normAutofit/>
          </a:bodyPr>
          <a:lstStyle>
            <a:lvl1pPr algn="r">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2060848"/>
            <a:ext cx="8229600" cy="40653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755705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39918556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753693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388221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715340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354481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146953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6CFC8FA-751B-4283-8619-3FB30DFCAF65}" type="datetimeFigureOut">
              <a:rPr lang="es-MX" smtClean="0"/>
              <a:t>01/07/2019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D507BAB-25B8-454D-84CE-5F3056924030}" type="slidenum">
              <a:rPr lang="es-MX" smtClean="0"/>
              <a:t>‹Nº›</a:t>
            </a:fld>
            <a:endParaRPr lang="es-MX"/>
          </a:p>
        </p:txBody>
      </p:sp>
    </p:spTree>
    <p:extLst>
      <p:ext uri="{BB962C8B-B14F-4D97-AF65-F5344CB8AC3E}">
        <p14:creationId xmlns:p14="http://schemas.microsoft.com/office/powerpoint/2010/main" val="73791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Narrow" pitchFamily="34" charset="0"/>
              </a:defRPr>
            </a:lvl1pPr>
          </a:lstStyle>
          <a:p>
            <a:fld id="{56CFC8FA-751B-4283-8619-3FB30DFCAF65}" type="datetimeFigureOut">
              <a:rPr lang="es-MX" smtClean="0"/>
              <a:pPr/>
              <a:t>01/07/2019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itchFamily="34" charset="0"/>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Narrow" pitchFamily="34" charset="0"/>
              </a:defRPr>
            </a:lvl1pPr>
          </a:lstStyle>
          <a:p>
            <a:fld id="{9D507BAB-25B8-454D-84CE-5F3056924030}" type="slidenum">
              <a:rPr lang="es-MX" smtClean="0"/>
              <a:pPr/>
              <a:t>‹Nº›</a:t>
            </a:fld>
            <a:endParaRPr lang="es-MX"/>
          </a:p>
        </p:txBody>
      </p:sp>
      <p:pic>
        <p:nvPicPr>
          <p:cNvPr id="8" name="7 Imagen"/>
          <p:cNvPicPr>
            <a:picLocks noChangeAspect="1"/>
          </p:cNvPicPr>
          <p:nvPr userDrawn="1"/>
        </p:nvPicPr>
        <p:blipFill>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971600" y="15032"/>
            <a:ext cx="7272808" cy="1094557"/>
          </a:xfrm>
          <a:prstGeom prst="rect">
            <a:avLst/>
          </a:prstGeom>
        </p:spPr>
      </p:pic>
    </p:spTree>
    <p:extLst>
      <p:ext uri="{BB962C8B-B14F-4D97-AF65-F5344CB8AC3E}">
        <p14:creationId xmlns:p14="http://schemas.microsoft.com/office/powerpoint/2010/main" val="3216918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Introducción a los Sistema de ecuaciones lineales triangulares</a:t>
            </a:r>
            <a:endParaRPr lang="es-MX" dirty="0"/>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338258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3" name="2 Marcador de contenido"/>
          <p:cNvSpPr>
            <a:spLocks noGrp="1"/>
          </p:cNvSpPr>
          <p:nvPr>
            <p:ph idx="1"/>
          </p:nvPr>
        </p:nvSpPr>
        <p:spPr/>
        <p:txBody>
          <a:bodyPr>
            <a:normAutofit/>
          </a:bodyPr>
          <a:lstStyle/>
          <a:p>
            <a:pPr algn="just"/>
            <a:endParaRPr lang="es-MX" sz="2400" dirty="0" smtClean="0"/>
          </a:p>
          <a:p>
            <a:pPr algn="just"/>
            <a:endParaRPr lang="es-MX" sz="2400" dirty="0" smtClean="0"/>
          </a:p>
          <a:p>
            <a:pPr algn="just"/>
            <a:endParaRPr lang="es-MX" sz="2400" dirty="0"/>
          </a:p>
        </p:txBody>
      </p:sp>
      <p:sp>
        <p:nvSpPr>
          <p:cNvPr id="5" name="4 CuadroTexto"/>
          <p:cNvSpPr txBox="1"/>
          <p:nvPr/>
        </p:nvSpPr>
        <p:spPr>
          <a:xfrm>
            <a:off x="611560" y="1988840"/>
            <a:ext cx="8064896"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2400" dirty="0" smtClean="0">
                <a:latin typeface="Arial Narrow" pitchFamily="34" charset="0"/>
              </a:rPr>
              <a:t>“Halla dos números tales que la suma del doble del primero más el triple del segundo sea igual a 16 y que si se multiplica el primero por 4 y el segundo por −1 se obtiene −3”.</a:t>
            </a:r>
            <a:endParaRPr lang="es-MX" sz="2400" dirty="0">
              <a:latin typeface="Arial Narrow" pitchFamily="34" charset="0"/>
            </a:endParaRPr>
          </a:p>
        </p:txBody>
      </p:sp>
      <p:sp>
        <p:nvSpPr>
          <p:cNvPr id="6" name="5 Rectángulo"/>
          <p:cNvSpPr/>
          <p:nvPr/>
        </p:nvSpPr>
        <p:spPr>
          <a:xfrm>
            <a:off x="1619672" y="3356992"/>
            <a:ext cx="6048672" cy="1815882"/>
          </a:xfrm>
          <a:prstGeom prst="rect">
            <a:avLst/>
          </a:prstGeom>
        </p:spPr>
        <p:txBody>
          <a:bodyPr wrap="square">
            <a:spAutoFit/>
          </a:bodyPr>
          <a:lstStyle/>
          <a:p>
            <a:pPr algn="ctr"/>
            <a:r>
              <a:rPr lang="es-MX" sz="2800" dirty="0" smtClean="0">
                <a:latin typeface="Arial Narrow" pitchFamily="34" charset="0"/>
              </a:rPr>
              <a:t>Ahora ya se tiene un sistema de ecuaciones lineales como el siguiente:</a:t>
            </a:r>
          </a:p>
          <a:p>
            <a:pPr algn="ctr"/>
            <a:r>
              <a:rPr lang="es-MX" sz="2800" dirty="0" smtClean="0">
                <a:latin typeface="Arial Narrow" pitchFamily="34" charset="0"/>
              </a:rPr>
              <a:t>2x+3y=16     …</a:t>
            </a:r>
            <a:r>
              <a:rPr lang="es-MX" sz="2800" b="1" dirty="0" smtClean="0">
                <a:latin typeface="Arial Narrow" pitchFamily="34" charset="0"/>
              </a:rPr>
              <a:t>Ec.1</a:t>
            </a:r>
          </a:p>
          <a:p>
            <a:pPr algn="ctr"/>
            <a:r>
              <a:rPr lang="es-MX" sz="2800" dirty="0" smtClean="0">
                <a:latin typeface="Arial Narrow" pitchFamily="34" charset="0"/>
              </a:rPr>
              <a:t>4x−y=−3     …</a:t>
            </a:r>
            <a:r>
              <a:rPr lang="es-MX" sz="2800" b="1" dirty="0" smtClean="0">
                <a:latin typeface="Arial Narrow" pitchFamily="34" charset="0"/>
              </a:rPr>
              <a:t>Ec.2</a:t>
            </a:r>
            <a:endParaRPr lang="es-MX" sz="2800" b="1" dirty="0">
              <a:latin typeface="Arial Narrow" pitchFamily="34" charset="0"/>
            </a:endParaRPr>
          </a:p>
        </p:txBody>
      </p:sp>
      <p:sp>
        <p:nvSpPr>
          <p:cNvPr id="8" name="7 Rectángulo"/>
          <p:cNvSpPr/>
          <p:nvPr/>
        </p:nvSpPr>
        <p:spPr>
          <a:xfrm>
            <a:off x="251520" y="5445224"/>
            <a:ext cx="8640960" cy="1200329"/>
          </a:xfrm>
          <a:prstGeom prst="rect">
            <a:avLst/>
          </a:prstGeom>
        </p:spPr>
        <p:txBody>
          <a:bodyPr wrap="square">
            <a:spAutoFit/>
          </a:bodyPr>
          <a:lstStyle/>
          <a:p>
            <a:pPr algn="ctr"/>
            <a:r>
              <a:rPr lang="es-MX" sz="2400" dirty="0" smtClean="0">
                <a:latin typeface="Arial Narrow" pitchFamily="34" charset="0"/>
              </a:rPr>
              <a:t>Este tipo de problemas en matemáticas son comunes y una forma de resolverlos es generando un sistema equivalente en forma triangular multiplicado por un número.</a:t>
            </a:r>
            <a:endParaRPr lang="es-MX" sz="2400" dirty="0">
              <a:latin typeface="Arial Narrow" pitchFamily="34" charset="0"/>
            </a:endParaRPr>
          </a:p>
        </p:txBody>
      </p:sp>
    </p:spTree>
    <p:extLst>
      <p:ext uri="{BB962C8B-B14F-4D97-AF65-F5344CB8AC3E}">
        <p14:creationId xmlns:p14="http://schemas.microsoft.com/office/powerpoint/2010/main" val="417441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7" name="6 Rectángulo"/>
          <p:cNvSpPr/>
          <p:nvPr/>
        </p:nvSpPr>
        <p:spPr>
          <a:xfrm>
            <a:off x="251520" y="2132856"/>
            <a:ext cx="4572000" cy="2308324"/>
          </a:xfrm>
          <a:prstGeom prst="rect">
            <a:avLst/>
          </a:prstGeom>
        </p:spPr>
        <p:txBody>
          <a:bodyPr>
            <a:spAutoFit/>
          </a:bodyPr>
          <a:lstStyle/>
          <a:p>
            <a:pPr algn="just"/>
            <a:r>
              <a:rPr lang="es-MX" sz="2400" dirty="0" smtClean="0">
                <a:latin typeface="Arial Narrow" pitchFamily="34" charset="0"/>
              </a:rPr>
              <a:t>Genera un sistema equivalente en donde multipliques la ecuación Ec.1 por -2 (esto se realiza para hacer que se elimine la incógnita de las x) y al hacer la suma con la ecuación 2 obtienes la ecuación Ec.3:</a:t>
            </a:r>
            <a:endParaRPr lang="es-MX" sz="2400" dirty="0">
              <a:latin typeface="Arial Narrow" pitchFamily="34" charset="0"/>
            </a:endParaRPr>
          </a:p>
        </p:txBody>
      </p:sp>
      <p:pic>
        <p:nvPicPr>
          <p:cNvPr id="409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076056" y="4441180"/>
            <a:ext cx="3915782" cy="159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323503" y="2708920"/>
            <a:ext cx="3420888" cy="954107"/>
          </a:xfrm>
          <a:prstGeom prst="rect">
            <a:avLst/>
          </a:prstGeom>
        </p:spPr>
        <p:txBody>
          <a:bodyPr wrap="square">
            <a:spAutoFit/>
          </a:bodyPr>
          <a:lstStyle/>
          <a:p>
            <a:pPr algn="ctr"/>
            <a:r>
              <a:rPr lang="es-MX" sz="2800" dirty="0" smtClean="0">
                <a:latin typeface="Arial Narrow" pitchFamily="34" charset="0"/>
              </a:rPr>
              <a:t>2x+3y=16     …</a:t>
            </a:r>
            <a:r>
              <a:rPr lang="es-MX" sz="2800" b="1" dirty="0" smtClean="0">
                <a:latin typeface="Arial Narrow" pitchFamily="34" charset="0"/>
              </a:rPr>
              <a:t>Ec.1</a:t>
            </a:r>
          </a:p>
          <a:p>
            <a:pPr algn="ctr"/>
            <a:r>
              <a:rPr lang="es-MX" sz="2800" dirty="0" smtClean="0">
                <a:latin typeface="Arial Narrow" pitchFamily="34" charset="0"/>
              </a:rPr>
              <a:t>4x−y=−3     …</a:t>
            </a:r>
            <a:r>
              <a:rPr lang="es-MX" sz="2800" b="1" dirty="0" smtClean="0">
                <a:latin typeface="Arial Narrow" pitchFamily="34" charset="0"/>
              </a:rPr>
              <a:t>Ec.2</a:t>
            </a:r>
            <a:endParaRPr lang="es-MX" sz="2800" b="1" dirty="0">
              <a:latin typeface="Arial Narrow" pitchFamily="34" charset="0"/>
            </a:endParaRPr>
          </a:p>
        </p:txBody>
      </p:sp>
      <p:cxnSp>
        <p:nvCxnSpPr>
          <p:cNvPr id="12" name="11 Conector recto"/>
          <p:cNvCxnSpPr/>
          <p:nvPr/>
        </p:nvCxnSpPr>
        <p:spPr>
          <a:xfrm flipH="1">
            <a:off x="5580112" y="4293096"/>
            <a:ext cx="576064" cy="122413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2895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7" name="6 Rectángulo"/>
          <p:cNvSpPr/>
          <p:nvPr/>
        </p:nvSpPr>
        <p:spPr>
          <a:xfrm>
            <a:off x="251520" y="2132856"/>
            <a:ext cx="3672408" cy="1815882"/>
          </a:xfrm>
          <a:prstGeom prst="rect">
            <a:avLst/>
          </a:prstGeom>
        </p:spPr>
        <p:txBody>
          <a:bodyPr wrap="square">
            <a:spAutoFit/>
          </a:bodyPr>
          <a:lstStyle/>
          <a:p>
            <a:r>
              <a:rPr lang="es-MX" sz="2800" dirty="0" smtClean="0">
                <a:latin typeface="Arial Narrow" pitchFamily="34" charset="0"/>
              </a:rPr>
              <a:t>El sistema de ecuaciones se transformó en un sistema escrito en forma triangular:	</a:t>
            </a:r>
          </a:p>
        </p:txBody>
      </p:sp>
      <p:pic>
        <p:nvPicPr>
          <p:cNvPr id="5122" name="Picture 2" descr="Esquem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5733" y="2062924"/>
            <a:ext cx="5373826" cy="3022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40763" y="3554983"/>
            <a:ext cx="1729939"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178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7" name="6 Rectángulo"/>
          <p:cNvSpPr/>
          <p:nvPr/>
        </p:nvSpPr>
        <p:spPr>
          <a:xfrm>
            <a:off x="251520" y="2060848"/>
            <a:ext cx="3672408" cy="1384995"/>
          </a:xfrm>
          <a:prstGeom prst="rect">
            <a:avLst/>
          </a:prstGeom>
        </p:spPr>
        <p:txBody>
          <a:bodyPr wrap="square">
            <a:spAutoFit/>
          </a:bodyPr>
          <a:lstStyle/>
          <a:p>
            <a:r>
              <a:rPr lang="es-MX" sz="2800" dirty="0" smtClean="0">
                <a:latin typeface="Arial Narrow" pitchFamily="34" charset="0"/>
              </a:rPr>
              <a:t>Para encontrar la solución, despeja y de la ecuación </a:t>
            </a:r>
            <a:r>
              <a:rPr lang="es-MX" sz="2800" b="1" dirty="0" smtClean="0">
                <a:latin typeface="Arial Narrow" pitchFamily="34" charset="0"/>
              </a:rPr>
              <a:t>Ec.3</a:t>
            </a:r>
          </a:p>
        </p:txBody>
      </p:sp>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47863" y="2924944"/>
            <a:ext cx="1729939"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467986" y="2383580"/>
            <a:ext cx="3102164" cy="108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51520" y="4225151"/>
            <a:ext cx="3312368" cy="1508105"/>
          </a:xfrm>
          <a:prstGeom prst="rect">
            <a:avLst/>
          </a:prstGeom>
        </p:spPr>
        <p:txBody>
          <a:bodyPr wrap="square">
            <a:spAutoFit/>
          </a:bodyPr>
          <a:lstStyle/>
          <a:p>
            <a:r>
              <a:rPr lang="es-MX" sz="2800" dirty="0" smtClean="0">
                <a:latin typeface="Arial Narrow" pitchFamily="34" charset="0"/>
              </a:rPr>
              <a:t>Sustituye Y=5 en la ecuación </a:t>
            </a:r>
            <a:r>
              <a:rPr lang="es-MX" sz="2800" b="1" dirty="0" smtClean="0">
                <a:latin typeface="Arial Narrow" pitchFamily="34" charset="0"/>
              </a:rPr>
              <a:t>Ec.1</a:t>
            </a:r>
            <a:r>
              <a:rPr lang="es-MX" sz="2800" dirty="0" smtClean="0">
                <a:latin typeface="Arial Narrow" pitchFamily="34" charset="0"/>
              </a:rPr>
              <a:t>:</a:t>
            </a:r>
          </a:p>
          <a:p>
            <a:r>
              <a:rPr lang="es-MX" sz="2800" dirty="0" smtClean="0">
                <a:latin typeface="Arial Narrow" pitchFamily="34" charset="0"/>
              </a:rPr>
              <a:t>Despeja </a:t>
            </a:r>
            <a:r>
              <a:rPr lang="es-MX" sz="3600" b="1" dirty="0" smtClean="0">
                <a:latin typeface="Arial Narrow" pitchFamily="34" charset="0"/>
              </a:rPr>
              <a:t>x</a:t>
            </a:r>
            <a:r>
              <a:rPr lang="es-MX" sz="2800" dirty="0" smtClean="0">
                <a:latin typeface="Arial Narrow" pitchFamily="34" charset="0"/>
              </a:rPr>
              <a:t>:</a:t>
            </a:r>
            <a:endParaRPr lang="es-MX" sz="2800" dirty="0">
              <a:latin typeface="Arial Narrow" pitchFamily="34" charset="0"/>
            </a:endParaRPr>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347864" y="4822237"/>
            <a:ext cx="1729939"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220072" y="3819752"/>
            <a:ext cx="3597992" cy="263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54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7" name="6 Rectángulo"/>
          <p:cNvSpPr/>
          <p:nvPr/>
        </p:nvSpPr>
        <p:spPr>
          <a:xfrm>
            <a:off x="251520" y="1700808"/>
            <a:ext cx="8568952" cy="1892826"/>
          </a:xfrm>
          <a:prstGeom prst="rect">
            <a:avLst/>
          </a:prstGeom>
        </p:spPr>
        <p:txBody>
          <a:bodyPr wrap="square">
            <a:spAutoFit/>
          </a:bodyPr>
          <a:lstStyle/>
          <a:p>
            <a:r>
              <a:rPr lang="es-MX" sz="2800" b="1" dirty="0" smtClean="0">
                <a:latin typeface="Arial Narrow" pitchFamily="34" charset="0"/>
              </a:rPr>
              <a:t>Comprobación</a:t>
            </a:r>
          </a:p>
          <a:p>
            <a:pPr algn="r"/>
            <a:endParaRPr lang="es-MX" sz="500" b="1" dirty="0" smtClean="0">
              <a:latin typeface="Arial Narrow" pitchFamily="34" charset="0"/>
            </a:endParaRPr>
          </a:p>
          <a:p>
            <a:r>
              <a:rPr lang="es-MX" sz="2800" dirty="0" smtClean="0">
                <a:latin typeface="Arial Narrow" pitchFamily="34" charset="0"/>
              </a:rPr>
              <a:t>Para la comprobación, se sustituyen los valores de x=12 e y=5 en las ecuaciones Ec.1 y Ec.2, se debe cumplir la identidad en las dos.</a:t>
            </a:r>
            <a:endParaRPr lang="es-MX" sz="2800" b="1" dirty="0" smtClean="0">
              <a:latin typeface="Arial Narrow" pitchFamily="34" charset="0"/>
            </a:endParaRPr>
          </a:p>
        </p:txBody>
      </p:sp>
      <p:pic>
        <p:nvPicPr>
          <p:cNvPr id="921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501398" y="3573016"/>
            <a:ext cx="8319074" cy="182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251520" y="5445224"/>
            <a:ext cx="8568952" cy="1384995"/>
          </a:xfrm>
          <a:prstGeom prst="rect">
            <a:avLst/>
          </a:prstGeom>
        </p:spPr>
        <p:txBody>
          <a:bodyPr wrap="square">
            <a:spAutoFit/>
          </a:bodyPr>
          <a:lstStyle/>
          <a:p>
            <a:pPr algn="just"/>
            <a:r>
              <a:rPr lang="es-MX" sz="2800" dirty="0" smtClean="0">
                <a:latin typeface="Arial Narrow" pitchFamily="34" charset="0"/>
              </a:rPr>
              <a:t>Observa el resultado de las ecuaciones, en las que se cumple la igualdad en ambas con x=12, y=5, por lo que las soluciones encontradas son correctas.</a:t>
            </a:r>
            <a:endParaRPr lang="es-MX" sz="2800" dirty="0">
              <a:latin typeface="Arial Narrow" pitchFamily="34" charset="0"/>
            </a:endParaRPr>
          </a:p>
        </p:txBody>
      </p:sp>
    </p:spTree>
    <p:extLst>
      <p:ext uri="{BB962C8B-B14F-4D97-AF65-F5344CB8AC3E}">
        <p14:creationId xmlns:p14="http://schemas.microsoft.com/office/powerpoint/2010/main" val="107319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calculo.cc/temas/temas_algebra/sistemas-gauss/imagenes/teoria/gauss/ejemploGauss1Tr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3" y="3933056"/>
            <a:ext cx="9010133"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Gauss</a:t>
            </a:r>
            <a:r>
              <a:rPr lang="es-MX" sz="2000" dirty="0">
                <a:latin typeface="Arial Narrow" pitchFamily="34" charset="0"/>
              </a:rPr>
              <a:t>:</a:t>
            </a:r>
          </a:p>
        </p:txBody>
      </p:sp>
      <p:pic>
        <p:nvPicPr>
          <p:cNvPr id="1029" name="Picture 5"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9" y="2257171"/>
            <a:ext cx="3537327" cy="13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57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Gauss</a:t>
            </a:r>
            <a:r>
              <a:rPr lang="es-MX" sz="2000" dirty="0">
                <a:latin typeface="Arial Narrow" pitchFamily="34" charset="0"/>
              </a:rPr>
              <a:t>:</a:t>
            </a:r>
          </a:p>
        </p:txBody>
      </p:sp>
      <p:pic>
        <p:nvPicPr>
          <p:cNvPr id="205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8394" y="2492896"/>
            <a:ext cx="91109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544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11560" y="2348880"/>
            <a:ext cx="8052355" cy="22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434315" y="120588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Arial Narrow" pitchFamily="34" charset="0"/>
                <a:ea typeface="+mj-ea"/>
                <a:cs typeface="+mj-cs"/>
              </a:defRPr>
            </a:lvl1pPr>
          </a:lstStyle>
          <a:p>
            <a:pPr algn="r"/>
            <a:r>
              <a:rPr lang="es-MX" sz="2800" b="1" dirty="0">
                <a:effectLst>
                  <a:outerShdw blurRad="38100" dist="38100" dir="2700000" algn="tl">
                    <a:srgbClr val="000000">
                      <a:alpha val="43137"/>
                    </a:srgbClr>
                  </a:outerShdw>
                </a:effectLst>
              </a:rPr>
              <a:t>Introducción a los Sistema de ecuaciones lineales triangulares</a:t>
            </a:r>
          </a:p>
        </p:txBody>
      </p:sp>
    </p:spTree>
    <p:extLst>
      <p:ext uri="{BB962C8B-B14F-4D97-AF65-F5344CB8AC3E}">
        <p14:creationId xmlns:p14="http://schemas.microsoft.com/office/powerpoint/2010/main" val="1338084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rmAutofit/>
          </a:bodyPr>
          <a:lstStyle/>
          <a:p>
            <a:r>
              <a:rPr lang="es-MX" sz="2400" dirty="0" smtClean="0"/>
              <a:t>Introducción a los Sistema de ecuaciones lineales triangulares</a:t>
            </a:r>
            <a:endParaRPr lang="es-MX" sz="2400" dirty="0"/>
          </a:p>
        </p:txBody>
      </p:sp>
      <p:sp>
        <p:nvSpPr>
          <p:cNvPr id="3" name="2 Rectángulo"/>
          <p:cNvSpPr/>
          <p:nvPr/>
        </p:nvSpPr>
        <p:spPr>
          <a:xfrm>
            <a:off x="0" y="3105835"/>
            <a:ext cx="9144000" cy="1692771"/>
          </a:xfrm>
          <a:prstGeom prst="rect">
            <a:avLst/>
          </a:prstGeom>
        </p:spPr>
        <p:txBody>
          <a:bodyPr wrap="square">
            <a:spAutoFit/>
          </a:bodyPr>
          <a:lstStyle/>
          <a:p>
            <a:pPr algn="ctr"/>
            <a:r>
              <a:rPr lang="es-MX" sz="4000" b="1" dirty="0">
                <a:effectLst>
                  <a:outerShdw blurRad="38100" dist="38100" dir="2700000" algn="tl">
                    <a:srgbClr val="000000">
                      <a:alpha val="43137"/>
                    </a:srgbClr>
                  </a:outerShdw>
                </a:effectLst>
                <a:latin typeface="Arial Narrow" pitchFamily="34" charset="0"/>
              </a:rPr>
              <a:t>El método de </a:t>
            </a:r>
            <a:r>
              <a:rPr lang="es-MX" sz="4000" b="1" dirty="0" err="1" smtClean="0">
                <a:effectLst>
                  <a:outerShdw blurRad="38100" dist="38100" dir="2700000" algn="tl">
                    <a:srgbClr val="000000">
                      <a:alpha val="43137"/>
                    </a:srgbClr>
                  </a:outerShdw>
                </a:effectLst>
                <a:latin typeface="Arial Narrow" pitchFamily="34" charset="0"/>
              </a:rPr>
              <a:t>Jacobi</a:t>
            </a:r>
            <a:endParaRPr lang="es-MX" sz="4000" b="1" dirty="0" smtClean="0">
              <a:effectLst>
                <a:outerShdw blurRad="38100" dist="38100" dir="2700000" algn="tl">
                  <a:srgbClr val="000000">
                    <a:alpha val="43137"/>
                  </a:srgbClr>
                </a:outerShdw>
              </a:effectLst>
              <a:latin typeface="Arial Narrow" pitchFamily="34" charset="0"/>
            </a:endParaRPr>
          </a:p>
          <a:p>
            <a:pPr algn="ctr"/>
            <a:endParaRPr lang="es-MX" sz="3200" b="1" dirty="0">
              <a:effectLst>
                <a:outerShdw blurRad="38100" dist="38100" dir="2700000" algn="tl">
                  <a:srgbClr val="000000">
                    <a:alpha val="43137"/>
                  </a:srgbClr>
                </a:outerShdw>
              </a:effectLst>
              <a:latin typeface="Arial Narrow" pitchFamily="34" charset="0"/>
            </a:endParaRPr>
          </a:p>
          <a:p>
            <a:pPr algn="ctr"/>
            <a:r>
              <a:rPr lang="es-MX" sz="2800" b="1" dirty="0" smtClean="0">
                <a:effectLst>
                  <a:outerShdw blurRad="38100" dist="38100" dir="2700000" algn="tl">
                    <a:srgbClr val="000000">
                      <a:alpha val="43137"/>
                    </a:srgbClr>
                  </a:outerShdw>
                </a:effectLst>
                <a:latin typeface="Arial Narrow" pitchFamily="34" charset="0"/>
              </a:rPr>
              <a:t>Métodos Iterativos</a:t>
            </a:r>
            <a:endParaRPr lang="es-MX" sz="2800" b="1"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258649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a:t>
            </a:r>
            <a:r>
              <a:rPr lang="es-MX" sz="2000" b="1" dirty="0" err="1" smtClean="0">
                <a:latin typeface="Arial Narrow" pitchFamily="34" charset="0"/>
              </a:rPr>
              <a:t>Jacobi</a:t>
            </a:r>
            <a:r>
              <a:rPr lang="es-MX" sz="2000" dirty="0" smtClean="0">
                <a:latin typeface="Arial Narrow" pitchFamily="34" charset="0"/>
              </a:rPr>
              <a:t>:</a:t>
            </a:r>
            <a:endParaRPr lang="es-MX" sz="2000" dirty="0">
              <a:latin typeface="Arial Narrow" pitchFamily="34" charset="0"/>
            </a:endParaRPr>
          </a:p>
        </p:txBody>
      </p:sp>
      <p:pic>
        <p:nvPicPr>
          <p:cNvPr id="3"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4451" y="2492896"/>
            <a:ext cx="8992046" cy="303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67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3" name="2 Marcador de contenido"/>
          <p:cNvSpPr>
            <a:spLocks noGrp="1"/>
          </p:cNvSpPr>
          <p:nvPr>
            <p:ph idx="1"/>
          </p:nvPr>
        </p:nvSpPr>
        <p:spPr/>
        <p:txBody>
          <a:bodyPr>
            <a:normAutofit fontScale="92500"/>
          </a:bodyPr>
          <a:lstStyle/>
          <a:p>
            <a:pPr algn="just"/>
            <a:r>
              <a:rPr lang="es-MX" sz="2400" dirty="0" smtClean="0"/>
              <a:t>La importancia que tiene estudiar los sistemas de ecuaciones es poder brindarte un apoyo al resolver situaciones sobre problemas que se plantean en la vida real, para esto, primero se traduce el problema del lenguaje común al lenguaje algebraico, una vez que tenemos las ecuaciones se obtienen las soluciones del sistema y por último se comprueba si la solución es válida como respuesta al problema.</a:t>
            </a:r>
          </a:p>
          <a:p>
            <a:pPr algn="just"/>
            <a:r>
              <a:rPr lang="es-MX" sz="2400" dirty="0" smtClean="0"/>
              <a:t>Dentro de los métodos algebraicos en la resolución de un sistema de ecuaciones se recurre a métodos para transformarlos en sistemas equivalentes, hasta llegar a algún sistema que contiene una ecuación con una sola incógnita. Lo anterior es válido solo en sistemas compatibles determinados, o sea, sistemas que tienen una solución única.</a:t>
            </a:r>
          </a:p>
          <a:p>
            <a:pPr algn="just"/>
            <a:endParaRPr lang="es-MX" sz="2400" dirty="0" smtClean="0"/>
          </a:p>
          <a:p>
            <a:pPr algn="just"/>
            <a:endParaRPr lang="es-MX" sz="2400" dirty="0" smtClean="0"/>
          </a:p>
          <a:p>
            <a:pPr algn="just"/>
            <a:endParaRPr lang="es-MX" sz="2400" dirty="0" smtClean="0"/>
          </a:p>
          <a:p>
            <a:pPr algn="just"/>
            <a:endParaRPr lang="es-MX" sz="2400" dirty="0"/>
          </a:p>
        </p:txBody>
      </p:sp>
    </p:spTree>
    <p:extLst>
      <p:ext uri="{BB962C8B-B14F-4D97-AF65-F5344CB8AC3E}">
        <p14:creationId xmlns:p14="http://schemas.microsoft.com/office/powerpoint/2010/main" val="779166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a:t>
            </a:r>
            <a:r>
              <a:rPr lang="es-MX" sz="2000" b="1" dirty="0" err="1" smtClean="0">
                <a:latin typeface="Arial Narrow" pitchFamily="34" charset="0"/>
              </a:rPr>
              <a:t>Jacobi</a:t>
            </a:r>
            <a:r>
              <a:rPr lang="es-MX" sz="2000" dirty="0" smtClean="0">
                <a:latin typeface="Arial Narrow" pitchFamily="34" charset="0"/>
              </a:rPr>
              <a:t>:</a:t>
            </a:r>
            <a:endParaRPr lang="es-MX" sz="2000" dirty="0">
              <a:latin typeface="Arial Narrow" pitchFamily="34" charset="0"/>
            </a:endParaRPr>
          </a:p>
        </p:txBody>
      </p:sp>
      <p:pic>
        <p:nvPicPr>
          <p:cNvPr id="205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79512" y="2296223"/>
            <a:ext cx="8787672" cy="399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442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a:t>
            </a:r>
            <a:r>
              <a:rPr lang="es-MX" sz="2000" b="1" dirty="0" err="1" smtClean="0">
                <a:latin typeface="Arial Narrow" pitchFamily="34" charset="0"/>
              </a:rPr>
              <a:t>Jacobi</a:t>
            </a:r>
            <a:r>
              <a:rPr lang="es-MX" sz="2000" dirty="0" smtClean="0">
                <a:latin typeface="Arial Narrow" pitchFamily="34" charset="0"/>
              </a:rPr>
              <a:t>:</a:t>
            </a:r>
            <a:endParaRPr lang="es-MX" sz="2000" dirty="0">
              <a:latin typeface="Arial Narrow" pitchFamily="34" charset="0"/>
            </a:endParaRPr>
          </a:p>
        </p:txBody>
      </p:sp>
      <p:pic>
        <p:nvPicPr>
          <p:cNvPr id="3074"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512" y="2708920"/>
            <a:ext cx="915609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819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6512" y="1475492"/>
            <a:ext cx="6840760" cy="369332"/>
          </a:xfrm>
          <a:prstGeom prst="rect">
            <a:avLst/>
          </a:prstGeom>
        </p:spPr>
        <p:txBody>
          <a:bodyPr wrap="square">
            <a:spAutoFit/>
          </a:bodyPr>
          <a:lstStyle/>
          <a:p>
            <a:r>
              <a:rPr lang="es-MX" b="1" dirty="0">
                <a:latin typeface="Arial Narrow" pitchFamily="34" charset="0"/>
              </a:rPr>
              <a:t>Resolver el siguiente sistema de ecuaciones por el método de </a:t>
            </a:r>
            <a:r>
              <a:rPr lang="es-MX" b="1" dirty="0" err="1" smtClean="0">
                <a:latin typeface="Arial Narrow" pitchFamily="34" charset="0"/>
              </a:rPr>
              <a:t>Jacobi</a:t>
            </a:r>
            <a:r>
              <a:rPr lang="es-MX" dirty="0" smtClean="0">
                <a:latin typeface="Arial Narrow" pitchFamily="34" charset="0"/>
              </a:rPr>
              <a:t>:</a:t>
            </a:r>
            <a:endParaRPr lang="es-MX" dirty="0">
              <a:latin typeface="Arial Narrow" pitchFamily="34" charset="0"/>
            </a:endParaRPr>
          </a:p>
        </p:txBody>
      </p:sp>
      <p:pic>
        <p:nvPicPr>
          <p:cNvPr id="4098"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025600" y="1868639"/>
            <a:ext cx="7002783" cy="502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867" t="34669" r="20972" b="15440"/>
          <a:stretch/>
        </p:blipFill>
        <p:spPr bwMode="auto">
          <a:xfrm>
            <a:off x="256969" y="2564904"/>
            <a:ext cx="1571222" cy="136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403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79512" y="1556792"/>
            <a:ext cx="6840760" cy="707886"/>
          </a:xfrm>
          <a:prstGeom prst="rect">
            <a:avLst/>
          </a:prstGeom>
        </p:spPr>
        <p:txBody>
          <a:bodyPr wrap="square">
            <a:spAutoFit/>
          </a:bodyPr>
          <a:lstStyle/>
          <a:p>
            <a:r>
              <a:rPr lang="es-MX" sz="2000" b="1" dirty="0">
                <a:latin typeface="Arial Narrow" pitchFamily="34" charset="0"/>
              </a:rPr>
              <a:t>Resolver el siguiente sistema de ecuaciones por el método de </a:t>
            </a:r>
            <a:r>
              <a:rPr lang="es-MX" sz="2000" b="1" dirty="0" err="1" smtClean="0">
                <a:latin typeface="Arial Narrow" pitchFamily="34" charset="0"/>
              </a:rPr>
              <a:t>Jacobi</a:t>
            </a:r>
            <a:r>
              <a:rPr lang="es-MX" sz="2000" dirty="0" smtClean="0">
                <a:latin typeface="Arial Narrow" pitchFamily="34" charset="0"/>
              </a:rPr>
              <a:t>:</a:t>
            </a:r>
            <a:endParaRPr lang="es-MX" sz="2000" dirty="0">
              <a:latin typeface="Arial Narrow" pitchFamily="34" charset="0"/>
            </a:endParaRPr>
          </a:p>
        </p:txBody>
      </p:sp>
      <p:pic>
        <p:nvPicPr>
          <p:cNvPr id="5122"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79512" y="2636912"/>
            <a:ext cx="8640960" cy="211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6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1" i="0" u="none" strike="noStrike" cap="none" normalizeH="0" baseline="0" smtClean="0">
                <a:ln>
                  <a:noFill/>
                </a:ln>
                <a:solidFill>
                  <a:srgbClr val="000000"/>
                </a:solidFill>
                <a:effectLst/>
                <a:latin typeface="Verdana" pitchFamily="34" charset="0"/>
                <a:cs typeface="Arial" pitchFamily="34" charset="0"/>
              </a:rPr>
              <a:t>Resolver el siguiente sistema de ecuaciones por el método de Gauss</a:t>
            </a:r>
            <a:r>
              <a:rPr kumimoji="0" lang="es-MX" sz="1000" b="0" i="0" u="none" strike="noStrike" cap="none" normalizeH="0" baseline="0" smtClean="0">
                <a:ln>
                  <a:noFill/>
                </a:ln>
                <a:solidFill>
                  <a:srgbClr val="000000"/>
                </a:solidFill>
                <a:effectLst/>
                <a:latin typeface="Verdana" pitchFamily="34" charset="0"/>
                <a:cs typeface="Arial" pitchFamily="34" charset="0"/>
              </a:rPr>
              <a:t>:</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49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Primero obtenemos un sistema escalonado triangular:</a:t>
            </a:r>
            <a:endParaRPr kumimoji="0" lang="es-MX"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000" b="0" i="0" u="none" strike="noStrike" cap="none" normalizeH="0" baseline="0" smtClean="0">
                <a:ln>
                  <a:noFill/>
                </a:ln>
                <a:solidFill>
                  <a:srgbClr val="000000"/>
                </a:solidFill>
                <a:effectLst/>
                <a:latin typeface="Verdana" pitchFamily="34" charset="0"/>
                <a:cs typeface="Arial" pitchFamily="34" charset="0"/>
              </a:rPr>
              <a:t>  </a:t>
            </a:r>
            <a:r>
              <a:rPr kumimoji="0" lang="es-MX" sz="11800" b="0" i="0" u="none" strike="noStrike" cap="none" normalizeH="0" baseline="0" smtClean="0">
                <a:ln>
                  <a:noFill/>
                </a:ln>
                <a:solidFill>
                  <a:srgbClr val="000000"/>
                </a:solidFill>
                <a:effectLst/>
                <a:latin typeface="Verdana" pitchFamily="34" charset="0"/>
                <a:cs typeface="Arial" pitchFamily="34" charset="0"/>
              </a:rPr>
              <a:t> </a:t>
            </a:r>
            <a:r>
              <a:rPr kumimoji="0" lang="es-MX" sz="1000" b="0" i="0" u="none" strike="noStrike" cap="none" normalizeH="0" baseline="0" smtClean="0">
                <a:ln>
                  <a:noFill/>
                </a:ln>
                <a:solidFill>
                  <a:srgbClr val="000000"/>
                </a:solidFill>
                <a:effectLst/>
                <a:latin typeface="Verdana" pitchFamily="34" charset="0"/>
                <a:cs typeface="Arial" pitchFamily="34" charset="0"/>
              </a:rPr>
              <a:t>                                                                                                                                                          </a:t>
            </a:r>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8398" y="1556792"/>
            <a:ext cx="912690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118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pic>
        <p:nvPicPr>
          <p:cNvPr id="717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71377" y="1484784"/>
            <a:ext cx="8672623" cy="524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2011" y="1772816"/>
            <a:ext cx="2563639" cy="111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98644" y="1307488"/>
            <a:ext cx="1397878" cy="30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678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pic>
        <p:nvPicPr>
          <p:cNvPr id="1026" name="Picture 2" descr="http://calculo.cc/temas/temas_algebra/sistemas-gauss/imagenes/teoria/gauss/ejemploGau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1271588"/>
            <a:ext cx="1990725" cy="781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2672" y="2420888"/>
            <a:ext cx="863865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57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8229600" cy="648072"/>
          </a:xfrm>
        </p:spPr>
        <p:txBody>
          <a:bodyPr>
            <a:noAutofit/>
          </a:bodyPr>
          <a:lstStyle/>
          <a:p>
            <a:r>
              <a:rPr lang="es-MX" sz="3200" dirty="0"/>
              <a:t>Newton </a:t>
            </a:r>
            <a:r>
              <a:rPr lang="es-MX" sz="3200" dirty="0" err="1"/>
              <a:t>Raphson</a:t>
            </a:r>
            <a:r>
              <a:rPr lang="es-MX" sz="3200" dirty="0"/>
              <a:t> </a:t>
            </a:r>
            <a:r>
              <a:rPr lang="es-MX" sz="3200" dirty="0" err="1"/>
              <a:t>Multivariable</a:t>
            </a:r>
            <a:r>
              <a:rPr lang="es-MX" sz="3200" dirty="0"/>
              <a:t/>
            </a:r>
            <a:br>
              <a:rPr lang="es-MX" sz="3200" dirty="0"/>
            </a:br>
            <a:endParaRPr lang="es-MX" sz="3200" dirty="0"/>
          </a:p>
        </p:txBody>
      </p:sp>
      <p:sp>
        <p:nvSpPr>
          <p:cNvPr id="3" name="2 Marcador de contenido"/>
          <p:cNvSpPr>
            <a:spLocks noGrp="1"/>
          </p:cNvSpPr>
          <p:nvPr>
            <p:ph idx="1"/>
          </p:nvPr>
        </p:nvSpPr>
        <p:spPr/>
        <p:txBody>
          <a:bodyPr>
            <a:normAutofit/>
          </a:bodyPr>
          <a:lstStyle/>
          <a:p>
            <a:pPr algn="just"/>
            <a:r>
              <a:rPr lang="es-MX" sz="2400" dirty="0"/>
              <a:t>El método iterativo para sistema de  ecuaciones converge linealmente.  Como en el  método de una incógnita, pero puede crearse un  método de convergencia  cuadrática; es decir, el  método de </a:t>
            </a:r>
            <a:r>
              <a:rPr lang="es-MX" sz="2400" b="1" i="1" dirty="0" smtClean="0"/>
              <a:t>Newton–</a:t>
            </a:r>
            <a:r>
              <a:rPr lang="es-MX" sz="2400" b="1" i="1" dirty="0" err="1"/>
              <a:t>R</a:t>
            </a:r>
            <a:r>
              <a:rPr lang="es-MX" sz="2400" b="1" i="1" dirty="0" err="1" smtClean="0"/>
              <a:t>aphson</a:t>
            </a:r>
            <a:r>
              <a:rPr lang="es-MX" sz="2400" b="1" i="1" dirty="0" smtClean="0"/>
              <a:t> </a:t>
            </a:r>
            <a:r>
              <a:rPr lang="es-MX" sz="2400" b="1" i="1" dirty="0" err="1"/>
              <a:t>multivariable</a:t>
            </a:r>
            <a:r>
              <a:rPr lang="es-MX" sz="2400" dirty="0"/>
              <a:t>.  </a:t>
            </a:r>
          </a:p>
          <a:p>
            <a:pPr algn="just"/>
            <a:endParaRPr lang="es-MX" sz="2400" dirty="0"/>
          </a:p>
        </p:txBody>
      </p:sp>
    </p:spTree>
    <p:extLst>
      <p:ext uri="{BB962C8B-B14F-4D97-AF65-F5344CB8AC3E}">
        <p14:creationId xmlns:p14="http://schemas.microsoft.com/office/powerpoint/2010/main" val="1556844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8229600" cy="648072"/>
          </a:xfrm>
        </p:spPr>
        <p:txBody>
          <a:bodyPr>
            <a:noAutofit/>
          </a:bodyPr>
          <a:lstStyle/>
          <a:p>
            <a:r>
              <a:rPr lang="es-MX" sz="3200" dirty="0"/>
              <a:t>Newton </a:t>
            </a:r>
            <a:r>
              <a:rPr lang="es-MX" sz="3200" dirty="0" err="1"/>
              <a:t>Raphson</a:t>
            </a:r>
            <a:r>
              <a:rPr lang="es-MX" sz="3200" dirty="0"/>
              <a:t> </a:t>
            </a:r>
            <a:r>
              <a:rPr lang="es-MX" sz="3200" dirty="0" err="1"/>
              <a:t>Multivariable</a:t>
            </a:r>
            <a:r>
              <a:rPr lang="es-MX" sz="3200" dirty="0"/>
              <a:t/>
            </a:r>
            <a:br>
              <a:rPr lang="es-MX" sz="3200" dirty="0"/>
            </a:br>
            <a:endParaRPr lang="es-MX" sz="3200" dirty="0"/>
          </a:p>
        </p:txBody>
      </p:sp>
      <p:sp>
        <p:nvSpPr>
          <p:cNvPr id="3" name="2 Marcador de contenido"/>
          <p:cNvSpPr>
            <a:spLocks noGrp="1"/>
          </p:cNvSpPr>
          <p:nvPr>
            <p:ph idx="1"/>
          </p:nvPr>
        </p:nvSpPr>
        <p:spPr>
          <a:xfrm>
            <a:off x="457200" y="1484784"/>
            <a:ext cx="8229600" cy="4065315"/>
          </a:xfrm>
        </p:spPr>
        <p:txBody>
          <a:bodyPr>
            <a:normAutofit/>
          </a:bodyPr>
          <a:lstStyle/>
          <a:p>
            <a:pPr marL="0" indent="0">
              <a:buNone/>
            </a:pPr>
            <a:r>
              <a:rPr lang="es-MX" sz="2400" dirty="0"/>
              <a:t>Supóngase que se esta resolviendo el  siguiente sistema</a:t>
            </a:r>
          </a:p>
          <a:p>
            <a:r>
              <a:rPr lang="es-MX" sz="2400" b="1" dirty="0">
                <a:solidFill>
                  <a:schemeClr val="accent1"/>
                </a:solidFill>
              </a:rPr>
              <a:t>F1(X,Y) = 0</a:t>
            </a:r>
          </a:p>
          <a:p>
            <a:r>
              <a:rPr lang="es-MX" sz="2400" b="1" dirty="0">
                <a:solidFill>
                  <a:schemeClr val="accent1"/>
                </a:solidFill>
              </a:rPr>
              <a:t>F2(X,Y) = 0</a:t>
            </a:r>
          </a:p>
          <a:p>
            <a:pPr marL="0" indent="0">
              <a:buNone/>
            </a:pPr>
            <a:endParaRPr lang="es-MX" sz="2400" dirty="0" smtClean="0"/>
          </a:p>
          <a:p>
            <a:pPr marL="0" indent="0">
              <a:buNone/>
            </a:pPr>
            <a:r>
              <a:rPr lang="es-MX" sz="2400" dirty="0" smtClean="0"/>
              <a:t>Donde </a:t>
            </a:r>
            <a:r>
              <a:rPr lang="es-MX" sz="2400" dirty="0"/>
              <a:t>ambas funciones son continuas y diferenciables, de modo que puedan expandirse en la serie de  Taylor. </a:t>
            </a:r>
          </a:p>
          <a:p>
            <a:pPr marL="0" indent="0">
              <a:buNone/>
            </a:pPr>
            <a:endParaRPr lang="es-MX" sz="2400" dirty="0" smtClean="0"/>
          </a:p>
          <a:p>
            <a:pPr marL="0" indent="0">
              <a:buNone/>
            </a:pPr>
            <a:r>
              <a:rPr lang="es-MX" sz="2400" dirty="0" smtClean="0"/>
              <a:t>Utilizando </a:t>
            </a:r>
            <a:r>
              <a:rPr lang="es-MX" sz="2400" dirty="0"/>
              <a:t>el  método de </a:t>
            </a:r>
            <a:r>
              <a:rPr lang="es-MX" sz="2400" b="1" i="1" dirty="0" smtClean="0"/>
              <a:t>Newton–</a:t>
            </a:r>
            <a:r>
              <a:rPr lang="es-MX" sz="2400" b="1" i="1" dirty="0" err="1" smtClean="0"/>
              <a:t>Raphson</a:t>
            </a:r>
            <a:r>
              <a:rPr lang="es-MX" sz="2400" dirty="0" smtClean="0"/>
              <a:t> </a:t>
            </a:r>
            <a:r>
              <a:rPr lang="es-MX" sz="2400" dirty="0"/>
              <a:t>multivariado para encontrar una </a:t>
            </a:r>
            <a:r>
              <a:rPr lang="es-MX" sz="2400" dirty="0" smtClean="0"/>
              <a:t>solución aproximada </a:t>
            </a:r>
            <a:r>
              <a:rPr lang="es-MX" sz="2400" dirty="0"/>
              <a:t>del sistema.</a:t>
            </a:r>
          </a:p>
          <a:p>
            <a:pPr algn="just"/>
            <a:endParaRPr lang="es-MX" sz="2400" dirty="0"/>
          </a:p>
        </p:txBody>
      </p:sp>
      <p:pic>
        <p:nvPicPr>
          <p:cNvPr id="2050" name="Picture 2" descr="https://sites.google.com/site/danaly7/_/rsrc/1321576123240/unidad-3/newton-raphson-modificado/un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864" b="22776"/>
          <a:stretch/>
        </p:blipFill>
        <p:spPr bwMode="auto">
          <a:xfrm>
            <a:off x="2627784" y="5445224"/>
            <a:ext cx="3756248" cy="89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677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8229600" cy="648072"/>
          </a:xfrm>
        </p:spPr>
        <p:txBody>
          <a:bodyPr>
            <a:noAutofit/>
          </a:bodyPr>
          <a:lstStyle/>
          <a:p>
            <a:r>
              <a:rPr lang="es-MX" sz="3200" dirty="0" smtClean="0"/>
              <a:t>Recordatorio Derivadas Parcial</a:t>
            </a:r>
            <a:br>
              <a:rPr lang="es-MX" sz="3200" dirty="0" smtClean="0"/>
            </a:br>
            <a:r>
              <a:rPr lang="es-MX" sz="2000" dirty="0" smtClean="0"/>
              <a:t>Método de Newton-</a:t>
            </a:r>
            <a:r>
              <a:rPr lang="es-MX" sz="2000" dirty="0" err="1" smtClean="0"/>
              <a:t>Rapshon</a:t>
            </a:r>
            <a:r>
              <a:rPr lang="es-MX" sz="2000" dirty="0" smtClean="0"/>
              <a:t> </a:t>
            </a:r>
            <a:r>
              <a:rPr lang="es-MX" sz="2000" dirty="0" err="1" smtClean="0"/>
              <a:t>Multivariable</a:t>
            </a:r>
            <a:endParaRPr lang="es-MX" sz="3200"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07704" y="2420888"/>
            <a:ext cx="5184576" cy="340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32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Introducción a los Sistema de ecuaciones lineales triangulares</a:t>
            </a:r>
            <a:endParaRPr lang="es-MX" dirty="0"/>
          </a:p>
        </p:txBody>
      </p:sp>
      <p:sp>
        <p:nvSpPr>
          <p:cNvPr id="3" name="2 Marcador de contenido"/>
          <p:cNvSpPr>
            <a:spLocks noGrp="1"/>
          </p:cNvSpPr>
          <p:nvPr>
            <p:ph idx="1"/>
          </p:nvPr>
        </p:nvSpPr>
        <p:spPr>
          <a:xfrm>
            <a:off x="0" y="1700808"/>
            <a:ext cx="4402832" cy="4525963"/>
          </a:xfrm>
        </p:spPr>
        <p:txBody>
          <a:bodyPr>
            <a:normAutofit/>
          </a:bodyPr>
          <a:lstStyle/>
          <a:p>
            <a:pPr algn="just"/>
            <a:r>
              <a:rPr lang="es-MX" sz="2800" dirty="0" smtClean="0"/>
              <a:t>Se dice que un sistema de ecuaciones simultáneas de 2x2 está escrito en forma triangular cuando una de las ecuaciones contiene las dos incógnitas y la otra ecuación solamente una incógnita.</a:t>
            </a:r>
          </a:p>
          <a:p>
            <a:pPr algn="just"/>
            <a:endParaRPr lang="es-MX" sz="3600" dirty="0" smtClean="0"/>
          </a:p>
          <a:p>
            <a:pPr algn="just"/>
            <a:endParaRPr lang="es-MX" sz="3600" dirty="0"/>
          </a:p>
        </p:txBody>
      </p:sp>
      <p:pic>
        <p:nvPicPr>
          <p:cNvPr id="1026" name="Picture 2" descr="Esquem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0070" y="1844823"/>
            <a:ext cx="4873713" cy="26642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97079" y="3471663"/>
            <a:ext cx="1729939"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505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8229600" cy="648072"/>
          </a:xfrm>
        </p:spPr>
        <p:txBody>
          <a:bodyPr>
            <a:noAutofit/>
          </a:bodyPr>
          <a:lstStyle/>
          <a:p>
            <a:r>
              <a:rPr lang="es-MX" sz="3200" dirty="0"/>
              <a:t>Newton </a:t>
            </a:r>
            <a:r>
              <a:rPr lang="es-MX" sz="3200" dirty="0" err="1"/>
              <a:t>Raphson</a:t>
            </a:r>
            <a:r>
              <a:rPr lang="es-MX" sz="3200" dirty="0"/>
              <a:t> </a:t>
            </a:r>
            <a:r>
              <a:rPr lang="es-MX" sz="3200" dirty="0" err="1"/>
              <a:t>Multivariable</a:t>
            </a:r>
            <a:r>
              <a:rPr lang="es-MX" sz="3200" dirty="0"/>
              <a:t/>
            </a:r>
            <a:br>
              <a:rPr lang="es-MX" sz="3200" dirty="0"/>
            </a:br>
            <a:endParaRPr lang="es-MX" sz="3200" dirty="0"/>
          </a:p>
        </p:txBody>
      </p:sp>
      <p:sp>
        <p:nvSpPr>
          <p:cNvPr id="3" name="2 Marcador de contenido"/>
          <p:cNvSpPr>
            <a:spLocks noGrp="1"/>
          </p:cNvSpPr>
          <p:nvPr>
            <p:ph idx="1"/>
          </p:nvPr>
        </p:nvSpPr>
        <p:spPr>
          <a:xfrm>
            <a:off x="457200" y="1484784"/>
            <a:ext cx="8229600" cy="4065315"/>
          </a:xfrm>
        </p:spPr>
        <p:txBody>
          <a:bodyPr>
            <a:normAutofit/>
          </a:bodyPr>
          <a:lstStyle/>
          <a:p>
            <a:pPr marL="0" indent="0">
              <a:buNone/>
            </a:pPr>
            <a:r>
              <a:rPr lang="es-MX" sz="2400" dirty="0"/>
              <a:t>CON EL VECTOR INICIAL [X0,Y0] = [0,0]</a:t>
            </a:r>
          </a:p>
          <a:p>
            <a:pPr marL="0" indent="0">
              <a:buNone/>
            </a:pPr>
            <a:endParaRPr lang="es-MX" sz="2400" dirty="0"/>
          </a:p>
        </p:txBody>
      </p:sp>
      <p:pic>
        <p:nvPicPr>
          <p:cNvPr id="3074" name="Picture 2" descr="https://sites.google.com/site/danaly7/_/rsrc/1321576154929/unidad-3/newton-raphson-modificado/dos.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5936" y="2161006"/>
            <a:ext cx="5001438" cy="24101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ites.google.com/site/danaly7/_/rsrc/1321576175384/unidad-3/newton-raphson-modificado/tres.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8234" b="23984"/>
          <a:stretch/>
        </p:blipFill>
        <p:spPr bwMode="auto">
          <a:xfrm>
            <a:off x="395536" y="4571121"/>
            <a:ext cx="5965530" cy="1036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ites.google.com/site/danaly7/_/rsrc/1321576123240/unidad-3/newton-raphson-modificado/un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864" b="22776"/>
          <a:stretch/>
        </p:blipFill>
        <p:spPr bwMode="auto">
          <a:xfrm>
            <a:off x="19585" y="2708920"/>
            <a:ext cx="3756248" cy="8957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ites.google.com/site/danaly7/_/rsrc/1321576211250/unidad-3/newton-raphson-modificado/cuatr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655" y="4549747"/>
            <a:ext cx="2414302" cy="1039493"/>
          </a:xfrm>
          <a:prstGeom prst="rect">
            <a:avLst/>
          </a:prstGeom>
          <a:noFill/>
          <a:extLst>
            <a:ext uri="{909E8E84-426E-40DD-AFC4-6F175D3DCCD1}">
              <a14:hiddenFill xmlns:a14="http://schemas.microsoft.com/office/drawing/2010/main">
                <a:solidFill>
                  <a:srgbClr val="FFFFFF"/>
                </a:solidFill>
              </a14:hiddenFill>
            </a:ext>
          </a:extLst>
        </p:spPr>
      </p:pic>
      <p:sp>
        <p:nvSpPr>
          <p:cNvPr id="4" name="3 Flecha derecha"/>
          <p:cNvSpPr/>
          <p:nvPr/>
        </p:nvSpPr>
        <p:spPr>
          <a:xfrm>
            <a:off x="5859717" y="4941168"/>
            <a:ext cx="636938" cy="36004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p>
        </p:txBody>
      </p:sp>
      <p:sp>
        <p:nvSpPr>
          <p:cNvPr id="5" name="4 Rectángulo"/>
          <p:cNvSpPr/>
          <p:nvPr/>
        </p:nvSpPr>
        <p:spPr>
          <a:xfrm>
            <a:off x="-36512" y="6033482"/>
            <a:ext cx="7191124" cy="707886"/>
          </a:xfrm>
          <a:prstGeom prst="rect">
            <a:avLst/>
          </a:prstGeom>
        </p:spPr>
        <p:txBody>
          <a:bodyPr wrap="square">
            <a:spAutoFit/>
          </a:bodyPr>
          <a:lstStyle/>
          <a:p>
            <a:r>
              <a:rPr lang="es-MX" sz="2000" dirty="0" smtClean="0">
                <a:latin typeface="Arial Narrow" pitchFamily="34" charset="0"/>
              </a:rPr>
              <a:t>Resolviendo </a:t>
            </a:r>
            <a:r>
              <a:rPr lang="es-MX" sz="2000" dirty="0">
                <a:latin typeface="Arial Narrow" pitchFamily="34" charset="0"/>
              </a:rPr>
              <a:t>la matriz por el método de la eliminación completa de </a:t>
            </a:r>
            <a:r>
              <a:rPr lang="es-MX" sz="2000" i="1" u="sng" dirty="0" smtClean="0">
                <a:latin typeface="Arial Narrow" pitchFamily="34" charset="0"/>
              </a:rPr>
              <a:t>Gauss–</a:t>
            </a:r>
            <a:r>
              <a:rPr lang="es-MX" sz="2000" i="1" u="sng" dirty="0" err="1" smtClean="0">
                <a:latin typeface="Arial Narrow" pitchFamily="34" charset="0"/>
              </a:rPr>
              <a:t>Jordan</a:t>
            </a:r>
            <a:r>
              <a:rPr lang="es-MX" sz="2000" dirty="0" smtClean="0">
                <a:latin typeface="Arial Narrow" pitchFamily="34" charset="0"/>
              </a:rPr>
              <a:t> </a:t>
            </a:r>
            <a:r>
              <a:rPr lang="es-MX" sz="2000" dirty="0">
                <a:latin typeface="Arial Narrow" pitchFamily="34" charset="0"/>
              </a:rPr>
              <a:t>se obtienen los </a:t>
            </a:r>
            <a:r>
              <a:rPr lang="es-MX" sz="2000" dirty="0" smtClean="0">
                <a:latin typeface="Arial Narrow" pitchFamily="34" charset="0"/>
              </a:rPr>
              <a:t> valores </a:t>
            </a:r>
            <a:r>
              <a:rPr lang="es-MX" sz="2000" dirty="0">
                <a:latin typeface="Arial Narrow" pitchFamily="34" charset="0"/>
              </a:rPr>
              <a:t>de h y j los cuales son</a:t>
            </a:r>
          </a:p>
        </p:txBody>
      </p:sp>
      <p:sp>
        <p:nvSpPr>
          <p:cNvPr id="6" name="5 CuadroTexto"/>
          <p:cNvSpPr txBox="1"/>
          <p:nvPr/>
        </p:nvSpPr>
        <p:spPr>
          <a:xfrm>
            <a:off x="7596336" y="6010217"/>
            <a:ext cx="996939" cy="646331"/>
          </a:xfrm>
          <a:prstGeom prst="rect">
            <a:avLst/>
          </a:prstGeom>
          <a:noFill/>
        </p:spPr>
        <p:txBody>
          <a:bodyPr wrap="square" rtlCol="0">
            <a:spAutoFit/>
          </a:bodyPr>
          <a:lstStyle/>
          <a:p>
            <a:r>
              <a:rPr lang="es-MX" b="1" dirty="0" smtClean="0">
                <a:latin typeface="Arial Narrow" pitchFamily="34" charset="0"/>
              </a:rPr>
              <a:t>H </a:t>
            </a:r>
            <a:r>
              <a:rPr lang="es-MX" dirty="0" smtClean="0">
                <a:latin typeface="Arial Narrow" pitchFamily="34" charset="0"/>
              </a:rPr>
              <a:t>= 0.8</a:t>
            </a:r>
          </a:p>
          <a:p>
            <a:r>
              <a:rPr lang="es-MX" b="1" dirty="0" smtClean="0">
                <a:latin typeface="Arial Narrow" pitchFamily="34" charset="0"/>
              </a:rPr>
              <a:t>J</a:t>
            </a:r>
            <a:r>
              <a:rPr lang="es-MX" dirty="0" smtClean="0">
                <a:latin typeface="Arial Narrow" pitchFamily="34" charset="0"/>
              </a:rPr>
              <a:t> = 0.88</a:t>
            </a:r>
            <a:endParaRPr lang="es-MX" dirty="0">
              <a:latin typeface="Arial Narrow" pitchFamily="34" charset="0"/>
            </a:endParaRPr>
          </a:p>
        </p:txBody>
      </p:sp>
    </p:spTree>
    <p:extLst>
      <p:ext uri="{BB962C8B-B14F-4D97-AF65-F5344CB8AC3E}">
        <p14:creationId xmlns:p14="http://schemas.microsoft.com/office/powerpoint/2010/main" val="2077916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30628" y="1901371"/>
            <a:ext cx="8689844" cy="373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698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html2-f.scribdassets.com/1413eurccg3n56by/images/9-69b88892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68" t="63723"/>
          <a:stretch/>
        </p:blipFill>
        <p:spPr bwMode="auto">
          <a:xfrm>
            <a:off x="971600" y="3891782"/>
            <a:ext cx="5032625" cy="48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91431" y="2001034"/>
            <a:ext cx="4572000" cy="707886"/>
          </a:xfrm>
          <a:prstGeom prst="rect">
            <a:avLst/>
          </a:prstGeom>
        </p:spPr>
        <p:txBody>
          <a:bodyPr>
            <a:spAutoFit/>
          </a:bodyPr>
          <a:lstStyle/>
          <a:p>
            <a:r>
              <a:rPr lang="es-MX" sz="2000" dirty="0"/>
              <a:t>X</a:t>
            </a:r>
            <a:r>
              <a:rPr lang="es-MX" sz="2000" baseline="30000" dirty="0"/>
              <a:t>1 </a:t>
            </a:r>
            <a:r>
              <a:rPr lang="es-MX" sz="2000" dirty="0"/>
              <a:t>=X</a:t>
            </a:r>
            <a:r>
              <a:rPr lang="es-MX" sz="2000" baseline="30000" dirty="0"/>
              <a:t>0</a:t>
            </a:r>
            <a:r>
              <a:rPr lang="es-MX" sz="2000" dirty="0"/>
              <a:t> + h = 0 + 0.8 = 0.8</a:t>
            </a:r>
          </a:p>
          <a:p>
            <a:r>
              <a:rPr lang="es-MX" sz="2000" dirty="0"/>
              <a:t>Y</a:t>
            </a:r>
            <a:r>
              <a:rPr lang="es-MX" sz="2000" baseline="30000" dirty="0"/>
              <a:t>1</a:t>
            </a:r>
            <a:r>
              <a:rPr lang="es-MX" sz="2000" dirty="0"/>
              <a:t> = Y</a:t>
            </a:r>
            <a:r>
              <a:rPr lang="es-MX" sz="2000" baseline="30000" dirty="0"/>
              <a:t>0</a:t>
            </a:r>
            <a:r>
              <a:rPr lang="es-MX" sz="2000" dirty="0"/>
              <a:t> + J = 0 + 0.88 = 0.88</a:t>
            </a:r>
          </a:p>
        </p:txBody>
      </p:sp>
      <p:sp>
        <p:nvSpPr>
          <p:cNvPr id="9" name="8 Rectángulo"/>
          <p:cNvSpPr/>
          <p:nvPr/>
        </p:nvSpPr>
        <p:spPr>
          <a:xfrm>
            <a:off x="1187624" y="3429000"/>
            <a:ext cx="4572000" cy="369332"/>
          </a:xfrm>
          <a:prstGeom prst="rect">
            <a:avLst/>
          </a:prstGeom>
        </p:spPr>
        <p:txBody>
          <a:bodyPr>
            <a:spAutoFit/>
          </a:bodyPr>
          <a:lstStyle/>
          <a:p>
            <a:r>
              <a:rPr lang="es-MX" dirty="0" smtClean="0"/>
              <a:t>Cálculo de la distancia</a:t>
            </a:r>
            <a:endParaRPr lang="es-MX" dirty="0"/>
          </a:p>
        </p:txBody>
      </p:sp>
      <p:sp>
        <p:nvSpPr>
          <p:cNvPr id="5" name="4 Rectángulo"/>
          <p:cNvSpPr/>
          <p:nvPr/>
        </p:nvSpPr>
        <p:spPr>
          <a:xfrm>
            <a:off x="1187624" y="1208946"/>
            <a:ext cx="4572000" cy="707886"/>
          </a:xfrm>
          <a:prstGeom prst="rect">
            <a:avLst/>
          </a:prstGeom>
        </p:spPr>
        <p:txBody>
          <a:bodyPr>
            <a:spAutoFit/>
          </a:bodyPr>
          <a:lstStyle/>
          <a:p>
            <a:r>
              <a:rPr lang="es-MX" sz="2000" dirty="0" err="1"/>
              <a:t>X</a:t>
            </a:r>
            <a:r>
              <a:rPr lang="es-MX" sz="2000" baseline="30000" dirty="0" err="1"/>
              <a:t>n</a:t>
            </a:r>
            <a:r>
              <a:rPr lang="es-MX" sz="2000" baseline="30000" dirty="0"/>
              <a:t> </a:t>
            </a:r>
            <a:r>
              <a:rPr lang="es-MX" sz="2000" dirty="0"/>
              <a:t>=X</a:t>
            </a:r>
            <a:r>
              <a:rPr lang="es-MX" sz="2000" baseline="30000" dirty="0"/>
              <a:t>n-1</a:t>
            </a:r>
            <a:r>
              <a:rPr lang="es-MX" sz="2000" dirty="0"/>
              <a:t> + h</a:t>
            </a:r>
          </a:p>
          <a:p>
            <a:r>
              <a:rPr lang="es-MX" sz="2000" dirty="0" err="1"/>
              <a:t>Y</a:t>
            </a:r>
            <a:r>
              <a:rPr lang="es-MX" sz="2000" baseline="30000" dirty="0" err="1"/>
              <a:t>n</a:t>
            </a:r>
            <a:r>
              <a:rPr lang="es-MX" sz="2000" dirty="0"/>
              <a:t> = Y</a:t>
            </a:r>
            <a:r>
              <a:rPr lang="es-MX" sz="2000" baseline="30000" dirty="0"/>
              <a:t>n-1</a:t>
            </a:r>
            <a:r>
              <a:rPr lang="es-MX" sz="2000" dirty="0"/>
              <a:t> + J</a:t>
            </a:r>
          </a:p>
        </p:txBody>
      </p:sp>
      <mc:AlternateContent xmlns:mc="http://schemas.openxmlformats.org/markup-compatibility/2006" xmlns:a14="http://schemas.microsoft.com/office/drawing/2010/main">
        <mc:Choice Requires="a14">
          <p:sp>
            <p:nvSpPr>
              <p:cNvPr id="7" name="6 Rectángulo"/>
              <p:cNvSpPr/>
              <p:nvPr/>
            </p:nvSpPr>
            <p:spPr>
              <a:xfrm>
                <a:off x="1115616" y="2673405"/>
                <a:ext cx="5790624" cy="539571"/>
              </a:xfrm>
              <a:prstGeom prst="rect">
                <a:avLst/>
              </a:prstGeom>
            </p:spPr>
            <p:txBody>
              <a:bodyPr wrap="none">
                <a:spAutoFit/>
              </a:bodyPr>
              <a:lstStyle/>
              <a:p>
                <a:r>
                  <a:rPr lang="es-MX" sz="2400" dirty="0"/>
                  <a:t>|</a:t>
                </a:r>
                <a:r>
                  <a:rPr lang="es-MX" sz="2400" dirty="0" err="1"/>
                  <a:t>X</a:t>
                </a:r>
                <a:r>
                  <a:rPr lang="es-MX" sz="2400" baseline="-25000" dirty="0" err="1"/>
                  <a:t>n</a:t>
                </a:r>
                <a:r>
                  <a:rPr lang="es-MX" sz="2400" dirty="0"/>
                  <a:t> - X</a:t>
                </a:r>
                <a:r>
                  <a:rPr lang="es-MX" sz="2400" baseline="-25000" dirty="0"/>
                  <a:t>n-1</a:t>
                </a:r>
                <a:r>
                  <a:rPr lang="es-MX" sz="2400" dirty="0"/>
                  <a:t>| = </a:t>
                </a:r>
                <a14:m>
                  <m:oMath xmlns:m="http://schemas.openxmlformats.org/officeDocument/2006/math">
                    <m:rad>
                      <m:radPr>
                        <m:degHide m:val="on"/>
                        <m:ctrlPr>
                          <a:rPr lang="es-MX" sz="2400" i="1">
                            <a:latin typeface="Cambria Math"/>
                          </a:rPr>
                        </m:ctrlPr>
                      </m:radPr>
                      <m:deg/>
                      <m:e>
                        <m:sSup>
                          <m:sSupPr>
                            <m:ctrlPr>
                              <a:rPr lang="es-MX" sz="2400" i="1">
                                <a:latin typeface="Cambria Math"/>
                              </a:rPr>
                            </m:ctrlPr>
                          </m:sSupPr>
                          <m:e>
                            <m:d>
                              <m:dPr>
                                <m:ctrlPr>
                                  <a:rPr lang="es-MX" sz="2400" i="1">
                                    <a:latin typeface="Cambria Math"/>
                                  </a:rPr>
                                </m:ctrlPr>
                              </m:dPr>
                              <m:e>
                                <m:sSub>
                                  <m:sSubPr>
                                    <m:ctrlPr>
                                      <a:rPr lang="es-MX" sz="2400" i="1">
                                        <a:latin typeface="Cambria Math"/>
                                      </a:rPr>
                                    </m:ctrlPr>
                                  </m:sSubPr>
                                  <m:e>
                                    <m:r>
                                      <a:rPr lang="es-MX" sz="2400" i="1">
                                        <a:latin typeface="Cambria Math"/>
                                      </a:rPr>
                                      <m:t>𝑋</m:t>
                                    </m:r>
                                  </m:e>
                                  <m:sub>
                                    <m:r>
                                      <a:rPr lang="es-MX" sz="2400" i="1">
                                        <a:latin typeface="Cambria Math"/>
                                      </a:rPr>
                                      <m:t>𝑛</m:t>
                                    </m:r>
                                  </m:sub>
                                </m:sSub>
                                <m:r>
                                  <a:rPr lang="es-MX" sz="2400" i="1">
                                    <a:latin typeface="Cambria Math"/>
                                  </a:rPr>
                                  <m:t>−</m:t>
                                </m:r>
                                <m:sSub>
                                  <m:sSubPr>
                                    <m:ctrlPr>
                                      <a:rPr lang="es-MX" sz="2400" i="1">
                                        <a:latin typeface="Cambria Math"/>
                                      </a:rPr>
                                    </m:ctrlPr>
                                  </m:sSubPr>
                                  <m:e>
                                    <m:r>
                                      <a:rPr lang="es-MX" sz="2400" i="1">
                                        <a:latin typeface="Cambria Math"/>
                                      </a:rPr>
                                      <m:t>𝑋</m:t>
                                    </m:r>
                                  </m:e>
                                  <m:sub>
                                    <m:r>
                                      <a:rPr lang="es-MX" sz="2400" i="1">
                                        <a:latin typeface="Cambria Math"/>
                                      </a:rPr>
                                      <m:t>𝑛</m:t>
                                    </m:r>
                                    <m:r>
                                      <a:rPr lang="es-MX" sz="2400" i="1">
                                        <a:latin typeface="Cambria Math"/>
                                      </a:rPr>
                                      <m:t>−1</m:t>
                                    </m:r>
                                  </m:sub>
                                </m:sSub>
                              </m:e>
                            </m:d>
                          </m:e>
                          <m:sup>
                            <m:r>
                              <a:rPr lang="es-MX" sz="2400" i="1">
                                <a:latin typeface="Cambria Math"/>
                              </a:rPr>
                              <m:t>2</m:t>
                            </m:r>
                          </m:sup>
                        </m:sSup>
                        <m:r>
                          <a:rPr lang="es-MX" sz="2400" i="1">
                            <a:latin typeface="Cambria Math"/>
                          </a:rPr>
                          <m:t>+ </m:t>
                        </m:r>
                        <m:sSup>
                          <m:sSupPr>
                            <m:ctrlPr>
                              <a:rPr lang="es-MX" sz="2400" i="1">
                                <a:latin typeface="Cambria Math"/>
                              </a:rPr>
                            </m:ctrlPr>
                          </m:sSupPr>
                          <m:e>
                            <m:d>
                              <m:dPr>
                                <m:ctrlPr>
                                  <a:rPr lang="es-MX" sz="2400" i="1">
                                    <a:latin typeface="Cambria Math"/>
                                  </a:rPr>
                                </m:ctrlPr>
                              </m:dPr>
                              <m:e>
                                <m:sSub>
                                  <m:sSubPr>
                                    <m:ctrlPr>
                                      <a:rPr lang="es-MX" sz="2400" i="1">
                                        <a:latin typeface="Cambria Math"/>
                                      </a:rPr>
                                    </m:ctrlPr>
                                  </m:sSubPr>
                                  <m:e>
                                    <m:r>
                                      <a:rPr lang="es-MX" sz="2400" i="1">
                                        <a:latin typeface="Cambria Math"/>
                                      </a:rPr>
                                      <m:t>𝑌</m:t>
                                    </m:r>
                                  </m:e>
                                  <m:sub>
                                    <m:r>
                                      <a:rPr lang="es-MX" sz="2400" i="1">
                                        <a:latin typeface="Cambria Math"/>
                                      </a:rPr>
                                      <m:t>𝑛</m:t>
                                    </m:r>
                                  </m:sub>
                                </m:sSub>
                                <m:r>
                                  <a:rPr lang="es-MX" sz="2400" i="1">
                                    <a:latin typeface="Cambria Math"/>
                                  </a:rPr>
                                  <m:t>−</m:t>
                                </m:r>
                                <m:sSub>
                                  <m:sSubPr>
                                    <m:ctrlPr>
                                      <a:rPr lang="es-MX" sz="2400" i="1">
                                        <a:latin typeface="Cambria Math"/>
                                      </a:rPr>
                                    </m:ctrlPr>
                                  </m:sSubPr>
                                  <m:e>
                                    <m:r>
                                      <a:rPr lang="es-MX" sz="2400" i="1">
                                        <a:latin typeface="Cambria Math"/>
                                      </a:rPr>
                                      <m:t>𝑌</m:t>
                                    </m:r>
                                  </m:e>
                                  <m:sub>
                                    <m:r>
                                      <a:rPr lang="es-MX" sz="2400" i="1">
                                        <a:latin typeface="Cambria Math"/>
                                      </a:rPr>
                                      <m:t>𝑛</m:t>
                                    </m:r>
                                    <m:r>
                                      <a:rPr lang="es-MX" sz="2400" i="1">
                                        <a:latin typeface="Cambria Math"/>
                                      </a:rPr>
                                      <m:t>−1</m:t>
                                    </m:r>
                                  </m:sub>
                                </m:sSub>
                              </m:e>
                            </m:d>
                          </m:e>
                          <m:sup>
                            <m:r>
                              <a:rPr lang="es-MX" sz="2400" i="1">
                                <a:latin typeface="Cambria Math"/>
                              </a:rPr>
                              <m:t>2</m:t>
                            </m:r>
                          </m:sup>
                        </m:sSup>
                      </m:e>
                    </m:rad>
                  </m:oMath>
                </a14:m>
                <a:endParaRPr lang="es-MX" sz="2400" dirty="0"/>
              </a:p>
            </p:txBody>
          </p:sp>
        </mc:Choice>
        <mc:Fallback xmlns="">
          <p:sp>
            <p:nvSpPr>
              <p:cNvPr id="7" name="6 Rectángulo"/>
              <p:cNvSpPr>
                <a:spLocks noRot="1" noChangeAspect="1" noMove="1" noResize="1" noEditPoints="1" noAdjustHandles="1" noChangeArrowheads="1" noChangeShapeType="1" noTextEdit="1"/>
              </p:cNvSpPr>
              <p:nvPr/>
            </p:nvSpPr>
            <p:spPr>
              <a:xfrm>
                <a:off x="1115616" y="2673405"/>
                <a:ext cx="5790624" cy="539571"/>
              </a:xfrm>
              <a:prstGeom prst="rect">
                <a:avLst/>
              </a:prstGeom>
              <a:blipFill rotWithShape="1">
                <a:blip r:embed="rId3"/>
                <a:stretch>
                  <a:fillRect l="-1579" b="-25000"/>
                </a:stretch>
              </a:blipFill>
            </p:spPr>
            <p:txBody>
              <a:bodyPr/>
              <a:lstStyle/>
              <a:p>
                <a:r>
                  <a:rPr lang="es-MX">
                    <a:noFill/>
                  </a:rPr>
                  <a:t> </a:t>
                </a:r>
              </a:p>
            </p:txBody>
          </p:sp>
        </mc:Fallback>
      </mc:AlternateContent>
      <p:pic>
        <p:nvPicPr>
          <p:cNvPr id="1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91" t="50000"/>
          <a:stretch/>
        </p:blipFill>
        <p:spPr bwMode="auto">
          <a:xfrm>
            <a:off x="1187624" y="5775395"/>
            <a:ext cx="3935108" cy="95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159" t="72129" r="53118"/>
          <a:stretch/>
        </p:blipFill>
        <p:spPr bwMode="auto">
          <a:xfrm>
            <a:off x="6067947" y="5634767"/>
            <a:ext cx="2231443"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0982"/>
          <a:stretch/>
        </p:blipFill>
        <p:spPr bwMode="auto">
          <a:xfrm>
            <a:off x="1319898" y="5038956"/>
            <a:ext cx="5863771" cy="74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2879" y="1232584"/>
            <a:ext cx="996939" cy="646331"/>
          </a:xfrm>
          <a:prstGeom prst="rect">
            <a:avLst/>
          </a:prstGeom>
          <a:noFill/>
        </p:spPr>
        <p:txBody>
          <a:bodyPr wrap="square" rtlCol="0">
            <a:spAutoFit/>
          </a:bodyPr>
          <a:lstStyle/>
          <a:p>
            <a:r>
              <a:rPr lang="es-MX" b="1" dirty="0" smtClean="0">
                <a:latin typeface="Arial Narrow" pitchFamily="34" charset="0"/>
              </a:rPr>
              <a:t>H </a:t>
            </a:r>
            <a:r>
              <a:rPr lang="es-MX" dirty="0" smtClean="0">
                <a:latin typeface="Arial Narrow" pitchFamily="34" charset="0"/>
              </a:rPr>
              <a:t>= 0.8</a:t>
            </a:r>
          </a:p>
          <a:p>
            <a:r>
              <a:rPr lang="es-MX" b="1" dirty="0" smtClean="0">
                <a:latin typeface="Arial Narrow" pitchFamily="34" charset="0"/>
              </a:rPr>
              <a:t>J</a:t>
            </a:r>
            <a:r>
              <a:rPr lang="es-MX" dirty="0" smtClean="0">
                <a:latin typeface="Arial Narrow" pitchFamily="34" charset="0"/>
              </a:rPr>
              <a:t> = 0.88</a:t>
            </a:r>
            <a:endParaRPr lang="es-MX" dirty="0">
              <a:latin typeface="Arial Narrow" pitchFamily="34" charset="0"/>
            </a:endParaRPr>
          </a:p>
        </p:txBody>
      </p:sp>
      <p:pic>
        <p:nvPicPr>
          <p:cNvPr id="21" name="Picture 5"/>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9044" t="72129" r="26119"/>
          <a:stretch/>
        </p:blipFill>
        <p:spPr bwMode="auto">
          <a:xfrm>
            <a:off x="6319626" y="6141188"/>
            <a:ext cx="1979764"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395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html2-f.scribdassets.com/1413eurccg3n56by/images/9-69b88892a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46"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0408" t="30636"/>
          <a:stretch/>
        </p:blipFill>
        <p:spPr bwMode="auto">
          <a:xfrm>
            <a:off x="1536673" y="1124744"/>
            <a:ext cx="4115447" cy="102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 b="-4372"/>
          <a:stretch/>
        </p:blipFill>
        <p:spPr bwMode="auto">
          <a:xfrm>
            <a:off x="899592" y="2150223"/>
            <a:ext cx="6192688" cy="458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5 Rectángulo"/>
              <p:cNvSpPr/>
              <p:nvPr/>
            </p:nvSpPr>
            <p:spPr>
              <a:xfrm>
                <a:off x="1100624" y="2449734"/>
                <a:ext cx="4839915" cy="465064"/>
              </a:xfrm>
              <a:prstGeom prst="rect">
                <a:avLst/>
              </a:prstGeom>
            </p:spPr>
            <p:txBody>
              <a:bodyPr wrap="none">
                <a:spAutoFit/>
              </a:bodyPr>
              <a:lstStyle/>
              <a:p>
                <a:r>
                  <a:rPr lang="es-MX" sz="2000" dirty="0"/>
                  <a:t>|</a:t>
                </a:r>
                <a:r>
                  <a:rPr lang="es-MX" sz="2000" dirty="0" err="1"/>
                  <a:t>X</a:t>
                </a:r>
                <a:r>
                  <a:rPr lang="es-MX" sz="2000" baseline="-25000" dirty="0" err="1"/>
                  <a:t>n</a:t>
                </a:r>
                <a:r>
                  <a:rPr lang="es-MX" sz="2000" dirty="0"/>
                  <a:t> - X</a:t>
                </a:r>
                <a:r>
                  <a:rPr lang="es-MX" sz="2000" baseline="-25000" dirty="0"/>
                  <a:t>n-1</a:t>
                </a:r>
                <a:r>
                  <a:rPr lang="es-MX" sz="2000" dirty="0"/>
                  <a:t>| = </a:t>
                </a:r>
                <a14:m>
                  <m:oMath xmlns:m="http://schemas.openxmlformats.org/officeDocument/2006/math">
                    <m:rad>
                      <m:radPr>
                        <m:degHide m:val="on"/>
                        <m:ctrlPr>
                          <a:rPr lang="es-MX" sz="2000" i="1">
                            <a:latin typeface="Cambria Math"/>
                          </a:rPr>
                        </m:ctrlPr>
                      </m:radPr>
                      <m:deg/>
                      <m:e>
                        <m:sSup>
                          <m:sSupPr>
                            <m:ctrlPr>
                              <a:rPr lang="es-MX" sz="2000" i="1">
                                <a:latin typeface="Cambria Math"/>
                              </a:rPr>
                            </m:ctrlPr>
                          </m:sSupPr>
                          <m:e>
                            <m:d>
                              <m:dPr>
                                <m:ctrlPr>
                                  <a:rPr lang="es-MX" sz="2000" i="1">
                                    <a:latin typeface="Cambria Math"/>
                                  </a:rPr>
                                </m:ctrlPr>
                              </m:dPr>
                              <m:e>
                                <m:sSub>
                                  <m:sSubPr>
                                    <m:ctrlPr>
                                      <a:rPr lang="es-MX" sz="2000" i="1">
                                        <a:latin typeface="Cambria Math"/>
                                      </a:rPr>
                                    </m:ctrlPr>
                                  </m:sSubPr>
                                  <m:e>
                                    <m:r>
                                      <a:rPr lang="es-MX" sz="2000" i="1">
                                        <a:latin typeface="Cambria Math"/>
                                      </a:rPr>
                                      <m:t>𝑋</m:t>
                                    </m:r>
                                  </m:e>
                                  <m:sub>
                                    <m:r>
                                      <a:rPr lang="es-MX" sz="2000" i="1">
                                        <a:latin typeface="Cambria Math"/>
                                      </a:rPr>
                                      <m:t>𝑛</m:t>
                                    </m:r>
                                  </m:sub>
                                </m:sSub>
                                <m:r>
                                  <a:rPr lang="es-MX" sz="2000" i="1">
                                    <a:latin typeface="Cambria Math"/>
                                  </a:rPr>
                                  <m:t>−</m:t>
                                </m:r>
                                <m:sSub>
                                  <m:sSubPr>
                                    <m:ctrlPr>
                                      <a:rPr lang="es-MX" sz="2000" i="1">
                                        <a:latin typeface="Cambria Math"/>
                                      </a:rPr>
                                    </m:ctrlPr>
                                  </m:sSubPr>
                                  <m:e>
                                    <m:r>
                                      <a:rPr lang="es-MX" sz="2000" i="1">
                                        <a:latin typeface="Cambria Math"/>
                                      </a:rPr>
                                      <m:t>𝑋</m:t>
                                    </m:r>
                                  </m:e>
                                  <m:sub>
                                    <m:r>
                                      <a:rPr lang="es-MX" sz="2000" i="1">
                                        <a:latin typeface="Cambria Math"/>
                                      </a:rPr>
                                      <m:t>𝑛</m:t>
                                    </m:r>
                                    <m:r>
                                      <a:rPr lang="es-MX" sz="2000" i="1">
                                        <a:latin typeface="Cambria Math"/>
                                      </a:rPr>
                                      <m:t>−1</m:t>
                                    </m:r>
                                  </m:sub>
                                </m:sSub>
                              </m:e>
                            </m:d>
                          </m:e>
                          <m:sup>
                            <m:r>
                              <a:rPr lang="es-MX" sz="2000" i="1">
                                <a:latin typeface="Cambria Math"/>
                              </a:rPr>
                              <m:t>2</m:t>
                            </m:r>
                          </m:sup>
                        </m:sSup>
                        <m:r>
                          <a:rPr lang="es-MX" sz="2000" i="1">
                            <a:latin typeface="Cambria Math"/>
                          </a:rPr>
                          <m:t>+ </m:t>
                        </m:r>
                        <m:sSup>
                          <m:sSupPr>
                            <m:ctrlPr>
                              <a:rPr lang="es-MX" sz="2000" i="1">
                                <a:latin typeface="Cambria Math"/>
                              </a:rPr>
                            </m:ctrlPr>
                          </m:sSupPr>
                          <m:e>
                            <m:d>
                              <m:dPr>
                                <m:ctrlPr>
                                  <a:rPr lang="es-MX" sz="2000" i="1">
                                    <a:latin typeface="Cambria Math"/>
                                  </a:rPr>
                                </m:ctrlPr>
                              </m:dPr>
                              <m:e>
                                <m:sSub>
                                  <m:sSubPr>
                                    <m:ctrlPr>
                                      <a:rPr lang="es-MX" sz="2000" i="1">
                                        <a:latin typeface="Cambria Math"/>
                                      </a:rPr>
                                    </m:ctrlPr>
                                  </m:sSubPr>
                                  <m:e>
                                    <m:r>
                                      <a:rPr lang="es-MX" sz="2000" i="1">
                                        <a:latin typeface="Cambria Math"/>
                                      </a:rPr>
                                      <m:t>𝑌</m:t>
                                    </m:r>
                                  </m:e>
                                  <m:sub>
                                    <m:r>
                                      <a:rPr lang="es-MX" sz="2000" i="1">
                                        <a:latin typeface="Cambria Math"/>
                                      </a:rPr>
                                      <m:t>𝑛</m:t>
                                    </m:r>
                                  </m:sub>
                                </m:sSub>
                                <m:r>
                                  <a:rPr lang="es-MX" sz="2000" i="1">
                                    <a:latin typeface="Cambria Math"/>
                                  </a:rPr>
                                  <m:t>−</m:t>
                                </m:r>
                                <m:sSub>
                                  <m:sSubPr>
                                    <m:ctrlPr>
                                      <a:rPr lang="es-MX" sz="2000" i="1">
                                        <a:latin typeface="Cambria Math"/>
                                      </a:rPr>
                                    </m:ctrlPr>
                                  </m:sSubPr>
                                  <m:e>
                                    <m:r>
                                      <a:rPr lang="es-MX" sz="2000" i="1">
                                        <a:latin typeface="Cambria Math"/>
                                      </a:rPr>
                                      <m:t>𝑌</m:t>
                                    </m:r>
                                  </m:e>
                                  <m:sub>
                                    <m:r>
                                      <a:rPr lang="es-MX" sz="2000" i="1">
                                        <a:latin typeface="Cambria Math"/>
                                      </a:rPr>
                                      <m:t>𝑛</m:t>
                                    </m:r>
                                    <m:r>
                                      <a:rPr lang="es-MX" sz="2000" i="1">
                                        <a:latin typeface="Cambria Math"/>
                                      </a:rPr>
                                      <m:t>−1</m:t>
                                    </m:r>
                                  </m:sub>
                                </m:sSub>
                              </m:e>
                            </m:d>
                          </m:e>
                          <m:sup>
                            <m:r>
                              <a:rPr lang="es-MX" sz="2000" i="1">
                                <a:latin typeface="Cambria Math"/>
                              </a:rPr>
                              <m:t>2</m:t>
                            </m:r>
                          </m:sup>
                        </m:sSup>
                      </m:e>
                    </m:rad>
                  </m:oMath>
                </a14:m>
                <a:endParaRPr lang="es-MX" sz="2000" dirty="0"/>
              </a:p>
            </p:txBody>
          </p:sp>
        </mc:Choice>
        <mc:Fallback xmlns="">
          <p:sp>
            <p:nvSpPr>
              <p:cNvPr id="6" name="5 Rectángulo"/>
              <p:cNvSpPr>
                <a:spLocks noRot="1" noChangeAspect="1" noMove="1" noResize="1" noEditPoints="1" noAdjustHandles="1" noChangeArrowheads="1" noChangeShapeType="1" noTextEdit="1"/>
              </p:cNvSpPr>
              <p:nvPr/>
            </p:nvSpPr>
            <p:spPr>
              <a:xfrm>
                <a:off x="1100624" y="2449734"/>
                <a:ext cx="4839915" cy="465064"/>
              </a:xfrm>
              <a:prstGeom prst="rect">
                <a:avLst/>
              </a:prstGeom>
              <a:blipFill rotWithShape="1">
                <a:blip r:embed="rId4"/>
                <a:stretch>
                  <a:fillRect l="-1387" b="-22368"/>
                </a:stretch>
              </a:blipFill>
            </p:spPr>
            <p:txBody>
              <a:bodyPr/>
              <a:lstStyle/>
              <a:p>
                <a:r>
                  <a:rPr lang="es-MX">
                    <a:noFill/>
                  </a:rPr>
                  <a:t> </a:t>
                </a:r>
              </a:p>
            </p:txBody>
          </p:sp>
        </mc:Fallback>
      </mc:AlternateContent>
      <p:pic>
        <p:nvPicPr>
          <p:cNvPr id="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159" t="72129" r="53118"/>
          <a:stretch/>
        </p:blipFill>
        <p:spPr bwMode="auto">
          <a:xfrm>
            <a:off x="6804248" y="1243436"/>
            <a:ext cx="2231443"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9044" t="72129" r="26119"/>
          <a:stretch/>
        </p:blipFill>
        <p:spPr bwMode="auto">
          <a:xfrm>
            <a:off x="7055927" y="1749857"/>
            <a:ext cx="1979764" cy="6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5850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564904"/>
            <a:ext cx="7772400" cy="1470025"/>
          </a:xfrm>
        </p:spPr>
        <p:txBody>
          <a:bodyPr/>
          <a:lstStyle/>
          <a:p>
            <a:r>
              <a:rPr lang="es-MX" dirty="0" smtClean="0">
                <a:effectLst>
                  <a:outerShdw blurRad="38100" dist="38100" dir="2700000" algn="tl">
                    <a:srgbClr val="000000">
                      <a:alpha val="43137"/>
                    </a:srgbClr>
                  </a:outerShdw>
                </a:effectLst>
              </a:rPr>
              <a:t>Gracias</a:t>
            </a:r>
            <a:endParaRPr lang="es-MX"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1646704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Introducción a los Sistema de ecuaciones lineales triangulares</a:t>
            </a:r>
            <a:endParaRPr lang="es-MX" dirty="0"/>
          </a:p>
        </p:txBody>
      </p:sp>
      <p:sp>
        <p:nvSpPr>
          <p:cNvPr id="3" name="2 Marcador de contenido"/>
          <p:cNvSpPr>
            <a:spLocks noGrp="1"/>
          </p:cNvSpPr>
          <p:nvPr>
            <p:ph idx="1"/>
          </p:nvPr>
        </p:nvSpPr>
        <p:spPr>
          <a:xfrm>
            <a:off x="0" y="1700808"/>
            <a:ext cx="3900598" cy="4525963"/>
          </a:xfrm>
        </p:spPr>
        <p:txBody>
          <a:bodyPr>
            <a:normAutofit/>
          </a:bodyPr>
          <a:lstStyle/>
          <a:p>
            <a:pPr algn="just"/>
            <a:r>
              <a:rPr lang="es-MX" sz="2800" dirty="0" smtClean="0"/>
              <a:t>Para ecuaciones de 3x3, se dice que están escritas en forma triangular, cuando una de las ecuaciones contiene las tres incógnitas, otra de las ecuaciones tiene dos incógnitas y la tercera ecuación solamente una incógnita.</a:t>
            </a:r>
            <a:endParaRPr lang="es-MX" sz="3600" dirty="0" smtClean="0"/>
          </a:p>
          <a:p>
            <a:pPr algn="just"/>
            <a:endParaRPr lang="es-MX" sz="3600" dirty="0"/>
          </a:p>
        </p:txBody>
      </p:sp>
      <p:pic>
        <p:nvPicPr>
          <p:cNvPr id="2050" name="Picture 2" descr="Esquem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0598" y="1772816"/>
            <a:ext cx="5238110" cy="28635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497079" y="3471663"/>
            <a:ext cx="1729939" cy="478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65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rmAutofit/>
          </a:bodyPr>
          <a:lstStyle/>
          <a:p>
            <a:r>
              <a:rPr lang="es-MX" sz="2400" dirty="0" smtClean="0"/>
              <a:t>Introducción a los Sistema de ecuaciones lineales triangulares</a:t>
            </a:r>
            <a:endParaRPr lang="es-MX" sz="2400" dirty="0"/>
          </a:p>
        </p:txBody>
      </p:sp>
      <p:sp>
        <p:nvSpPr>
          <p:cNvPr id="3" name="2 Rectángulo"/>
          <p:cNvSpPr/>
          <p:nvPr/>
        </p:nvSpPr>
        <p:spPr>
          <a:xfrm>
            <a:off x="0" y="3105835"/>
            <a:ext cx="9144000" cy="1692771"/>
          </a:xfrm>
          <a:prstGeom prst="rect">
            <a:avLst/>
          </a:prstGeom>
        </p:spPr>
        <p:txBody>
          <a:bodyPr wrap="square">
            <a:spAutoFit/>
          </a:bodyPr>
          <a:lstStyle/>
          <a:p>
            <a:pPr algn="ctr"/>
            <a:r>
              <a:rPr lang="es-MX" sz="4000" b="1" dirty="0">
                <a:effectLst>
                  <a:outerShdw blurRad="38100" dist="38100" dir="2700000" algn="tl">
                    <a:srgbClr val="000000">
                      <a:alpha val="43137"/>
                    </a:srgbClr>
                  </a:outerShdw>
                </a:effectLst>
                <a:latin typeface="Arial Narrow" pitchFamily="34" charset="0"/>
              </a:rPr>
              <a:t>El método de </a:t>
            </a:r>
            <a:r>
              <a:rPr lang="es-MX" sz="4000" b="1" dirty="0" smtClean="0">
                <a:effectLst>
                  <a:outerShdw blurRad="38100" dist="38100" dir="2700000" algn="tl">
                    <a:srgbClr val="000000">
                      <a:alpha val="43137"/>
                    </a:srgbClr>
                  </a:outerShdw>
                </a:effectLst>
                <a:latin typeface="Arial Narrow" pitchFamily="34" charset="0"/>
              </a:rPr>
              <a:t>Gauss</a:t>
            </a:r>
          </a:p>
          <a:p>
            <a:pPr algn="ctr"/>
            <a:endParaRPr lang="es-MX" sz="3200" b="1" dirty="0">
              <a:effectLst>
                <a:outerShdw blurRad="38100" dist="38100" dir="2700000" algn="tl">
                  <a:srgbClr val="000000">
                    <a:alpha val="43137"/>
                  </a:srgbClr>
                </a:outerShdw>
              </a:effectLst>
              <a:latin typeface="Arial Narrow" pitchFamily="34" charset="0"/>
            </a:endParaRPr>
          </a:p>
          <a:p>
            <a:pPr algn="ctr"/>
            <a:r>
              <a:rPr lang="es-MX" sz="2800" b="1" dirty="0" smtClean="0">
                <a:effectLst>
                  <a:outerShdw blurRad="38100" dist="38100" dir="2700000" algn="tl">
                    <a:srgbClr val="000000">
                      <a:alpha val="43137"/>
                    </a:srgbClr>
                  </a:outerShdw>
                </a:effectLst>
                <a:latin typeface="Arial Narrow" pitchFamily="34" charset="0"/>
              </a:rPr>
              <a:t>Método de Sustitución hacia </a:t>
            </a:r>
            <a:r>
              <a:rPr lang="es-MX" sz="2800" b="1" dirty="0">
                <a:effectLst>
                  <a:outerShdw blurRad="38100" dist="38100" dir="2700000" algn="tl">
                    <a:srgbClr val="000000">
                      <a:alpha val="43137"/>
                    </a:srgbClr>
                  </a:outerShdw>
                </a:effectLst>
                <a:latin typeface="Arial Narrow" pitchFamily="34" charset="0"/>
              </a:rPr>
              <a:t>A</a:t>
            </a:r>
            <a:r>
              <a:rPr lang="es-MX" sz="2800" b="1" dirty="0" smtClean="0">
                <a:effectLst>
                  <a:outerShdw blurRad="38100" dist="38100" dir="2700000" algn="tl">
                    <a:srgbClr val="000000">
                      <a:alpha val="43137"/>
                    </a:srgbClr>
                  </a:outerShdw>
                </a:effectLst>
                <a:latin typeface="Arial Narrow" pitchFamily="34" charset="0"/>
              </a:rPr>
              <a:t>delante</a:t>
            </a:r>
            <a:endParaRPr lang="es-MX" sz="2800" b="1"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06551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2840" y="692696"/>
            <a:ext cx="8229600" cy="1143000"/>
          </a:xfrm>
        </p:spPr>
        <p:txBody>
          <a:bodyPr>
            <a:normAutofit/>
          </a:bodyPr>
          <a:lstStyle/>
          <a:p>
            <a:r>
              <a:rPr lang="es-MX" sz="2400" dirty="0" smtClean="0"/>
              <a:t>Introducción a los Sistema de ecuaciones lineales triangulares</a:t>
            </a:r>
            <a:endParaRPr lang="es-MX" sz="2400" dirty="0"/>
          </a:p>
        </p:txBody>
      </p:sp>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p:blipFill>
        <p:spPr bwMode="auto">
          <a:xfrm>
            <a:off x="683568" y="1507481"/>
            <a:ext cx="7488832" cy="429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p:blipFill>
        <p:spPr bwMode="auto">
          <a:xfrm>
            <a:off x="683568" y="5623954"/>
            <a:ext cx="6422745" cy="126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41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143000"/>
          </a:xfrm>
        </p:spPr>
        <p:txBody>
          <a:bodyPr>
            <a:normAutofit/>
          </a:bodyPr>
          <a:lstStyle/>
          <a:p>
            <a:r>
              <a:rPr lang="es-MX" sz="2400" dirty="0" smtClean="0"/>
              <a:t>Introducción a los Sistema de ecuaciones lineales triangulares</a:t>
            </a:r>
            <a:endParaRPr lang="es-MX" sz="2400"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496" y="2262785"/>
            <a:ext cx="8984343" cy="181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1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3" name="2 Marcador de contenido"/>
          <p:cNvSpPr>
            <a:spLocks noGrp="1"/>
          </p:cNvSpPr>
          <p:nvPr>
            <p:ph idx="1"/>
          </p:nvPr>
        </p:nvSpPr>
        <p:spPr/>
        <p:txBody>
          <a:bodyPr>
            <a:normAutofit/>
          </a:bodyPr>
          <a:lstStyle/>
          <a:p>
            <a:pPr algn="just"/>
            <a:endParaRPr lang="es-MX" sz="2400" dirty="0" smtClean="0"/>
          </a:p>
          <a:p>
            <a:pPr algn="just"/>
            <a:endParaRPr lang="es-MX" sz="2400" dirty="0" smtClean="0"/>
          </a:p>
          <a:p>
            <a:pPr algn="just"/>
            <a:endParaRPr lang="es-MX" sz="2400" dirty="0"/>
          </a:p>
        </p:txBody>
      </p:sp>
      <p:sp>
        <p:nvSpPr>
          <p:cNvPr id="5" name="4 CuadroTexto"/>
          <p:cNvSpPr txBox="1"/>
          <p:nvPr/>
        </p:nvSpPr>
        <p:spPr>
          <a:xfrm>
            <a:off x="611560" y="1988840"/>
            <a:ext cx="8064896"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2400" dirty="0" smtClean="0">
                <a:latin typeface="Arial Narrow" pitchFamily="34" charset="0"/>
              </a:rPr>
              <a:t>“Halla dos números tales que la suma del doble del primero más el triple del segundo sea igual a 16 y que si se multiplica el primero por 4 y el segundo por −1 se obtiene −3”.</a:t>
            </a:r>
            <a:endParaRPr lang="es-MX" sz="2400" dirty="0">
              <a:latin typeface="Arial Narrow" pitchFamily="34" charset="0"/>
            </a:endParaRPr>
          </a:p>
        </p:txBody>
      </p:sp>
      <p:sp>
        <p:nvSpPr>
          <p:cNvPr id="6" name="5 Rectángulo"/>
          <p:cNvSpPr/>
          <p:nvPr/>
        </p:nvSpPr>
        <p:spPr>
          <a:xfrm>
            <a:off x="601510" y="3573016"/>
            <a:ext cx="4042498" cy="2000548"/>
          </a:xfrm>
          <a:prstGeom prst="rect">
            <a:avLst/>
          </a:prstGeom>
        </p:spPr>
        <p:txBody>
          <a:bodyPr wrap="square">
            <a:spAutoFit/>
          </a:bodyPr>
          <a:lstStyle/>
          <a:p>
            <a:r>
              <a:rPr lang="es-MX" sz="2400" dirty="0" smtClean="0">
                <a:latin typeface="Arial Narrow" pitchFamily="34" charset="0"/>
              </a:rPr>
              <a:t>Para el planteamiento de su solución, primero se eligen las incógnitas:</a:t>
            </a:r>
          </a:p>
          <a:p>
            <a:pPr lvl="1"/>
            <a:r>
              <a:rPr lang="es-MX" sz="2400" dirty="0">
                <a:effectLst>
                  <a:outerShdw blurRad="38100" dist="38100" dir="2700000" algn="tl">
                    <a:srgbClr val="000000">
                      <a:alpha val="43137"/>
                    </a:srgbClr>
                  </a:outerShdw>
                </a:effectLst>
                <a:latin typeface="Arial Narrow" pitchFamily="34" charset="0"/>
              </a:rPr>
              <a:t>X</a:t>
            </a:r>
            <a:r>
              <a:rPr lang="es-MX" sz="2400" dirty="0" smtClean="0">
                <a:latin typeface="Arial Narrow" pitchFamily="34" charset="0"/>
              </a:rPr>
              <a:t> = Primer número</a:t>
            </a:r>
          </a:p>
          <a:p>
            <a:pPr lvl="1"/>
            <a:r>
              <a:rPr lang="es-MX" sz="2800" dirty="0" smtClean="0">
                <a:effectLst>
                  <a:outerShdw blurRad="38100" dist="38100" dir="2700000" algn="tl">
                    <a:srgbClr val="000000">
                      <a:alpha val="43137"/>
                    </a:srgbClr>
                  </a:outerShdw>
                </a:effectLst>
                <a:latin typeface="Arial Narrow" pitchFamily="34" charset="0"/>
              </a:rPr>
              <a:t>Y</a:t>
            </a:r>
            <a:r>
              <a:rPr lang="es-MX" sz="2400" dirty="0" smtClean="0">
                <a:latin typeface="Arial Narrow" pitchFamily="34" charset="0"/>
              </a:rPr>
              <a:t>= segundo número</a:t>
            </a:r>
            <a:endParaRPr lang="es-MX" sz="2400" dirty="0">
              <a:latin typeface="Arial Narrow" pitchFamily="34" charset="0"/>
            </a:endParaRPr>
          </a:p>
        </p:txBody>
      </p:sp>
      <p:sp>
        <p:nvSpPr>
          <p:cNvPr id="8" name="7 Rectángulo"/>
          <p:cNvSpPr/>
          <p:nvPr/>
        </p:nvSpPr>
        <p:spPr>
          <a:xfrm>
            <a:off x="5164235" y="3573016"/>
            <a:ext cx="3718970" cy="1200329"/>
          </a:xfrm>
          <a:prstGeom prst="rect">
            <a:avLst/>
          </a:prstGeom>
        </p:spPr>
        <p:txBody>
          <a:bodyPr wrap="square">
            <a:spAutoFit/>
          </a:bodyPr>
          <a:lstStyle/>
          <a:p>
            <a:r>
              <a:rPr lang="es-MX" sz="2400" dirty="0" smtClean="0">
                <a:latin typeface="Arial Narrow" pitchFamily="34" charset="0"/>
              </a:rPr>
              <a:t>Todas las ecuaciones deben estar ordenadas de la forma:</a:t>
            </a:r>
          </a:p>
          <a:p>
            <a:r>
              <a:rPr lang="es-MX" sz="2400" dirty="0" smtClean="0">
                <a:latin typeface="Arial Narrow" pitchFamily="34" charset="0"/>
              </a:rPr>
              <a:t>	</a:t>
            </a:r>
            <a:r>
              <a:rPr lang="es-MX" sz="2400" dirty="0" err="1" smtClean="0">
                <a:latin typeface="Arial Narrow" pitchFamily="34" charset="0"/>
              </a:rPr>
              <a:t>ax+by</a:t>
            </a:r>
            <a:r>
              <a:rPr lang="es-MX" sz="2400" dirty="0" smtClean="0">
                <a:latin typeface="Arial Narrow" pitchFamily="34" charset="0"/>
              </a:rPr>
              <a:t>=c</a:t>
            </a:r>
            <a:endParaRPr lang="es-MX" sz="2400" dirty="0">
              <a:latin typeface="Arial Narrow" pitchFamily="34" charset="0"/>
            </a:endParaRPr>
          </a:p>
        </p:txBody>
      </p:sp>
    </p:spTree>
    <p:extLst>
      <p:ext uri="{BB962C8B-B14F-4D97-AF65-F5344CB8AC3E}">
        <p14:creationId xmlns:p14="http://schemas.microsoft.com/office/powerpoint/2010/main" val="239306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MX" dirty="0" smtClean="0"/>
              <a:t>Introducción a los Sistema de ecuaciones lineales triangulares</a:t>
            </a:r>
            <a:endParaRPr lang="es-MX" dirty="0"/>
          </a:p>
        </p:txBody>
      </p:sp>
      <p:sp>
        <p:nvSpPr>
          <p:cNvPr id="3" name="2 Marcador de contenido"/>
          <p:cNvSpPr>
            <a:spLocks noGrp="1"/>
          </p:cNvSpPr>
          <p:nvPr>
            <p:ph idx="1"/>
          </p:nvPr>
        </p:nvSpPr>
        <p:spPr/>
        <p:txBody>
          <a:bodyPr>
            <a:normAutofit/>
          </a:bodyPr>
          <a:lstStyle/>
          <a:p>
            <a:pPr algn="just"/>
            <a:endParaRPr lang="es-MX" sz="2400" dirty="0" smtClean="0"/>
          </a:p>
          <a:p>
            <a:pPr algn="just"/>
            <a:endParaRPr lang="es-MX" sz="2400" dirty="0" smtClean="0"/>
          </a:p>
          <a:p>
            <a:pPr algn="just"/>
            <a:endParaRPr lang="es-MX" sz="2400" dirty="0"/>
          </a:p>
        </p:txBody>
      </p:sp>
      <p:sp>
        <p:nvSpPr>
          <p:cNvPr id="5" name="4 CuadroTexto"/>
          <p:cNvSpPr txBox="1"/>
          <p:nvPr/>
        </p:nvSpPr>
        <p:spPr>
          <a:xfrm>
            <a:off x="611560" y="1988840"/>
            <a:ext cx="8064896" cy="120032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2400" dirty="0" smtClean="0">
                <a:latin typeface="Arial Narrow" pitchFamily="34" charset="0"/>
              </a:rPr>
              <a:t>“Halla dos números tales que la suma del doble del primero más el triple del segundo sea igual a 16 y que si se multiplica el primero por 4 y el segundo por −1 se obtiene −3”.</a:t>
            </a:r>
            <a:endParaRPr lang="es-MX" sz="2400" dirty="0">
              <a:latin typeface="Arial Narrow" pitchFamily="34" charset="0"/>
            </a:endParaRPr>
          </a:p>
        </p:txBody>
      </p:sp>
      <p:sp>
        <p:nvSpPr>
          <p:cNvPr id="4" name="3 Rectángulo"/>
          <p:cNvSpPr/>
          <p:nvPr/>
        </p:nvSpPr>
        <p:spPr>
          <a:xfrm>
            <a:off x="35496" y="3842823"/>
            <a:ext cx="4572000" cy="1569660"/>
          </a:xfrm>
          <a:prstGeom prst="rect">
            <a:avLst/>
          </a:prstGeom>
        </p:spPr>
        <p:txBody>
          <a:bodyPr>
            <a:spAutoFit/>
          </a:bodyPr>
          <a:lstStyle/>
          <a:p>
            <a:r>
              <a:rPr lang="es-MX" sz="2400" dirty="0" smtClean="0">
                <a:effectLst>
                  <a:outerShdw blurRad="38100" dist="38100" dir="2700000" algn="tl">
                    <a:srgbClr val="000000">
                      <a:alpha val="43137"/>
                    </a:srgbClr>
                  </a:outerShdw>
                </a:effectLst>
                <a:latin typeface="Arial Narrow" pitchFamily="34" charset="0"/>
              </a:rPr>
              <a:t>Primera ecuación: </a:t>
            </a:r>
            <a:r>
              <a:rPr lang="es-MX" sz="2400" dirty="0" smtClean="0">
                <a:latin typeface="Arial Narrow" pitchFamily="34" charset="0"/>
              </a:rPr>
              <a:t>“Dos números tales que la suma del doble del primero más el triple del segundo sea igual a 16”</a:t>
            </a:r>
          </a:p>
          <a:p>
            <a:pPr algn="ctr"/>
            <a:r>
              <a:rPr lang="es-MX" sz="2400" dirty="0" smtClean="0">
                <a:latin typeface="Arial Narrow" pitchFamily="34" charset="0"/>
              </a:rPr>
              <a:t>2x+3y=16     …</a:t>
            </a:r>
            <a:r>
              <a:rPr lang="es-MX" sz="2400" b="1" dirty="0" smtClean="0">
                <a:latin typeface="Arial Narrow" pitchFamily="34" charset="0"/>
              </a:rPr>
              <a:t>Ec.1</a:t>
            </a:r>
            <a:endParaRPr lang="es-MX" sz="2400" b="1" dirty="0">
              <a:latin typeface="Arial Narrow" pitchFamily="34" charset="0"/>
            </a:endParaRPr>
          </a:p>
        </p:txBody>
      </p:sp>
      <p:sp>
        <p:nvSpPr>
          <p:cNvPr id="7" name="6 Rectángulo"/>
          <p:cNvSpPr/>
          <p:nvPr/>
        </p:nvSpPr>
        <p:spPr>
          <a:xfrm>
            <a:off x="4607496" y="3862614"/>
            <a:ext cx="4572000" cy="1726626"/>
          </a:xfrm>
          <a:prstGeom prst="rect">
            <a:avLst/>
          </a:prstGeom>
        </p:spPr>
        <p:txBody>
          <a:bodyPr>
            <a:spAutoFit/>
          </a:bodyPr>
          <a:lstStyle/>
          <a:p>
            <a:pPr algn="ctr"/>
            <a:r>
              <a:rPr lang="es-MX" sz="2400" dirty="0" smtClean="0">
                <a:effectLst>
                  <a:outerShdw blurRad="38100" dist="38100" dir="2700000" algn="tl">
                    <a:srgbClr val="000000">
                      <a:alpha val="43137"/>
                    </a:srgbClr>
                  </a:outerShdw>
                </a:effectLst>
                <a:latin typeface="Arial Narrow" pitchFamily="34" charset="0"/>
              </a:rPr>
              <a:t>Segunda ecuación: </a:t>
            </a:r>
            <a:r>
              <a:rPr lang="es-MX" sz="2400" dirty="0" smtClean="0">
                <a:latin typeface="Arial Narrow" pitchFamily="34" charset="0"/>
              </a:rPr>
              <a:t>“Si se multiplica el primero por 4 y el segundo por -1 se obtiene -3”</a:t>
            </a:r>
          </a:p>
          <a:p>
            <a:pPr algn="ctr"/>
            <a:r>
              <a:rPr lang="es-MX" sz="2400" dirty="0" smtClean="0">
                <a:latin typeface="Arial Narrow" pitchFamily="34" charset="0"/>
              </a:rPr>
              <a:t>4x−y=−3     …</a:t>
            </a:r>
            <a:r>
              <a:rPr lang="es-MX" sz="2400" b="1" dirty="0" smtClean="0">
                <a:latin typeface="Arial Narrow" pitchFamily="34" charset="0"/>
              </a:rPr>
              <a:t>Ec.2</a:t>
            </a:r>
          </a:p>
        </p:txBody>
      </p:sp>
    </p:spTree>
    <p:extLst>
      <p:ext uri="{BB962C8B-B14F-4D97-AF65-F5344CB8AC3E}">
        <p14:creationId xmlns:p14="http://schemas.microsoft.com/office/powerpoint/2010/main" val="4282350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TotalTime>
  <Words>1192</Words>
  <Application>Microsoft Office PowerPoint</Application>
  <PresentationFormat>Presentación en pantalla (4:3)</PresentationFormat>
  <Paragraphs>126</Paragraphs>
  <Slides>34</Slides>
  <Notes>1</Notes>
  <HiddenSlides>1</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Presentación de PowerPoint</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Introducción a los Sistema de ecuaciones lineales triangulares</vt:lpstr>
      <vt:lpstr>Newton Raphson Multivariable </vt:lpstr>
      <vt:lpstr>Newton Raphson Multivariable </vt:lpstr>
      <vt:lpstr>Recordatorio Derivadas Parcial Método de Newton-Rapshon Multivariable</vt:lpstr>
      <vt:lpstr>Newton Raphson Multivariable </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ecuaciones lineales triangulares</dc:title>
  <dc:creator>Administrador</dc:creator>
  <cp:lastModifiedBy>Administrador</cp:lastModifiedBy>
  <cp:revision>89</cp:revision>
  <dcterms:created xsi:type="dcterms:W3CDTF">2018-09-20T18:25:31Z</dcterms:created>
  <dcterms:modified xsi:type="dcterms:W3CDTF">2019-07-01T16:19:59Z</dcterms:modified>
</cp:coreProperties>
</file>