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0" r:id="rId1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7E9639D4-E3E2-4D34-9284-5A2195B3D0D7}" styleName="Estilo claro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Estilo medio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29" autoAdjust="0"/>
    <p:restoredTop sz="99822" autoAdjust="0"/>
  </p:normalViewPr>
  <p:slideViewPr>
    <p:cSldViewPr>
      <p:cViewPr varScale="1">
        <p:scale>
          <a:sx n="67" d="100"/>
          <a:sy n="67" d="100"/>
        </p:scale>
        <p:origin x="-123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81305D63-D872-438C-A0B8-B29607A8CA40}" type="datetimeFigureOut">
              <a:rPr lang="es-MX"/>
              <a:pPr>
                <a:defRPr/>
              </a:pPr>
              <a:t>25/10/2018</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MX" noProof="0" smtClean="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MX" noProof="0" smtClean="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0854DACD-51AC-48CA-BD3D-F6E1E9D278CF}" type="slidenum">
              <a:rPr lang="es-MX"/>
              <a:pPr>
                <a:defRPr/>
              </a:pPr>
              <a:t>‹Nº›</a:t>
            </a:fld>
            <a:endParaRPr lang="es-MX"/>
          </a:p>
        </p:txBody>
      </p:sp>
    </p:spTree>
    <p:extLst>
      <p:ext uri="{BB962C8B-B14F-4D97-AF65-F5344CB8AC3E}">
        <p14:creationId xmlns:p14="http://schemas.microsoft.com/office/powerpoint/2010/main" val="40211185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smtClean="0"/>
          </a:p>
        </p:txBody>
      </p:sp>
      <p:sp>
        <p:nvSpPr>
          <p:cNvPr id="25604"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A4EFA80-13F5-4ADA-992C-F43223A6A3A2}" type="slidenum">
              <a:rPr lang="es-MX" sz="1200" smtClean="0"/>
              <a:pPr eaLnBrk="1" hangingPunct="1"/>
              <a:t>1</a:t>
            </a:fld>
            <a:endParaRPr lang="es-MX" sz="12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MX"/>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B8B0F66C-17B0-47D0-84A5-45CFDFD9ADF2}" type="slidenum">
              <a:rPr lang="es-ES"/>
              <a:pPr>
                <a:defRPr/>
              </a:pPr>
              <a:t>‹Nº›</a:t>
            </a:fld>
            <a:endParaRPr lang="es-ES"/>
          </a:p>
        </p:txBody>
      </p:sp>
    </p:spTree>
    <p:extLst>
      <p:ext uri="{BB962C8B-B14F-4D97-AF65-F5344CB8AC3E}">
        <p14:creationId xmlns:p14="http://schemas.microsoft.com/office/powerpoint/2010/main" val="4206528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4DDF408C-2408-47C7-8B4C-30360D34933E}" type="slidenum">
              <a:rPr lang="es-ES"/>
              <a:pPr>
                <a:defRPr/>
              </a:pPr>
              <a:t>‹Nº›</a:t>
            </a:fld>
            <a:endParaRPr lang="es-ES"/>
          </a:p>
        </p:txBody>
      </p:sp>
    </p:spTree>
    <p:extLst>
      <p:ext uri="{BB962C8B-B14F-4D97-AF65-F5344CB8AC3E}">
        <p14:creationId xmlns:p14="http://schemas.microsoft.com/office/powerpoint/2010/main" val="702146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15100" y="609600"/>
            <a:ext cx="1943100" cy="5486400"/>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685800" y="609600"/>
            <a:ext cx="5676900" cy="5486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F34405FC-53E5-426F-BCFD-D50514868774}" type="slidenum">
              <a:rPr lang="es-ES"/>
              <a:pPr>
                <a:defRPr/>
              </a:pPr>
              <a:t>‹Nº›</a:t>
            </a:fld>
            <a:endParaRPr lang="es-ES"/>
          </a:p>
        </p:txBody>
      </p:sp>
    </p:spTree>
    <p:extLst>
      <p:ext uri="{BB962C8B-B14F-4D97-AF65-F5344CB8AC3E}">
        <p14:creationId xmlns:p14="http://schemas.microsoft.com/office/powerpoint/2010/main" val="1345301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85800" y="188640"/>
            <a:ext cx="7772400" cy="1143000"/>
          </a:xfrm>
        </p:spPr>
        <p:txBody>
          <a:bodyPr/>
          <a:lstStyle>
            <a:lvl1pPr algn="r">
              <a:defRPr b="1"/>
            </a:lvl1pPr>
          </a:lstStyle>
          <a:p>
            <a:r>
              <a:rPr lang="es-ES" dirty="0" smtClean="0"/>
              <a:t>Haga clic para modificar el estilo de título del patrón</a:t>
            </a:r>
            <a:endParaRPr lang="es-MX" dirty="0"/>
          </a:p>
        </p:txBody>
      </p:sp>
      <p:sp>
        <p:nvSpPr>
          <p:cNvPr id="3" name="2 Marcador de contenido"/>
          <p:cNvSpPr>
            <a:spLocks noGrp="1"/>
          </p:cNvSpPr>
          <p:nvPr>
            <p:ph idx="1"/>
          </p:nvPr>
        </p:nvSpPr>
        <p:spPr>
          <a:xfrm>
            <a:off x="685800" y="1324000"/>
            <a:ext cx="7772400"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74596C5C-A4FC-462C-A2BE-8C4943759B0C}" type="slidenum">
              <a:rPr lang="es-ES"/>
              <a:pPr>
                <a:defRPr/>
              </a:pPr>
              <a:t>‹Nº›</a:t>
            </a:fld>
            <a:endParaRPr lang="es-ES"/>
          </a:p>
        </p:txBody>
      </p:sp>
    </p:spTree>
    <p:extLst>
      <p:ext uri="{BB962C8B-B14F-4D97-AF65-F5344CB8AC3E}">
        <p14:creationId xmlns:p14="http://schemas.microsoft.com/office/powerpoint/2010/main" val="28211664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C14A6FF3-9BB1-4CBA-8BD5-C002E2DFBA9A}" type="slidenum">
              <a:rPr lang="es-ES"/>
              <a:pPr>
                <a:defRPr/>
              </a:pPr>
              <a:t>‹Nº›</a:t>
            </a:fld>
            <a:endParaRPr lang="es-ES"/>
          </a:p>
        </p:txBody>
      </p:sp>
    </p:spTree>
    <p:extLst>
      <p:ext uri="{BB962C8B-B14F-4D97-AF65-F5344CB8AC3E}">
        <p14:creationId xmlns:p14="http://schemas.microsoft.com/office/powerpoint/2010/main" val="690276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74FAAA93-E076-4A43-BD0A-5D61048C9D38}" type="slidenum">
              <a:rPr lang="es-ES"/>
              <a:pPr>
                <a:defRPr/>
              </a:pPr>
              <a:t>‹Nº›</a:t>
            </a:fld>
            <a:endParaRPr lang="es-ES"/>
          </a:p>
        </p:txBody>
      </p:sp>
    </p:spTree>
    <p:extLst>
      <p:ext uri="{BB962C8B-B14F-4D97-AF65-F5344CB8AC3E}">
        <p14:creationId xmlns:p14="http://schemas.microsoft.com/office/powerpoint/2010/main" val="321455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551CAB0B-69FA-4551-914B-97C45DADCAB4}" type="slidenum">
              <a:rPr lang="es-ES"/>
              <a:pPr>
                <a:defRPr/>
              </a:pPr>
              <a:t>‹Nº›</a:t>
            </a:fld>
            <a:endParaRPr lang="es-ES"/>
          </a:p>
        </p:txBody>
      </p:sp>
    </p:spTree>
    <p:extLst>
      <p:ext uri="{BB962C8B-B14F-4D97-AF65-F5344CB8AC3E}">
        <p14:creationId xmlns:p14="http://schemas.microsoft.com/office/powerpoint/2010/main" val="459266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0676D82F-17C9-4FE8-B883-C61EA3EF13D8}" type="slidenum">
              <a:rPr lang="es-ES"/>
              <a:pPr>
                <a:defRPr/>
              </a:pPr>
              <a:t>‹Nº›</a:t>
            </a:fld>
            <a:endParaRPr lang="es-ES"/>
          </a:p>
        </p:txBody>
      </p:sp>
    </p:spTree>
    <p:extLst>
      <p:ext uri="{BB962C8B-B14F-4D97-AF65-F5344CB8AC3E}">
        <p14:creationId xmlns:p14="http://schemas.microsoft.com/office/powerpoint/2010/main" val="350983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301DB629-5FF3-4FEC-9344-4822EF2B7A77}" type="slidenum">
              <a:rPr lang="es-ES"/>
              <a:pPr>
                <a:defRPr/>
              </a:pPr>
              <a:t>‹Nº›</a:t>
            </a:fld>
            <a:endParaRPr lang="es-ES"/>
          </a:p>
        </p:txBody>
      </p:sp>
    </p:spTree>
    <p:extLst>
      <p:ext uri="{BB962C8B-B14F-4D97-AF65-F5344CB8AC3E}">
        <p14:creationId xmlns:p14="http://schemas.microsoft.com/office/powerpoint/2010/main" val="780817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33E70DC0-9767-4574-BA2A-E086D9FAA3E7}" type="slidenum">
              <a:rPr lang="es-ES"/>
              <a:pPr>
                <a:defRPr/>
              </a:pPr>
              <a:t>‹Nº›</a:t>
            </a:fld>
            <a:endParaRPr lang="es-ES"/>
          </a:p>
        </p:txBody>
      </p:sp>
    </p:spTree>
    <p:extLst>
      <p:ext uri="{BB962C8B-B14F-4D97-AF65-F5344CB8AC3E}">
        <p14:creationId xmlns:p14="http://schemas.microsoft.com/office/powerpoint/2010/main" val="1133723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CC030869-FDEE-4EEF-9703-576496684373}" type="slidenum">
              <a:rPr lang="es-ES"/>
              <a:pPr>
                <a:defRPr/>
              </a:pPr>
              <a:t>‹Nº›</a:t>
            </a:fld>
            <a:endParaRPr lang="es-ES"/>
          </a:p>
        </p:txBody>
      </p:sp>
    </p:spTree>
    <p:extLst>
      <p:ext uri="{BB962C8B-B14F-4D97-AF65-F5344CB8AC3E}">
        <p14:creationId xmlns:p14="http://schemas.microsoft.com/office/powerpoint/2010/main" val="3366085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685800" y="845840"/>
            <a:ext cx="7772400" cy="1143000"/>
          </a:xfrm>
          <a:prstGeom prst="rect">
            <a:avLst/>
          </a:prstGeom>
          <a:noFill/>
          <a:ln>
            <a:noFill/>
          </a:ln>
          <a:extLst/>
        </p:spPr>
        <p:txBody>
          <a:bodyPr vert="horz" wrap="square" lIns="91440" tIns="45720" rIns="91440" bIns="45720" numCol="1" anchor="ctr" anchorCtr="0" compatLnSpc="1">
            <a:prstTxWarp prst="textNoShape">
              <a:avLst/>
            </a:prstTxWarp>
          </a:bodyPr>
          <a:lstStyle/>
          <a:p>
            <a:pPr lvl="0"/>
            <a:r>
              <a:rPr lang="es-ES" dirty="0" smtClean="0"/>
              <a:t>Haga clic para modificar el estilo de título del patrón</a:t>
            </a:r>
          </a:p>
        </p:txBody>
      </p:sp>
      <p:sp>
        <p:nvSpPr>
          <p:cNvPr id="12291"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Narrow" pitchFamily="34" charset="0"/>
              </a:defRPr>
            </a:lvl1pPr>
          </a:lstStyle>
          <a:p>
            <a:pPr>
              <a:defRPr/>
            </a:pPr>
            <a:endParaRPr lang="es-E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Narrow" pitchFamily="34" charset="0"/>
              </a:defRPr>
            </a:lvl1pPr>
          </a:lstStyle>
          <a:p>
            <a:pPr>
              <a:defRPr/>
            </a:pPr>
            <a:endParaRPr lang="es-E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Narrow" pitchFamily="34" charset="0"/>
              </a:defRPr>
            </a:lvl1pPr>
          </a:lstStyle>
          <a:p>
            <a:pPr>
              <a:defRPr/>
            </a:pPr>
            <a:fld id="{CD08F85F-B29E-4F3A-88D0-261E38FAEC0E}" type="slidenum">
              <a:rPr lang="es-ES" smtClean="0"/>
              <a:pPr>
                <a:defRPr/>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rtl="0" eaLnBrk="0" fontAlgn="base" hangingPunct="0">
        <a:spcBef>
          <a:spcPct val="0"/>
        </a:spcBef>
        <a:spcAft>
          <a:spcPct val="0"/>
        </a:spcAft>
        <a:defRPr sz="2800">
          <a:solidFill>
            <a:schemeClr val="tx2"/>
          </a:solidFill>
          <a:latin typeface="Arial Narrow" pitchFamily="34" charset="0"/>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Arial Narrow" pitchFamily="34"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Narrow" pitchFamily="34" charset="0"/>
        </a:defRPr>
      </a:lvl2pPr>
      <a:lvl3pPr marL="1143000" indent="-228600" algn="l" rtl="0" eaLnBrk="0" fontAlgn="base" hangingPunct="0">
        <a:spcBef>
          <a:spcPct val="20000"/>
        </a:spcBef>
        <a:spcAft>
          <a:spcPct val="0"/>
        </a:spcAft>
        <a:buChar char="•"/>
        <a:defRPr sz="2400">
          <a:solidFill>
            <a:schemeClr val="tx1"/>
          </a:solidFill>
          <a:latin typeface="Arial Narrow" pitchFamily="34" charset="0"/>
        </a:defRPr>
      </a:lvl3pPr>
      <a:lvl4pPr marL="1600200" indent="-228600" algn="l" rtl="0" eaLnBrk="0" fontAlgn="base" hangingPunct="0">
        <a:spcBef>
          <a:spcPct val="20000"/>
        </a:spcBef>
        <a:spcAft>
          <a:spcPct val="0"/>
        </a:spcAft>
        <a:buChar char="–"/>
        <a:defRPr sz="2000">
          <a:solidFill>
            <a:schemeClr val="tx1"/>
          </a:solidFill>
          <a:latin typeface="Arial Narrow" pitchFamily="34" charset="0"/>
        </a:defRPr>
      </a:lvl4pPr>
      <a:lvl5pPr marL="2057400" indent="-228600" algn="l" rtl="0" eaLnBrk="0" fontAlgn="base" hangingPunct="0">
        <a:spcBef>
          <a:spcPct val="20000"/>
        </a:spcBef>
        <a:spcAft>
          <a:spcPct val="0"/>
        </a:spcAft>
        <a:buChar char="»"/>
        <a:defRPr sz="2000">
          <a:solidFill>
            <a:schemeClr val="tx1"/>
          </a:solidFill>
          <a:latin typeface="Arial Narrow"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3.png"/><Relationship Id="rId1" Type="http://schemas.openxmlformats.org/officeDocument/2006/relationships/slideLayout" Target="../slideLayouts/slideLayout2.xml"/><Relationship Id="rId6" Type="http://schemas.microsoft.com/office/2007/relationships/hdphoto" Target="../media/hdphoto4.wdp"/><Relationship Id="rId5" Type="http://schemas.openxmlformats.org/officeDocument/2006/relationships/image" Target="../media/image14.png"/><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5.png"/><Relationship Id="rId1" Type="http://schemas.openxmlformats.org/officeDocument/2006/relationships/slideLayout" Target="../slideLayouts/slideLayout2.xml"/><Relationship Id="rId6" Type="http://schemas.microsoft.com/office/2007/relationships/hdphoto" Target="../media/hdphoto4.wdp"/><Relationship Id="rId5" Type="http://schemas.openxmlformats.org/officeDocument/2006/relationships/image" Target="../media/image14.png"/><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16.png"/><Relationship Id="rId5" Type="http://schemas.microsoft.com/office/2007/relationships/hdphoto" Target="../media/hdphoto4.wdp"/><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17.png"/><Relationship Id="rId5" Type="http://schemas.microsoft.com/office/2007/relationships/hdphoto" Target="../media/hdphoto4.wdp"/><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5.png"/><Relationship Id="rId1" Type="http://schemas.openxmlformats.org/officeDocument/2006/relationships/slideLayout" Target="../slideLayouts/slideLayout2.xml"/><Relationship Id="rId6" Type="http://schemas.microsoft.com/office/2007/relationships/hdphoto" Target="../media/hdphoto4.wdp"/><Relationship Id="rId5" Type="http://schemas.openxmlformats.org/officeDocument/2006/relationships/image" Target="../media/image14.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85800" y="2286000"/>
            <a:ext cx="7772400" cy="1143000"/>
          </a:xfrm>
        </p:spPr>
        <p:txBody>
          <a:bodyPr/>
          <a:lstStyle/>
          <a:p>
            <a:pPr eaLnBrk="1" hangingPunct="1"/>
            <a:r>
              <a:rPr lang="es-MX" sz="4000" dirty="0"/>
              <a:t>Recta que mejor se ajusta </a:t>
            </a:r>
            <a:r>
              <a:rPr lang="es-MX" sz="4000" dirty="0" smtClean="0"/>
              <a:t/>
            </a:r>
            <a:br>
              <a:rPr lang="es-MX" sz="4000" dirty="0" smtClean="0"/>
            </a:br>
            <a:r>
              <a:rPr lang="es-MX" sz="4000" dirty="0" smtClean="0"/>
              <a:t>(</a:t>
            </a:r>
            <a:r>
              <a:rPr lang="es-MX" sz="4000" dirty="0"/>
              <a:t>Método de mínimos cuadrados)</a:t>
            </a:r>
          </a:p>
        </p:txBody>
      </p:sp>
      <p:sp>
        <p:nvSpPr>
          <p:cNvPr id="13315" name="Rectangle 3"/>
          <p:cNvSpPr>
            <a:spLocks noGrp="1" noChangeArrowheads="1"/>
          </p:cNvSpPr>
          <p:nvPr>
            <p:ph type="subTitle" idx="1"/>
          </p:nvPr>
        </p:nvSpPr>
        <p:spPr/>
        <p:txBody>
          <a:bodyPr/>
          <a:lstStyle/>
          <a:p>
            <a:pPr eaLnBrk="1" hangingPunct="1"/>
            <a:r>
              <a:rPr lang="es-MX" dirty="0" smtClean="0"/>
              <a:t>Métodos </a:t>
            </a:r>
            <a:r>
              <a:rPr lang="es-MX" dirty="0" err="1" smtClean="0"/>
              <a:t>Númericos</a:t>
            </a:r>
            <a:endParaRPr lang="es-E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s-MX" dirty="0"/>
              <a:t>Modelos de ajuste de curva</a:t>
            </a:r>
          </a:p>
        </p:txBody>
      </p:sp>
      <p:sp>
        <p:nvSpPr>
          <p:cNvPr id="3" name="2 Marcador de contenido"/>
          <p:cNvSpPr>
            <a:spLocks noGrp="1"/>
          </p:cNvSpPr>
          <p:nvPr>
            <p:ph idx="1"/>
          </p:nvPr>
        </p:nvSpPr>
        <p:spPr>
          <a:xfrm>
            <a:off x="179512" y="908720"/>
            <a:ext cx="8712968" cy="4608512"/>
          </a:xfrm>
        </p:spPr>
        <p:txBody>
          <a:bodyPr/>
          <a:lstStyle/>
          <a:p>
            <a:pPr marL="0" indent="0" algn="just">
              <a:buNone/>
            </a:pPr>
            <a:r>
              <a:rPr lang="es-MX" sz="2400" b="1" dirty="0" smtClean="0"/>
              <a:t>Introducción</a:t>
            </a:r>
          </a:p>
          <a:p>
            <a:pPr marL="0" indent="0" algn="just">
              <a:buNone/>
            </a:pPr>
            <a:r>
              <a:rPr lang="es-MX" sz="2400" dirty="0" smtClean="0"/>
              <a:t>Existen </a:t>
            </a:r>
            <a:r>
              <a:rPr lang="es-MX" sz="2400" dirty="0"/>
              <a:t>varios modelos diferentes disponibles para el ajuste de curva. Consulte las ecuaciones a continuación.</a:t>
            </a:r>
          </a:p>
          <a:p>
            <a:pPr marL="0" indent="0" algn="just">
              <a:buNone/>
            </a:pPr>
            <a:endParaRPr lang="es-MX" sz="1200" dirty="0"/>
          </a:p>
          <a:p>
            <a:pPr marL="0" indent="0" algn="just">
              <a:buNone/>
            </a:pPr>
            <a:r>
              <a:rPr lang="es-MX" sz="2400" b="1" u="sng" dirty="0"/>
              <a:t>Línea recta</a:t>
            </a:r>
          </a:p>
          <a:p>
            <a:pPr marL="0" indent="0" algn="just">
              <a:buNone/>
            </a:pPr>
            <a:endParaRPr lang="es-MX" sz="1200" dirty="0"/>
          </a:p>
          <a:p>
            <a:pPr marL="0" indent="0" algn="just">
              <a:buNone/>
            </a:pPr>
            <a:r>
              <a:rPr lang="es-MX" sz="2400" dirty="0"/>
              <a:t>El ajuste de línea recta se calcula eligiendo la línea que minimiza la suma de los mínimos cuadrados de la distancia vertical d de todos los indicadores seleccionados (véase la imagen que se incluye a continuación) usando la siguiente ecuación</a:t>
            </a:r>
            <a:r>
              <a:rPr lang="es-MX" sz="2400" dirty="0" smtClean="0"/>
              <a:t>:</a:t>
            </a:r>
          </a:p>
          <a:p>
            <a:pPr marL="0" indent="0" algn="just">
              <a:buNone/>
            </a:pPr>
            <a:endParaRPr lang="es-MX" sz="2400" dirty="0"/>
          </a:p>
          <a:p>
            <a:pPr marL="0" indent="0" algn="just">
              <a:buNone/>
            </a:pPr>
            <a:endParaRPr lang="es-MX" sz="2400" dirty="0"/>
          </a:p>
          <a:p>
            <a:pPr marL="0" indent="0" algn="just">
              <a:buNone/>
            </a:pPr>
            <a:r>
              <a:rPr lang="es-MX" sz="2400" dirty="0" smtClean="0"/>
              <a:t>Donde </a:t>
            </a:r>
            <a:r>
              <a:rPr lang="es-MX" sz="2400" b="1" i="1" dirty="0"/>
              <a:t>a</a:t>
            </a:r>
            <a:r>
              <a:rPr lang="es-MX" sz="2400" dirty="0"/>
              <a:t> es la </a:t>
            </a:r>
            <a:r>
              <a:rPr lang="es-MX" sz="2400" u="sng" dirty="0"/>
              <a:t>intercepción</a:t>
            </a:r>
            <a:r>
              <a:rPr lang="es-MX" sz="2400" dirty="0"/>
              <a:t> y </a:t>
            </a:r>
            <a:r>
              <a:rPr lang="es-MX" sz="2400" b="1" i="1" dirty="0"/>
              <a:t>b </a:t>
            </a:r>
            <a:r>
              <a:rPr lang="es-MX" sz="2400" dirty="0"/>
              <a:t>es el </a:t>
            </a:r>
            <a:r>
              <a:rPr lang="es-MX" sz="2400" u="sng" dirty="0"/>
              <a:t>gradiente</a:t>
            </a:r>
            <a:r>
              <a:rPr lang="es-MX" sz="2400" b="1" i="1" dirty="0" smtClean="0"/>
              <a:t>.</a:t>
            </a:r>
            <a:endParaRPr lang="es-MX" sz="2400" b="1" i="1" dirty="0"/>
          </a:p>
        </p:txBody>
      </p:sp>
      <p:sp>
        <p:nvSpPr>
          <p:cNvPr id="4" name="AutoShape 2" descr="https://www.varsitytutors.com/assets/vt-hotmath-legacy/hotmath_help/topics/line-of-best-fit/lineofbestfit-h-2.gif"/>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5" name="AutoShape 4" descr="https://www.varsitytutors.com/assets/vt-hotmath-legacy/hotmath_help/topics/line-of-best-fit/lineofbestfit-h-2.gif"/>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6" name="AutoShape 6" descr="https://www.varsitytutors.com/assets/vt-hotmath-legacy/hotmath_help/topics/line-of-best-fit/lineofbestfit-h-1.gif"/>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8" name="AutoShape 2" descr="https://www.varsitytutors.com/assets/vt-hotmath-legacy/hotmath_help/topics/line-of-best-fit/image001.gif"/>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11" name="AutoShape 2" descr="https://www.varsitytutors.com/assets/vt-hotmath-legacy/hotmath_help/topics/line-of-best-fit/image004.gif"/>
          <p:cNvSpPr>
            <a:spLocks noChangeAspect="1" noChangeArrowheads="1"/>
          </p:cNvSpPr>
          <p:nvPr/>
        </p:nvSpPr>
        <p:spPr bwMode="auto">
          <a:xfrm>
            <a:off x="42863" y="920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2050" name="Picture 2"/>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3059832" y="4525932"/>
            <a:ext cx="2124236" cy="551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155194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s-MX" dirty="0"/>
              <a:t>Modelos de ajuste de curva</a:t>
            </a:r>
          </a:p>
        </p:txBody>
      </p:sp>
      <p:sp>
        <p:nvSpPr>
          <p:cNvPr id="3" name="2 Marcador de contenido"/>
          <p:cNvSpPr>
            <a:spLocks noGrp="1"/>
          </p:cNvSpPr>
          <p:nvPr>
            <p:ph idx="1"/>
          </p:nvPr>
        </p:nvSpPr>
        <p:spPr>
          <a:xfrm>
            <a:off x="179512" y="908720"/>
            <a:ext cx="8712968" cy="5688632"/>
          </a:xfrm>
        </p:spPr>
        <p:txBody>
          <a:bodyPr/>
          <a:lstStyle/>
          <a:p>
            <a:pPr marL="0" indent="0" algn="just">
              <a:buNone/>
            </a:pPr>
            <a:r>
              <a:rPr lang="es-MX" sz="2400" b="1" dirty="0" smtClean="0"/>
              <a:t>Introducción</a:t>
            </a:r>
          </a:p>
          <a:p>
            <a:pPr marL="0" indent="0" algn="just">
              <a:buNone/>
            </a:pPr>
            <a:r>
              <a:rPr lang="es-MX" sz="2400" dirty="0"/>
              <a:t>Por ejemplo, se podrían trazar días a lo largo del eje X y tener un indicador para cada día. La distancia entre los indicadores a lo largo del eje X es la misma, lo que hace que el ajuste de línea recta sea adecuado</a:t>
            </a:r>
            <a:r>
              <a:rPr lang="es-MX" sz="2400" dirty="0" smtClean="0"/>
              <a:t>.</a:t>
            </a:r>
            <a:endParaRPr lang="es-MX" sz="2400" dirty="0"/>
          </a:p>
          <a:p>
            <a:pPr marL="0" indent="0" algn="just">
              <a:buNone/>
            </a:pPr>
            <a:endParaRPr lang="es-MX" sz="2400" dirty="0"/>
          </a:p>
        </p:txBody>
      </p:sp>
      <p:sp>
        <p:nvSpPr>
          <p:cNvPr id="4" name="AutoShape 2" descr="https://www.varsitytutors.com/assets/vt-hotmath-legacy/hotmath_help/topics/line-of-best-fit/lineofbestfit-h-2.gif"/>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5" name="AutoShape 4" descr="https://www.varsitytutors.com/assets/vt-hotmath-legacy/hotmath_help/topics/line-of-best-fit/lineofbestfit-h-2.gif"/>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6" name="AutoShape 6" descr="https://www.varsitytutors.com/assets/vt-hotmath-legacy/hotmath_help/topics/line-of-best-fit/lineofbestfit-h-1.gif"/>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8" name="AutoShape 2" descr="https://www.varsitytutors.com/assets/vt-hotmath-legacy/hotmath_help/topics/line-of-best-fit/image001.gif"/>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11" name="AutoShape 2" descr="https://www.varsitytutors.com/assets/vt-hotmath-legacy/hotmath_help/topics/line-of-best-fit/image004.gif"/>
          <p:cNvSpPr>
            <a:spLocks noChangeAspect="1" noChangeArrowheads="1"/>
          </p:cNvSpPr>
          <p:nvPr/>
        </p:nvSpPr>
        <p:spPr bwMode="auto">
          <a:xfrm>
            <a:off x="42863" y="920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7" name="AutoShape 2" descr="https://docs.tibco.com/pub/spotfire_web_player/6.0.0-november-2013/es-ES/WebHelp/GUID-035E64B4-E1B6-4F29-88A7-6DBFBF0A86A6-display.png"/>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13" name="12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665" y="2676061"/>
            <a:ext cx="3312368" cy="2702196"/>
          </a:xfrm>
          <a:prstGeom prst="rect">
            <a:avLst/>
          </a:prstGeom>
        </p:spPr>
      </p:pic>
      <p:pic>
        <p:nvPicPr>
          <p:cNvPr id="17" name="16 Imagen"/>
          <p:cNvPicPr>
            <a:picLocks noChangeAspect="1"/>
          </p:cNvPicPr>
          <p:nvPr/>
        </p:nvPicPr>
        <p:blipFill rotWithShape="1">
          <a:blip r:embed="rId3">
            <a:extLst>
              <a:ext uri="{BEBA8EAE-BF5A-486C-A8C5-ECC9F3942E4B}">
                <a14:imgProps xmlns:a14="http://schemas.microsoft.com/office/drawing/2010/main">
                  <a14:imgLayer r:embed="rId4">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rcRect l="11106"/>
          <a:stretch/>
        </p:blipFill>
        <p:spPr>
          <a:xfrm>
            <a:off x="5100034" y="2676061"/>
            <a:ext cx="2722412" cy="1773043"/>
          </a:xfrm>
          <a:prstGeom prst="rect">
            <a:avLst/>
          </a:prstGeom>
        </p:spPr>
      </p:pic>
      <p:sp>
        <p:nvSpPr>
          <p:cNvPr id="18" name="17 CuadroTexto"/>
          <p:cNvSpPr txBox="1"/>
          <p:nvPr/>
        </p:nvSpPr>
        <p:spPr>
          <a:xfrm>
            <a:off x="4629425" y="3180117"/>
            <a:ext cx="389850" cy="584775"/>
          </a:xfrm>
          <a:prstGeom prst="rect">
            <a:avLst/>
          </a:prstGeom>
          <a:noFill/>
        </p:spPr>
        <p:txBody>
          <a:bodyPr wrap="none" rtlCol="0">
            <a:spAutoFit/>
          </a:bodyPr>
          <a:lstStyle/>
          <a:p>
            <a:r>
              <a:rPr lang="es-MX" sz="3200" b="1" i="1" dirty="0" smtClean="0"/>
              <a:t>a</a:t>
            </a:r>
            <a:endParaRPr lang="es-MX" sz="3200" b="1" i="1" dirty="0"/>
          </a:p>
        </p:txBody>
      </p:sp>
      <p:pic>
        <p:nvPicPr>
          <p:cNvPr id="19" name="Picture 3"/>
          <p:cNvPicPr>
            <a:picLocks noChangeAspect="1" noChangeArrowheads="1"/>
          </p:cNvPicPr>
          <p:nvPr/>
        </p:nvPicPr>
        <p:blipFill rotWithShape="1">
          <a:blip r:embed="rId5">
            <a:extLst>
              <a:ext uri="{BEBA8EAE-BF5A-486C-A8C5-ECC9F3942E4B}">
                <a14:imgProps xmlns:a14="http://schemas.microsoft.com/office/drawing/2010/main">
                  <a14:imgLayer r:embed="rId6">
                    <a14:imgEffect>
                      <a14:colorTemperature colorTemp="11200"/>
                    </a14:imgEffect>
                  </a14:imgLayer>
                </a14:imgProps>
              </a:ext>
              <a:ext uri="{28A0092B-C50C-407E-A947-70E740481C1C}">
                <a14:useLocalDpi xmlns:a14="http://schemas.microsoft.com/office/drawing/2010/main" val="0"/>
              </a:ext>
            </a:extLst>
          </a:blip>
          <a:srcRect l="13992"/>
          <a:stretch/>
        </p:blipFill>
        <p:spPr bwMode="auto">
          <a:xfrm>
            <a:off x="5222139" y="4623739"/>
            <a:ext cx="1918011" cy="754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19 CuadroTexto"/>
          <p:cNvSpPr txBox="1"/>
          <p:nvPr/>
        </p:nvSpPr>
        <p:spPr>
          <a:xfrm>
            <a:off x="6422297" y="4506926"/>
            <a:ext cx="441146" cy="707886"/>
          </a:xfrm>
          <a:prstGeom prst="rect">
            <a:avLst/>
          </a:prstGeom>
          <a:noFill/>
        </p:spPr>
        <p:txBody>
          <a:bodyPr wrap="none" rtlCol="0">
            <a:spAutoFit/>
          </a:bodyPr>
          <a:lstStyle/>
          <a:p>
            <a:r>
              <a:rPr lang="es-MX" sz="4000" b="1" i="1" dirty="0" smtClean="0"/>
              <a:t>a</a:t>
            </a:r>
            <a:endParaRPr lang="es-MX" sz="4000" b="1" i="1" dirty="0"/>
          </a:p>
        </p:txBody>
      </p:sp>
      <p:sp>
        <p:nvSpPr>
          <p:cNvPr id="21" name="20 CuadroTexto"/>
          <p:cNvSpPr txBox="1"/>
          <p:nvPr/>
        </p:nvSpPr>
        <p:spPr>
          <a:xfrm>
            <a:off x="4809990" y="4549651"/>
            <a:ext cx="441146" cy="707886"/>
          </a:xfrm>
          <a:prstGeom prst="rect">
            <a:avLst/>
          </a:prstGeom>
          <a:noFill/>
        </p:spPr>
        <p:txBody>
          <a:bodyPr wrap="none" rtlCol="0">
            <a:spAutoFit/>
          </a:bodyPr>
          <a:lstStyle/>
          <a:p>
            <a:r>
              <a:rPr lang="es-MX" sz="4000" b="1" i="1" dirty="0"/>
              <a:t>b</a:t>
            </a:r>
          </a:p>
        </p:txBody>
      </p:sp>
    </p:spTree>
    <p:extLst>
      <p:ext uri="{BB962C8B-B14F-4D97-AF65-F5344CB8AC3E}">
        <p14:creationId xmlns:p14="http://schemas.microsoft.com/office/powerpoint/2010/main" val="2535497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s-MX" dirty="0"/>
              <a:t>Modelos de ajuste de curva</a:t>
            </a:r>
          </a:p>
        </p:txBody>
      </p:sp>
      <p:sp>
        <p:nvSpPr>
          <p:cNvPr id="3" name="2 Marcador de contenido"/>
          <p:cNvSpPr>
            <a:spLocks noGrp="1"/>
          </p:cNvSpPr>
          <p:nvPr>
            <p:ph idx="1"/>
          </p:nvPr>
        </p:nvSpPr>
        <p:spPr>
          <a:xfrm>
            <a:off x="179512" y="908720"/>
            <a:ext cx="8712968" cy="5688632"/>
          </a:xfrm>
        </p:spPr>
        <p:txBody>
          <a:bodyPr/>
          <a:lstStyle/>
          <a:p>
            <a:pPr marL="0" indent="0" algn="just">
              <a:buNone/>
            </a:pPr>
            <a:r>
              <a:rPr lang="es-MX" sz="2400" b="1" u="sng" dirty="0" smtClean="0"/>
              <a:t>Ajuste de Curva Logarítmico</a:t>
            </a:r>
            <a:endParaRPr lang="es-MX" sz="2400" b="1" u="sng" dirty="0"/>
          </a:p>
          <a:p>
            <a:pPr marL="0" indent="0" algn="just">
              <a:buNone/>
            </a:pPr>
            <a:endParaRPr lang="es-MX" sz="1100" dirty="0"/>
          </a:p>
          <a:p>
            <a:pPr marL="0" indent="0" algn="just">
              <a:buNone/>
            </a:pPr>
            <a:r>
              <a:rPr lang="es-MX" sz="2400" dirty="0"/>
              <a:t>El ajuste logarítmico calcula el ajuste de los mínimos cuadrados mediante puntos usando la siguiente ecuación</a:t>
            </a:r>
            <a:r>
              <a:rPr lang="es-MX" sz="2400" dirty="0" smtClean="0"/>
              <a:t>:</a:t>
            </a:r>
          </a:p>
          <a:p>
            <a:pPr marL="0" indent="0" algn="just">
              <a:buNone/>
            </a:pPr>
            <a:endParaRPr lang="es-MX" sz="2400" dirty="0"/>
          </a:p>
          <a:p>
            <a:pPr marL="0" indent="0" algn="just">
              <a:buNone/>
            </a:pPr>
            <a:endParaRPr lang="es-MX" sz="2400" dirty="0"/>
          </a:p>
          <a:p>
            <a:pPr marL="0" indent="0" algn="just">
              <a:buNone/>
            </a:pPr>
            <a:r>
              <a:rPr lang="es-MX" sz="2400" dirty="0" smtClean="0"/>
              <a:t>Donde </a:t>
            </a:r>
            <a:r>
              <a:rPr lang="es-MX" sz="2400" b="1" dirty="0"/>
              <a:t>a </a:t>
            </a:r>
            <a:r>
              <a:rPr lang="es-MX" sz="2400" dirty="0"/>
              <a:t>y </a:t>
            </a:r>
            <a:r>
              <a:rPr lang="es-MX" sz="2400" b="1" dirty="0"/>
              <a:t>b</a:t>
            </a:r>
            <a:r>
              <a:rPr lang="es-MX" sz="2400" dirty="0"/>
              <a:t> son constantes y </a:t>
            </a:r>
            <a:r>
              <a:rPr lang="es-MX" sz="2400" b="1" dirty="0" err="1"/>
              <a:t>ln</a:t>
            </a:r>
            <a:r>
              <a:rPr lang="es-MX" sz="2400" b="1" dirty="0"/>
              <a:t> </a:t>
            </a:r>
            <a:r>
              <a:rPr lang="es-MX" sz="2400" dirty="0"/>
              <a:t>es la función de logaritmo natural. </a:t>
            </a:r>
            <a:endParaRPr lang="es-MX" sz="2400" dirty="0" smtClean="0"/>
          </a:p>
          <a:p>
            <a:pPr marL="0" indent="0" algn="just">
              <a:buNone/>
            </a:pPr>
            <a:endParaRPr lang="es-MX" sz="1100" dirty="0" smtClean="0"/>
          </a:p>
          <a:p>
            <a:pPr marL="0" indent="0" algn="just">
              <a:buNone/>
            </a:pPr>
            <a:r>
              <a:rPr lang="es-MX" sz="2400" b="1" dirty="0" smtClean="0"/>
              <a:t>IMPORTANTE: </a:t>
            </a:r>
            <a:r>
              <a:rPr lang="es-MX" sz="2400" dirty="0" smtClean="0"/>
              <a:t>Este </a:t>
            </a:r>
            <a:r>
              <a:rPr lang="es-MX" sz="2400" dirty="0"/>
              <a:t>modelo requiere que </a:t>
            </a:r>
            <a:r>
              <a:rPr lang="es-MX" sz="2400" b="1" dirty="0"/>
              <a:t>x &gt; 0 </a:t>
            </a:r>
            <a:r>
              <a:rPr lang="es-MX" sz="2400" dirty="0"/>
              <a:t>para todos los puntos de datos. </a:t>
            </a:r>
          </a:p>
        </p:txBody>
      </p:sp>
      <p:sp>
        <p:nvSpPr>
          <p:cNvPr id="4" name="AutoShape 2" descr="https://www.varsitytutors.com/assets/vt-hotmath-legacy/hotmath_help/topics/line-of-best-fit/lineofbestfit-h-2.gif"/>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5" name="AutoShape 4" descr="https://www.varsitytutors.com/assets/vt-hotmath-legacy/hotmath_help/topics/line-of-best-fit/lineofbestfit-h-2.gif"/>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6" name="AutoShape 6" descr="https://www.varsitytutors.com/assets/vt-hotmath-legacy/hotmath_help/topics/line-of-best-fit/lineofbestfit-h-1.gif"/>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8" name="AutoShape 2" descr="https://www.varsitytutors.com/assets/vt-hotmath-legacy/hotmath_help/topics/line-of-best-fit/image001.gif"/>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11" name="AutoShape 2" descr="https://www.varsitytutors.com/assets/vt-hotmath-legacy/hotmath_help/topics/line-of-best-fit/image004.gif"/>
          <p:cNvSpPr>
            <a:spLocks noChangeAspect="1" noChangeArrowheads="1"/>
          </p:cNvSpPr>
          <p:nvPr/>
        </p:nvSpPr>
        <p:spPr bwMode="auto">
          <a:xfrm>
            <a:off x="42863" y="920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7" name="AutoShape 2" descr="https://docs.tibco.com/pub/spotfire_web_player/6.0.0-november-2013/es-ES/WebHelp/GUID-035E64B4-E1B6-4F29-88A7-6DBFBF0A86A6-display.png"/>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3936" y="2636912"/>
            <a:ext cx="2285901" cy="46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16 Imagen"/>
          <p:cNvPicPr>
            <a:picLocks noChangeAspect="1"/>
          </p:cNvPicPr>
          <p:nvPr/>
        </p:nvPicPr>
        <p:blipFill rotWithShape="1">
          <a:blip r:embed="rId3">
            <a:extLst>
              <a:ext uri="{BEBA8EAE-BF5A-486C-A8C5-ECC9F3942E4B}">
                <a14:imgProps xmlns:a14="http://schemas.microsoft.com/office/drawing/2010/main">
                  <a14:imgLayer r:embed="rId4">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rcRect l="11106"/>
          <a:stretch/>
        </p:blipFill>
        <p:spPr>
          <a:xfrm>
            <a:off x="1318967" y="4451697"/>
            <a:ext cx="2722412" cy="1773043"/>
          </a:xfrm>
          <a:prstGeom prst="rect">
            <a:avLst/>
          </a:prstGeom>
        </p:spPr>
      </p:pic>
      <p:sp>
        <p:nvSpPr>
          <p:cNvPr id="18" name="17 CuadroTexto"/>
          <p:cNvSpPr txBox="1"/>
          <p:nvPr/>
        </p:nvSpPr>
        <p:spPr>
          <a:xfrm>
            <a:off x="848358" y="4955753"/>
            <a:ext cx="389850" cy="584775"/>
          </a:xfrm>
          <a:prstGeom prst="rect">
            <a:avLst/>
          </a:prstGeom>
          <a:noFill/>
        </p:spPr>
        <p:txBody>
          <a:bodyPr wrap="none" rtlCol="0">
            <a:spAutoFit/>
          </a:bodyPr>
          <a:lstStyle/>
          <a:p>
            <a:r>
              <a:rPr lang="es-MX" sz="3200" b="1" i="1" dirty="0" smtClean="0"/>
              <a:t>a</a:t>
            </a:r>
            <a:endParaRPr lang="es-MX" sz="3200" b="1" i="1" dirty="0"/>
          </a:p>
        </p:txBody>
      </p:sp>
      <p:pic>
        <p:nvPicPr>
          <p:cNvPr id="3075" name="Picture 3"/>
          <p:cNvPicPr>
            <a:picLocks noChangeAspect="1" noChangeArrowheads="1"/>
          </p:cNvPicPr>
          <p:nvPr/>
        </p:nvPicPr>
        <p:blipFill rotWithShape="1">
          <a:blip r:embed="rId5">
            <a:extLst>
              <a:ext uri="{BEBA8EAE-BF5A-486C-A8C5-ECC9F3942E4B}">
                <a14:imgProps xmlns:a14="http://schemas.microsoft.com/office/drawing/2010/main">
                  <a14:imgLayer r:embed="rId6">
                    <a14:imgEffect>
                      <a14:colorTemperature colorTemp="11200"/>
                    </a14:imgEffect>
                  </a14:imgLayer>
                </a14:imgProps>
              </a:ext>
              <a:ext uri="{28A0092B-C50C-407E-A947-70E740481C1C}">
                <a14:useLocalDpi xmlns:a14="http://schemas.microsoft.com/office/drawing/2010/main" val="0"/>
              </a:ext>
            </a:extLst>
          </a:blip>
          <a:srcRect l="13992"/>
          <a:stretch/>
        </p:blipFill>
        <p:spPr bwMode="auto">
          <a:xfrm>
            <a:off x="5100034" y="4906730"/>
            <a:ext cx="1918011" cy="754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19 CuadroTexto"/>
          <p:cNvSpPr txBox="1"/>
          <p:nvPr/>
        </p:nvSpPr>
        <p:spPr>
          <a:xfrm>
            <a:off x="6300192" y="4789917"/>
            <a:ext cx="441146" cy="707886"/>
          </a:xfrm>
          <a:prstGeom prst="rect">
            <a:avLst/>
          </a:prstGeom>
          <a:noFill/>
        </p:spPr>
        <p:txBody>
          <a:bodyPr wrap="none" rtlCol="0">
            <a:spAutoFit/>
          </a:bodyPr>
          <a:lstStyle/>
          <a:p>
            <a:r>
              <a:rPr lang="es-MX" sz="4000" b="1" i="1" dirty="0" smtClean="0"/>
              <a:t>a</a:t>
            </a:r>
            <a:endParaRPr lang="es-MX" sz="4000" b="1" i="1" dirty="0"/>
          </a:p>
        </p:txBody>
      </p:sp>
      <p:sp>
        <p:nvSpPr>
          <p:cNvPr id="21" name="20 CuadroTexto"/>
          <p:cNvSpPr txBox="1"/>
          <p:nvPr/>
        </p:nvSpPr>
        <p:spPr>
          <a:xfrm>
            <a:off x="4687885" y="4832642"/>
            <a:ext cx="441146" cy="707886"/>
          </a:xfrm>
          <a:prstGeom prst="rect">
            <a:avLst/>
          </a:prstGeom>
          <a:noFill/>
        </p:spPr>
        <p:txBody>
          <a:bodyPr wrap="none" rtlCol="0">
            <a:spAutoFit/>
          </a:bodyPr>
          <a:lstStyle/>
          <a:p>
            <a:r>
              <a:rPr lang="es-MX" sz="4000" b="1" i="1" dirty="0"/>
              <a:t>b</a:t>
            </a:r>
          </a:p>
        </p:txBody>
      </p:sp>
    </p:spTree>
    <p:extLst>
      <p:ext uri="{BB962C8B-B14F-4D97-AF65-F5344CB8AC3E}">
        <p14:creationId xmlns:p14="http://schemas.microsoft.com/office/powerpoint/2010/main" val="9820283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s-MX" dirty="0"/>
              <a:t>Modelos de ajuste de curva</a:t>
            </a:r>
          </a:p>
        </p:txBody>
      </p:sp>
      <p:sp>
        <p:nvSpPr>
          <p:cNvPr id="3" name="2 Marcador de contenido"/>
          <p:cNvSpPr>
            <a:spLocks noGrp="1"/>
          </p:cNvSpPr>
          <p:nvPr>
            <p:ph idx="1"/>
          </p:nvPr>
        </p:nvSpPr>
        <p:spPr>
          <a:xfrm>
            <a:off x="179512" y="908720"/>
            <a:ext cx="8712968" cy="5688632"/>
          </a:xfrm>
        </p:spPr>
        <p:txBody>
          <a:bodyPr/>
          <a:lstStyle/>
          <a:p>
            <a:pPr marL="0" indent="0" algn="just">
              <a:buNone/>
            </a:pPr>
            <a:r>
              <a:rPr lang="es-MX" sz="2400" b="1" u="sng" dirty="0" smtClean="0"/>
              <a:t>Ajuste de </a:t>
            </a:r>
            <a:r>
              <a:rPr lang="es-MX" sz="2400" b="1" u="sng" dirty="0"/>
              <a:t>Curva Exponencial</a:t>
            </a:r>
          </a:p>
          <a:p>
            <a:pPr marL="0" indent="0" algn="just">
              <a:buNone/>
            </a:pPr>
            <a:endParaRPr lang="es-MX" sz="1100" dirty="0"/>
          </a:p>
          <a:p>
            <a:pPr marL="0" indent="0" algn="just">
              <a:buNone/>
            </a:pPr>
            <a:r>
              <a:rPr lang="es-MX" sz="2400" dirty="0"/>
              <a:t>El ajuste exponencial calcula el ajuste de los mínimos cuadrados mediante puntos usando la siguiente ecuación:</a:t>
            </a:r>
          </a:p>
          <a:p>
            <a:pPr marL="0" indent="0" algn="just">
              <a:buNone/>
            </a:pPr>
            <a:endParaRPr lang="es-MX" sz="2400" dirty="0"/>
          </a:p>
          <a:p>
            <a:pPr marL="0" indent="0" algn="just">
              <a:buNone/>
            </a:pPr>
            <a:endParaRPr lang="es-MX" sz="2400" dirty="0"/>
          </a:p>
          <a:p>
            <a:pPr marL="0" indent="0" algn="just">
              <a:buNone/>
            </a:pPr>
            <a:r>
              <a:rPr lang="es-MX" sz="2400" dirty="0"/>
              <a:t>donde </a:t>
            </a:r>
            <a:r>
              <a:rPr lang="es-MX" b="1" i="1" dirty="0"/>
              <a:t>a</a:t>
            </a:r>
            <a:r>
              <a:rPr lang="es-MX" sz="2400" dirty="0"/>
              <a:t> y </a:t>
            </a:r>
            <a:r>
              <a:rPr lang="es-MX" b="1" i="1" dirty="0"/>
              <a:t>b</a:t>
            </a:r>
            <a:r>
              <a:rPr lang="es-MX" sz="2400" dirty="0"/>
              <a:t> son constantes, y </a:t>
            </a:r>
            <a:r>
              <a:rPr lang="es-MX" b="1" i="1" dirty="0"/>
              <a:t>e</a:t>
            </a:r>
            <a:r>
              <a:rPr lang="es-MX" sz="2400" dirty="0"/>
              <a:t> es la base del logaritmo natural.</a:t>
            </a:r>
          </a:p>
          <a:p>
            <a:pPr marL="0" indent="0" algn="just">
              <a:buNone/>
            </a:pPr>
            <a:endParaRPr lang="es-MX" sz="1100" dirty="0" smtClean="0"/>
          </a:p>
          <a:p>
            <a:pPr marL="0" indent="0" algn="just">
              <a:buNone/>
            </a:pPr>
            <a:r>
              <a:rPr lang="es-MX" sz="2400" dirty="0"/>
              <a:t>Los modelos exponenciales suelen usarse en aplicaciones biológicas; por ejemplo, para el crecimiento exponencial de una bacteria</a:t>
            </a:r>
          </a:p>
        </p:txBody>
      </p:sp>
      <p:sp>
        <p:nvSpPr>
          <p:cNvPr id="4" name="AutoShape 2" descr="https://www.varsitytutors.com/assets/vt-hotmath-legacy/hotmath_help/topics/line-of-best-fit/lineofbestfit-h-2.gif"/>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5" name="AutoShape 4" descr="https://www.varsitytutors.com/assets/vt-hotmath-legacy/hotmath_help/topics/line-of-best-fit/lineofbestfit-h-2.gif"/>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6" name="AutoShape 6" descr="https://www.varsitytutors.com/assets/vt-hotmath-legacy/hotmath_help/topics/line-of-best-fit/lineofbestfit-h-1.gif"/>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8" name="AutoShape 2" descr="https://www.varsitytutors.com/assets/vt-hotmath-legacy/hotmath_help/topics/line-of-best-fit/image001.gif"/>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11" name="AutoShape 2" descr="https://www.varsitytutors.com/assets/vt-hotmath-legacy/hotmath_help/topics/line-of-best-fit/image004.gif"/>
          <p:cNvSpPr>
            <a:spLocks noChangeAspect="1" noChangeArrowheads="1"/>
          </p:cNvSpPr>
          <p:nvPr/>
        </p:nvSpPr>
        <p:spPr bwMode="auto">
          <a:xfrm>
            <a:off x="42863" y="920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7" name="AutoShape 2" descr="https://docs.tibco.com/pub/spotfire_web_player/6.0.0-november-2013/es-ES/WebHelp/GUID-035E64B4-E1B6-4F29-88A7-6DBFBF0A86A6-display.png"/>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17" name="16 Imagen"/>
          <p:cNvPicPr>
            <a:picLocks noChangeAspect="1"/>
          </p:cNvPicPr>
          <p:nvPr/>
        </p:nvPicPr>
        <p:blipFill rotWithShape="1">
          <a:blip r:embed="rId2">
            <a:extLst>
              <a:ext uri="{BEBA8EAE-BF5A-486C-A8C5-ECC9F3942E4B}">
                <a14:imgProps xmlns:a14="http://schemas.microsoft.com/office/drawing/2010/main">
                  <a14:imgLayer r:embed="rId3">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rcRect l="11106"/>
          <a:stretch/>
        </p:blipFill>
        <p:spPr>
          <a:xfrm>
            <a:off x="1318967" y="4824309"/>
            <a:ext cx="2722412" cy="1773043"/>
          </a:xfrm>
          <a:prstGeom prst="rect">
            <a:avLst/>
          </a:prstGeom>
        </p:spPr>
      </p:pic>
      <p:sp>
        <p:nvSpPr>
          <p:cNvPr id="18" name="17 CuadroTexto"/>
          <p:cNvSpPr txBox="1"/>
          <p:nvPr/>
        </p:nvSpPr>
        <p:spPr>
          <a:xfrm>
            <a:off x="848358" y="5328365"/>
            <a:ext cx="389850" cy="584775"/>
          </a:xfrm>
          <a:prstGeom prst="rect">
            <a:avLst/>
          </a:prstGeom>
          <a:noFill/>
        </p:spPr>
        <p:txBody>
          <a:bodyPr wrap="none" rtlCol="0">
            <a:spAutoFit/>
          </a:bodyPr>
          <a:lstStyle/>
          <a:p>
            <a:r>
              <a:rPr lang="es-MX" sz="3200" b="1" i="1" dirty="0" smtClean="0"/>
              <a:t>a</a:t>
            </a:r>
            <a:endParaRPr lang="es-MX" sz="3200" b="1" i="1" dirty="0"/>
          </a:p>
        </p:txBody>
      </p:sp>
      <p:pic>
        <p:nvPicPr>
          <p:cNvPr id="3075" name="Picture 3"/>
          <p:cNvPicPr>
            <a:picLocks noChangeAspect="1" noChangeArrowheads="1"/>
          </p:cNvPicPr>
          <p:nvPr/>
        </p:nvPicPr>
        <p:blipFill rotWithShape="1">
          <a:blip r:embed="rId4">
            <a:extLst>
              <a:ext uri="{BEBA8EAE-BF5A-486C-A8C5-ECC9F3942E4B}">
                <a14:imgProps xmlns:a14="http://schemas.microsoft.com/office/drawing/2010/main">
                  <a14:imgLayer r:embed="rId5">
                    <a14:imgEffect>
                      <a14:colorTemperature colorTemp="11200"/>
                    </a14:imgEffect>
                  </a14:imgLayer>
                </a14:imgProps>
              </a:ext>
              <a:ext uri="{28A0092B-C50C-407E-A947-70E740481C1C}">
                <a14:useLocalDpi xmlns:a14="http://schemas.microsoft.com/office/drawing/2010/main" val="0"/>
              </a:ext>
            </a:extLst>
          </a:blip>
          <a:srcRect l="13992"/>
          <a:stretch/>
        </p:blipFill>
        <p:spPr bwMode="auto">
          <a:xfrm>
            <a:off x="5100034" y="5279342"/>
            <a:ext cx="1918011" cy="754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19 CuadroTexto"/>
          <p:cNvSpPr txBox="1"/>
          <p:nvPr/>
        </p:nvSpPr>
        <p:spPr>
          <a:xfrm>
            <a:off x="6300192" y="5162529"/>
            <a:ext cx="441146" cy="707886"/>
          </a:xfrm>
          <a:prstGeom prst="rect">
            <a:avLst/>
          </a:prstGeom>
          <a:noFill/>
        </p:spPr>
        <p:txBody>
          <a:bodyPr wrap="none" rtlCol="0">
            <a:spAutoFit/>
          </a:bodyPr>
          <a:lstStyle/>
          <a:p>
            <a:r>
              <a:rPr lang="es-MX" sz="4000" b="1" i="1" dirty="0" smtClean="0"/>
              <a:t>a</a:t>
            </a:r>
            <a:endParaRPr lang="es-MX" sz="4000" b="1" i="1" dirty="0"/>
          </a:p>
        </p:txBody>
      </p:sp>
      <p:sp>
        <p:nvSpPr>
          <p:cNvPr id="21" name="20 CuadroTexto"/>
          <p:cNvSpPr txBox="1"/>
          <p:nvPr/>
        </p:nvSpPr>
        <p:spPr>
          <a:xfrm>
            <a:off x="4687885" y="5205254"/>
            <a:ext cx="441146" cy="707886"/>
          </a:xfrm>
          <a:prstGeom prst="rect">
            <a:avLst/>
          </a:prstGeom>
          <a:noFill/>
        </p:spPr>
        <p:txBody>
          <a:bodyPr wrap="none" rtlCol="0">
            <a:spAutoFit/>
          </a:bodyPr>
          <a:lstStyle/>
          <a:p>
            <a:r>
              <a:rPr lang="es-MX" sz="4000" b="1" i="1" dirty="0"/>
              <a:t>b</a:t>
            </a:r>
          </a:p>
        </p:txBody>
      </p:sp>
      <p:pic>
        <p:nvPicPr>
          <p:cNvPr id="409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12063" y="2420888"/>
            <a:ext cx="1675822" cy="57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194126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s-MX" dirty="0"/>
              <a:t>Modelos de ajuste de curva</a:t>
            </a:r>
          </a:p>
        </p:txBody>
      </p:sp>
      <p:sp>
        <p:nvSpPr>
          <p:cNvPr id="3" name="2 Marcador de contenido"/>
          <p:cNvSpPr>
            <a:spLocks noGrp="1"/>
          </p:cNvSpPr>
          <p:nvPr>
            <p:ph idx="1"/>
          </p:nvPr>
        </p:nvSpPr>
        <p:spPr>
          <a:xfrm>
            <a:off x="179512" y="908720"/>
            <a:ext cx="8712968" cy="5688632"/>
          </a:xfrm>
        </p:spPr>
        <p:txBody>
          <a:bodyPr/>
          <a:lstStyle/>
          <a:p>
            <a:pPr marL="0" indent="0" algn="just">
              <a:buNone/>
            </a:pPr>
            <a:r>
              <a:rPr lang="es-MX" sz="2400" b="1" u="sng" dirty="0" smtClean="0"/>
              <a:t>Ajuste de </a:t>
            </a:r>
            <a:r>
              <a:rPr lang="es-MX" sz="2400" b="1" u="sng" dirty="0"/>
              <a:t>Curva Potencia</a:t>
            </a:r>
          </a:p>
          <a:p>
            <a:pPr marL="0" indent="0" algn="just">
              <a:buNone/>
            </a:pPr>
            <a:endParaRPr lang="es-MX" sz="1100" dirty="0"/>
          </a:p>
          <a:p>
            <a:pPr marL="0" indent="0" algn="just">
              <a:buNone/>
            </a:pPr>
            <a:r>
              <a:rPr lang="es-MX" sz="2400" dirty="0"/>
              <a:t>El ajuste de potencia calcula el ajuste de los mínimos cuadrados mediante puntos usando la siguiente ecuación:</a:t>
            </a:r>
          </a:p>
          <a:p>
            <a:pPr marL="0" indent="0" algn="just">
              <a:buNone/>
            </a:pPr>
            <a:endParaRPr lang="es-MX" sz="2400" dirty="0"/>
          </a:p>
          <a:p>
            <a:pPr marL="0" indent="0" algn="just">
              <a:buNone/>
            </a:pPr>
            <a:endParaRPr lang="es-MX" sz="2400" dirty="0"/>
          </a:p>
          <a:p>
            <a:pPr marL="0" indent="0" algn="just">
              <a:buNone/>
            </a:pPr>
            <a:r>
              <a:rPr lang="es-MX" sz="2400" dirty="0"/>
              <a:t>donde </a:t>
            </a:r>
            <a:r>
              <a:rPr lang="es-MX" sz="2800" b="1" i="1" dirty="0"/>
              <a:t>a</a:t>
            </a:r>
            <a:r>
              <a:rPr lang="es-MX" sz="2400" dirty="0"/>
              <a:t> y </a:t>
            </a:r>
            <a:r>
              <a:rPr lang="es-MX" sz="2800" b="1" i="1" dirty="0"/>
              <a:t>b</a:t>
            </a:r>
            <a:r>
              <a:rPr lang="es-MX" sz="2400" dirty="0"/>
              <a:t> son constantes. Este modelo requiere que </a:t>
            </a:r>
            <a:r>
              <a:rPr lang="es-MX" sz="2800" b="1" i="1" dirty="0"/>
              <a:t>x &gt; 0</a:t>
            </a:r>
            <a:r>
              <a:rPr lang="es-MX" sz="2800" i="1" dirty="0"/>
              <a:t> </a:t>
            </a:r>
            <a:r>
              <a:rPr lang="es-MX" sz="2400" dirty="0"/>
              <a:t>para todos los puntos de datos, y que todo </a:t>
            </a:r>
            <a:r>
              <a:rPr lang="es-MX" sz="2800" b="1" i="1" dirty="0"/>
              <a:t>y &gt; 0 </a:t>
            </a:r>
            <a:r>
              <a:rPr lang="es-MX" sz="2400" dirty="0"/>
              <a:t>o todo </a:t>
            </a:r>
            <a:r>
              <a:rPr lang="es-MX" sz="2800" b="1" i="1" dirty="0"/>
              <a:t>y &lt; 0</a:t>
            </a:r>
            <a:r>
              <a:rPr lang="es-MX" sz="2400" dirty="0"/>
              <a:t>. </a:t>
            </a:r>
          </a:p>
          <a:p>
            <a:pPr marL="0" indent="0" algn="just">
              <a:buNone/>
            </a:pPr>
            <a:endParaRPr lang="es-MX" sz="1100" dirty="0" smtClean="0"/>
          </a:p>
        </p:txBody>
      </p:sp>
      <p:sp>
        <p:nvSpPr>
          <p:cNvPr id="4" name="AutoShape 2" descr="https://www.varsitytutors.com/assets/vt-hotmath-legacy/hotmath_help/topics/line-of-best-fit/lineofbestfit-h-2.gif"/>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5" name="AutoShape 4" descr="https://www.varsitytutors.com/assets/vt-hotmath-legacy/hotmath_help/topics/line-of-best-fit/lineofbestfit-h-2.gif"/>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6" name="AutoShape 6" descr="https://www.varsitytutors.com/assets/vt-hotmath-legacy/hotmath_help/topics/line-of-best-fit/lineofbestfit-h-1.gif"/>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8" name="AutoShape 2" descr="https://www.varsitytutors.com/assets/vt-hotmath-legacy/hotmath_help/topics/line-of-best-fit/image001.gif"/>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11" name="AutoShape 2" descr="https://www.varsitytutors.com/assets/vt-hotmath-legacy/hotmath_help/topics/line-of-best-fit/image004.gif"/>
          <p:cNvSpPr>
            <a:spLocks noChangeAspect="1" noChangeArrowheads="1"/>
          </p:cNvSpPr>
          <p:nvPr/>
        </p:nvSpPr>
        <p:spPr bwMode="auto">
          <a:xfrm>
            <a:off x="42863" y="920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7" name="AutoShape 2" descr="https://docs.tibco.com/pub/spotfire_web_player/6.0.0-november-2013/es-ES/WebHelp/GUID-035E64B4-E1B6-4F29-88A7-6DBFBF0A86A6-display.png"/>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17" name="16 Imagen"/>
          <p:cNvPicPr>
            <a:picLocks noChangeAspect="1"/>
          </p:cNvPicPr>
          <p:nvPr/>
        </p:nvPicPr>
        <p:blipFill rotWithShape="1">
          <a:blip r:embed="rId2">
            <a:extLst>
              <a:ext uri="{BEBA8EAE-BF5A-486C-A8C5-ECC9F3942E4B}">
                <a14:imgProps xmlns:a14="http://schemas.microsoft.com/office/drawing/2010/main">
                  <a14:imgLayer r:embed="rId3">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rcRect l="11106"/>
          <a:stretch/>
        </p:blipFill>
        <p:spPr>
          <a:xfrm>
            <a:off x="1318967" y="4653136"/>
            <a:ext cx="2722412" cy="1773043"/>
          </a:xfrm>
          <a:prstGeom prst="rect">
            <a:avLst/>
          </a:prstGeom>
        </p:spPr>
      </p:pic>
      <p:sp>
        <p:nvSpPr>
          <p:cNvPr id="18" name="17 CuadroTexto"/>
          <p:cNvSpPr txBox="1"/>
          <p:nvPr/>
        </p:nvSpPr>
        <p:spPr>
          <a:xfrm>
            <a:off x="848358" y="5157192"/>
            <a:ext cx="389850" cy="584775"/>
          </a:xfrm>
          <a:prstGeom prst="rect">
            <a:avLst/>
          </a:prstGeom>
          <a:noFill/>
        </p:spPr>
        <p:txBody>
          <a:bodyPr wrap="none" rtlCol="0">
            <a:spAutoFit/>
          </a:bodyPr>
          <a:lstStyle/>
          <a:p>
            <a:r>
              <a:rPr lang="es-MX" sz="3200" b="1" i="1" dirty="0" smtClean="0"/>
              <a:t>a</a:t>
            </a:r>
            <a:endParaRPr lang="es-MX" sz="3200" b="1" i="1" dirty="0"/>
          </a:p>
        </p:txBody>
      </p:sp>
      <p:pic>
        <p:nvPicPr>
          <p:cNvPr id="3075" name="Picture 3"/>
          <p:cNvPicPr>
            <a:picLocks noChangeAspect="1" noChangeArrowheads="1"/>
          </p:cNvPicPr>
          <p:nvPr/>
        </p:nvPicPr>
        <p:blipFill rotWithShape="1">
          <a:blip r:embed="rId4">
            <a:extLst>
              <a:ext uri="{BEBA8EAE-BF5A-486C-A8C5-ECC9F3942E4B}">
                <a14:imgProps xmlns:a14="http://schemas.microsoft.com/office/drawing/2010/main">
                  <a14:imgLayer r:embed="rId5">
                    <a14:imgEffect>
                      <a14:colorTemperature colorTemp="11200"/>
                    </a14:imgEffect>
                  </a14:imgLayer>
                </a14:imgProps>
              </a:ext>
              <a:ext uri="{28A0092B-C50C-407E-A947-70E740481C1C}">
                <a14:useLocalDpi xmlns:a14="http://schemas.microsoft.com/office/drawing/2010/main" val="0"/>
              </a:ext>
            </a:extLst>
          </a:blip>
          <a:srcRect l="13992"/>
          <a:stretch/>
        </p:blipFill>
        <p:spPr bwMode="auto">
          <a:xfrm>
            <a:off x="5100034" y="5108169"/>
            <a:ext cx="1918011" cy="754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19 CuadroTexto"/>
          <p:cNvSpPr txBox="1"/>
          <p:nvPr/>
        </p:nvSpPr>
        <p:spPr>
          <a:xfrm>
            <a:off x="6300192" y="4991356"/>
            <a:ext cx="441146" cy="707886"/>
          </a:xfrm>
          <a:prstGeom prst="rect">
            <a:avLst/>
          </a:prstGeom>
          <a:noFill/>
        </p:spPr>
        <p:txBody>
          <a:bodyPr wrap="none" rtlCol="0">
            <a:spAutoFit/>
          </a:bodyPr>
          <a:lstStyle/>
          <a:p>
            <a:r>
              <a:rPr lang="es-MX" sz="4000" b="1" i="1" dirty="0" smtClean="0"/>
              <a:t>a</a:t>
            </a:r>
            <a:endParaRPr lang="es-MX" sz="4000" b="1" i="1" dirty="0"/>
          </a:p>
        </p:txBody>
      </p:sp>
      <p:sp>
        <p:nvSpPr>
          <p:cNvPr id="21" name="20 CuadroTexto"/>
          <p:cNvSpPr txBox="1"/>
          <p:nvPr/>
        </p:nvSpPr>
        <p:spPr>
          <a:xfrm>
            <a:off x="4687885" y="5034081"/>
            <a:ext cx="441146" cy="707886"/>
          </a:xfrm>
          <a:prstGeom prst="rect">
            <a:avLst/>
          </a:prstGeom>
          <a:noFill/>
        </p:spPr>
        <p:txBody>
          <a:bodyPr wrap="none" rtlCol="0">
            <a:spAutoFit/>
          </a:bodyPr>
          <a:lstStyle/>
          <a:p>
            <a:r>
              <a:rPr lang="es-MX" sz="4000" b="1" i="1" dirty="0"/>
              <a:t>b</a:t>
            </a:r>
          </a:p>
        </p:txBody>
      </p:sp>
      <p:pic>
        <p:nvPicPr>
          <p:cNvPr id="5122"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99079" y="2564903"/>
            <a:ext cx="1368152" cy="5280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006839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b="1" dirty="0"/>
              <a:t>Método de </a:t>
            </a:r>
            <a:r>
              <a:rPr lang="es-MX" b="1" dirty="0" smtClean="0"/>
              <a:t>ajuste de curvas</a:t>
            </a:r>
            <a:endParaRPr lang="es-MX" b="1" dirty="0"/>
          </a:p>
        </p:txBody>
      </p:sp>
      <p:sp>
        <p:nvSpPr>
          <p:cNvPr id="3" name="2 Marcador de contenido"/>
          <p:cNvSpPr>
            <a:spLocks noGrp="1"/>
          </p:cNvSpPr>
          <p:nvPr>
            <p:ph idx="1"/>
          </p:nvPr>
        </p:nvSpPr>
        <p:spPr>
          <a:xfrm>
            <a:off x="395536" y="617538"/>
            <a:ext cx="3888432" cy="2592288"/>
          </a:xfrm>
        </p:spPr>
        <p:txBody>
          <a:bodyPr/>
          <a:lstStyle/>
          <a:p>
            <a:pPr marL="0" indent="0" algn="just">
              <a:buNone/>
            </a:pPr>
            <a:r>
              <a:rPr lang="es-MX" sz="2000" b="1" dirty="0" smtClean="0">
                <a:solidFill>
                  <a:srgbClr val="FF0000"/>
                </a:solidFill>
              </a:rPr>
              <a:t>Ejercicio 1 </a:t>
            </a:r>
          </a:p>
          <a:p>
            <a:pPr marL="0" indent="0" algn="just">
              <a:buNone/>
            </a:pPr>
            <a:r>
              <a:rPr lang="es-MX" sz="2000" b="1" dirty="0" smtClean="0">
                <a:solidFill>
                  <a:srgbClr val="FF0000"/>
                </a:solidFill>
              </a:rPr>
              <a:t>Ajuste de Curva Logarítmica:</a:t>
            </a:r>
            <a:endParaRPr lang="es-MX" sz="2000" b="1" dirty="0">
              <a:solidFill>
                <a:srgbClr val="FF0000"/>
              </a:solidFill>
            </a:endParaRPr>
          </a:p>
          <a:p>
            <a:pPr marL="0" indent="0" algn="just">
              <a:buNone/>
            </a:pPr>
            <a:r>
              <a:rPr lang="es-MX" sz="2000" dirty="0"/>
              <a:t>Use el método de </a:t>
            </a:r>
            <a:r>
              <a:rPr lang="es-MX" sz="2000" dirty="0" smtClean="0"/>
              <a:t>ajuste de curva logarítmica determine la ecuación de </a:t>
            </a:r>
            <a:r>
              <a:rPr lang="es-MX" sz="2000" dirty="0"/>
              <a:t>la recta que mejor se ajusta para los datos</a:t>
            </a:r>
            <a:r>
              <a:rPr lang="es-MX" sz="2000" dirty="0" smtClean="0"/>
              <a:t>.</a:t>
            </a:r>
          </a:p>
          <a:p>
            <a:pPr marL="0" indent="0" algn="just">
              <a:buNone/>
            </a:pPr>
            <a:r>
              <a:rPr lang="es-MX" sz="2800" dirty="0" smtClean="0"/>
              <a:t>Calcula el valor de </a:t>
            </a:r>
            <a:r>
              <a:rPr lang="es-MX" sz="2800" b="1" i="1" dirty="0" smtClean="0"/>
              <a:t>x = 13</a:t>
            </a:r>
            <a:endParaRPr lang="es-MX" sz="2800" b="1" i="1" dirty="0"/>
          </a:p>
          <a:p>
            <a:pPr marL="0" indent="0" algn="just">
              <a:buNone/>
            </a:pPr>
            <a:endParaRPr lang="es-MX" sz="2000" dirty="0"/>
          </a:p>
          <a:p>
            <a:pPr marL="0" indent="0" algn="just">
              <a:buNone/>
            </a:pPr>
            <a:endParaRPr lang="es-MX" sz="2000" dirty="0"/>
          </a:p>
          <a:p>
            <a:pPr marL="0" indent="0" algn="just">
              <a:buNone/>
            </a:pPr>
            <a:r>
              <a:rPr lang="es-MX" sz="2000" dirty="0" smtClean="0"/>
              <a:t>.</a:t>
            </a:r>
            <a:endParaRPr lang="es-MX" sz="2000" dirty="0"/>
          </a:p>
          <a:p>
            <a:pPr marL="0" indent="0" algn="just">
              <a:buNone/>
            </a:pPr>
            <a:endParaRPr lang="es-MX" sz="2000" dirty="0"/>
          </a:p>
          <a:p>
            <a:pPr marL="0" indent="0" algn="just">
              <a:buNone/>
            </a:pPr>
            <a:endParaRPr lang="es-MX" sz="2000" dirty="0"/>
          </a:p>
        </p:txBody>
      </p:sp>
      <p:sp>
        <p:nvSpPr>
          <p:cNvPr id="4" name="AutoShape 2" descr="https://www.varsitytutors.com/assets/vt-hotmath-legacy/hotmath_help/topics/line-of-best-fit/lineofbestfit-h-2.gif"/>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5" name="AutoShape 4" descr="https://www.varsitytutors.com/assets/vt-hotmath-legacy/hotmath_help/topics/line-of-best-fit/lineofbestfit-h-2.gif"/>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6" name="AutoShape 6" descr="https://www.varsitytutors.com/assets/vt-hotmath-legacy/hotmath_help/topics/line-of-best-fit/lineofbestfit-h-1.gif"/>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8" name="AutoShape 2" descr="https://www.varsitytutors.com/assets/vt-hotmath-legacy/hotmath_help/topics/line-of-best-fit/image001.gif"/>
          <p:cNvSpPr>
            <a:spLocks noChangeAspect="1" noChangeArrowheads="1"/>
          </p:cNvSpPr>
          <p:nvPr/>
        </p:nvSpPr>
        <p:spPr bwMode="auto">
          <a:xfrm>
            <a:off x="828799"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11" name="AutoShape 2" descr="https://www.varsitytutors.com/assets/vt-hotmath-legacy/hotmath_help/topics/line-of-best-fit/image004.gif"/>
          <p:cNvSpPr>
            <a:spLocks noChangeAspect="1" noChangeArrowheads="1"/>
          </p:cNvSpPr>
          <p:nvPr/>
        </p:nvSpPr>
        <p:spPr bwMode="auto">
          <a:xfrm>
            <a:off x="42863" y="920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graphicFrame>
        <p:nvGraphicFramePr>
          <p:cNvPr id="7" name="6 Tabla"/>
          <p:cNvGraphicFramePr>
            <a:graphicFrameLocks noGrp="1"/>
          </p:cNvGraphicFramePr>
          <p:nvPr>
            <p:extLst>
              <p:ext uri="{D42A27DB-BD31-4B8C-83A1-F6EECF244321}">
                <p14:modId xmlns:p14="http://schemas.microsoft.com/office/powerpoint/2010/main" val="1377207202"/>
              </p:ext>
            </p:extLst>
          </p:nvPr>
        </p:nvGraphicFramePr>
        <p:xfrm>
          <a:off x="5004048" y="1268760"/>
          <a:ext cx="3024337" cy="4104459"/>
        </p:xfrm>
        <a:graphic>
          <a:graphicData uri="http://schemas.openxmlformats.org/drawingml/2006/table">
            <a:tbl>
              <a:tblPr firstRow="1">
                <a:effectLst>
                  <a:outerShdw blurRad="50800" dist="38100" dir="5400000" algn="t" rotWithShape="0">
                    <a:prstClr val="black">
                      <a:alpha val="40000"/>
                    </a:prstClr>
                  </a:outerShdw>
                </a:effectLst>
                <a:tableStyleId>{793D81CF-94F2-401A-BA57-92F5A7B2D0C5}</a:tableStyleId>
              </a:tblPr>
              <a:tblGrid>
                <a:gridCol w="864096"/>
                <a:gridCol w="1165235"/>
                <a:gridCol w="995006"/>
              </a:tblGrid>
              <a:tr h="456051">
                <a:tc>
                  <a:txBody>
                    <a:bodyPr/>
                    <a:lstStyle/>
                    <a:p>
                      <a:pPr algn="ctr" fontAlgn="b"/>
                      <a:r>
                        <a:rPr lang="es-MX" sz="2400" u="none" strike="noStrike" dirty="0">
                          <a:effectLst/>
                        </a:rPr>
                        <a:t>n</a:t>
                      </a:r>
                      <a:endParaRPr lang="es-MX" sz="2400" b="1" i="0" u="none" strike="noStrike" dirty="0">
                        <a:solidFill>
                          <a:srgbClr val="FFFFFF"/>
                        </a:solidFill>
                        <a:effectLst/>
                        <a:latin typeface="Arial Narrow"/>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MX" sz="2400" u="none" strike="noStrike" dirty="0">
                          <a:effectLst/>
                        </a:rPr>
                        <a:t>X</a:t>
                      </a:r>
                      <a:endParaRPr lang="es-MX" sz="2400" b="1" i="0" u="none" strike="noStrike" dirty="0">
                        <a:solidFill>
                          <a:srgbClr val="FFFFFF"/>
                        </a:solidFill>
                        <a:effectLst/>
                        <a:latin typeface="Arial Narrow"/>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MX" sz="2400" u="none" strike="noStrike">
                          <a:effectLst/>
                        </a:rPr>
                        <a:t>Y</a:t>
                      </a:r>
                      <a:endParaRPr lang="es-MX" sz="2400" b="1" i="0" u="none" strike="noStrike">
                        <a:solidFill>
                          <a:srgbClr val="FFFFFF"/>
                        </a:solidFill>
                        <a:effectLst/>
                        <a:latin typeface="Arial Narrow"/>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6051">
                <a:tc>
                  <a:txBody>
                    <a:bodyPr/>
                    <a:lstStyle/>
                    <a:p>
                      <a:pPr algn="ctr" fontAlgn="b"/>
                      <a:r>
                        <a:rPr lang="es-MX" sz="2400" u="none" strike="noStrike">
                          <a:effectLst/>
                        </a:rPr>
                        <a:t>1</a:t>
                      </a:r>
                      <a:endParaRPr lang="es-MX" sz="2400" b="0" i="0" u="none" strike="noStrike">
                        <a:solidFill>
                          <a:srgbClr val="000000"/>
                        </a:solidFill>
                        <a:effectLst/>
                        <a:latin typeface="Arial Narrow"/>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MX" sz="2400" u="none" strike="noStrike">
                          <a:effectLst/>
                        </a:rPr>
                        <a:t>4</a:t>
                      </a:r>
                      <a:endParaRPr lang="es-MX" sz="2400" b="0" i="0" u="none" strike="noStrike">
                        <a:solidFill>
                          <a:srgbClr val="000000"/>
                        </a:solidFill>
                        <a:effectLst/>
                        <a:latin typeface="Arial Narrow"/>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MX" sz="2400" u="none" strike="noStrike">
                          <a:effectLst/>
                        </a:rPr>
                        <a:t>240</a:t>
                      </a:r>
                      <a:endParaRPr lang="es-MX" sz="2400" b="0" i="0" u="none" strike="noStrike">
                        <a:solidFill>
                          <a:srgbClr val="000000"/>
                        </a:solidFill>
                        <a:effectLst/>
                        <a:latin typeface="Arial Narrow"/>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6051">
                <a:tc>
                  <a:txBody>
                    <a:bodyPr/>
                    <a:lstStyle/>
                    <a:p>
                      <a:pPr algn="ctr" fontAlgn="b"/>
                      <a:r>
                        <a:rPr lang="es-MX" sz="2400" u="none" strike="noStrike">
                          <a:effectLst/>
                        </a:rPr>
                        <a:t>2</a:t>
                      </a:r>
                      <a:endParaRPr lang="es-MX" sz="2400" b="0" i="0" u="none" strike="noStrike">
                        <a:solidFill>
                          <a:srgbClr val="000000"/>
                        </a:solidFill>
                        <a:effectLst/>
                        <a:latin typeface="Arial Narrow"/>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MX" sz="2400" u="none" strike="noStrike">
                          <a:effectLst/>
                        </a:rPr>
                        <a:t>8</a:t>
                      </a:r>
                      <a:endParaRPr lang="es-MX" sz="2400" b="0" i="0" u="none" strike="noStrike">
                        <a:solidFill>
                          <a:srgbClr val="000000"/>
                        </a:solidFill>
                        <a:effectLst/>
                        <a:latin typeface="Arial Narrow"/>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MX" sz="2400" u="none" strike="noStrike">
                          <a:effectLst/>
                        </a:rPr>
                        <a:t>200</a:t>
                      </a:r>
                      <a:endParaRPr lang="es-MX" sz="2400" b="0" i="0" u="none" strike="noStrike">
                        <a:solidFill>
                          <a:srgbClr val="000000"/>
                        </a:solidFill>
                        <a:effectLst/>
                        <a:latin typeface="Arial Narrow"/>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6051">
                <a:tc>
                  <a:txBody>
                    <a:bodyPr/>
                    <a:lstStyle/>
                    <a:p>
                      <a:pPr algn="ctr" fontAlgn="b"/>
                      <a:r>
                        <a:rPr lang="es-MX" sz="2400" u="none" strike="noStrike">
                          <a:effectLst/>
                        </a:rPr>
                        <a:t>3</a:t>
                      </a:r>
                      <a:endParaRPr lang="es-MX" sz="2400" b="0" i="0" u="none" strike="noStrike">
                        <a:solidFill>
                          <a:srgbClr val="000000"/>
                        </a:solidFill>
                        <a:effectLst/>
                        <a:latin typeface="Arial Narrow"/>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MX" sz="2400" u="none" strike="noStrike">
                          <a:effectLst/>
                        </a:rPr>
                        <a:t>12</a:t>
                      </a:r>
                      <a:endParaRPr lang="es-MX" sz="2400" b="0" i="0" u="none" strike="noStrike">
                        <a:solidFill>
                          <a:srgbClr val="000000"/>
                        </a:solidFill>
                        <a:effectLst/>
                        <a:latin typeface="Arial Narrow"/>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MX" sz="2400" u="none" strike="noStrike">
                          <a:effectLst/>
                        </a:rPr>
                        <a:t>150</a:t>
                      </a:r>
                      <a:endParaRPr lang="es-MX" sz="2400" b="0" i="0" u="none" strike="noStrike">
                        <a:solidFill>
                          <a:srgbClr val="000000"/>
                        </a:solidFill>
                        <a:effectLst/>
                        <a:latin typeface="Arial Narrow"/>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6051">
                <a:tc>
                  <a:txBody>
                    <a:bodyPr/>
                    <a:lstStyle/>
                    <a:p>
                      <a:pPr algn="ctr" fontAlgn="b"/>
                      <a:r>
                        <a:rPr lang="es-MX" sz="2400" u="none" strike="noStrike">
                          <a:effectLst/>
                        </a:rPr>
                        <a:t>4</a:t>
                      </a:r>
                      <a:endParaRPr lang="es-MX" sz="2400" b="0" i="0" u="none" strike="noStrike">
                        <a:solidFill>
                          <a:srgbClr val="000000"/>
                        </a:solidFill>
                        <a:effectLst/>
                        <a:latin typeface="Arial Narrow"/>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MX" sz="2400" u="none" strike="noStrike">
                          <a:effectLst/>
                        </a:rPr>
                        <a:t>14</a:t>
                      </a:r>
                      <a:endParaRPr lang="es-MX" sz="2400" b="0" i="0" u="none" strike="noStrike">
                        <a:solidFill>
                          <a:srgbClr val="000000"/>
                        </a:solidFill>
                        <a:effectLst/>
                        <a:latin typeface="Arial Narrow"/>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MX" sz="2400" u="none" strike="noStrike">
                          <a:effectLst/>
                        </a:rPr>
                        <a:t>130</a:t>
                      </a:r>
                      <a:endParaRPr lang="es-MX" sz="2400" b="0" i="0" u="none" strike="noStrike">
                        <a:solidFill>
                          <a:srgbClr val="000000"/>
                        </a:solidFill>
                        <a:effectLst/>
                        <a:latin typeface="Arial Narrow"/>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6051">
                <a:tc>
                  <a:txBody>
                    <a:bodyPr/>
                    <a:lstStyle/>
                    <a:p>
                      <a:pPr algn="ctr" fontAlgn="b"/>
                      <a:r>
                        <a:rPr lang="es-MX" sz="2400" u="none" strike="noStrike">
                          <a:effectLst/>
                        </a:rPr>
                        <a:t>5</a:t>
                      </a:r>
                      <a:endParaRPr lang="es-MX" sz="2400" b="0" i="0" u="none" strike="noStrike">
                        <a:solidFill>
                          <a:srgbClr val="000000"/>
                        </a:solidFill>
                        <a:effectLst/>
                        <a:latin typeface="Arial Narrow"/>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MX" sz="2400" u="none" strike="noStrike">
                          <a:effectLst/>
                        </a:rPr>
                        <a:t>18</a:t>
                      </a:r>
                      <a:endParaRPr lang="es-MX" sz="2400" b="0" i="0" u="none" strike="noStrike">
                        <a:solidFill>
                          <a:srgbClr val="000000"/>
                        </a:solidFill>
                        <a:effectLst/>
                        <a:latin typeface="Arial Narrow"/>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MX" sz="2400" u="none" strike="noStrike">
                          <a:effectLst/>
                        </a:rPr>
                        <a:t>100</a:t>
                      </a:r>
                      <a:endParaRPr lang="es-MX" sz="2400" b="0" i="0" u="none" strike="noStrike">
                        <a:solidFill>
                          <a:srgbClr val="000000"/>
                        </a:solidFill>
                        <a:effectLst/>
                        <a:latin typeface="Arial Narrow"/>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6051">
                <a:tc>
                  <a:txBody>
                    <a:bodyPr/>
                    <a:lstStyle/>
                    <a:p>
                      <a:pPr algn="ctr" fontAlgn="b"/>
                      <a:r>
                        <a:rPr lang="es-MX" sz="2400" u="none" strike="noStrike">
                          <a:effectLst/>
                        </a:rPr>
                        <a:t>6</a:t>
                      </a:r>
                      <a:endParaRPr lang="es-MX" sz="2400" b="0" i="0" u="none" strike="noStrike">
                        <a:solidFill>
                          <a:srgbClr val="000000"/>
                        </a:solidFill>
                        <a:effectLst/>
                        <a:latin typeface="Arial Narrow"/>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MX" sz="2400" u="none" strike="noStrike">
                          <a:effectLst/>
                        </a:rPr>
                        <a:t>23</a:t>
                      </a:r>
                      <a:endParaRPr lang="es-MX" sz="2400" b="0" i="0" u="none" strike="noStrike">
                        <a:solidFill>
                          <a:srgbClr val="000000"/>
                        </a:solidFill>
                        <a:effectLst/>
                        <a:latin typeface="Arial Narrow"/>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MX" sz="2400" u="none" strike="noStrike">
                          <a:effectLst/>
                        </a:rPr>
                        <a:t>80</a:t>
                      </a:r>
                      <a:endParaRPr lang="es-MX" sz="2400" b="0" i="0" u="none" strike="noStrike">
                        <a:solidFill>
                          <a:srgbClr val="000000"/>
                        </a:solidFill>
                        <a:effectLst/>
                        <a:latin typeface="Arial Narrow"/>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6051">
                <a:tc>
                  <a:txBody>
                    <a:bodyPr/>
                    <a:lstStyle/>
                    <a:p>
                      <a:pPr algn="ctr" fontAlgn="b"/>
                      <a:r>
                        <a:rPr lang="es-MX" sz="2400" u="none" strike="noStrike">
                          <a:effectLst/>
                        </a:rPr>
                        <a:t>7</a:t>
                      </a:r>
                      <a:endParaRPr lang="es-MX" sz="2400" b="0" i="0" u="none" strike="noStrike">
                        <a:solidFill>
                          <a:srgbClr val="000000"/>
                        </a:solidFill>
                        <a:effectLst/>
                        <a:latin typeface="Arial Narrow"/>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MX" sz="2400" u="none" strike="noStrike">
                          <a:effectLst/>
                        </a:rPr>
                        <a:t>28</a:t>
                      </a:r>
                      <a:endParaRPr lang="es-MX" sz="2400" b="0" i="0" u="none" strike="noStrike">
                        <a:solidFill>
                          <a:srgbClr val="000000"/>
                        </a:solidFill>
                        <a:effectLst/>
                        <a:latin typeface="Arial Narrow"/>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MX" sz="2400" u="none" strike="noStrike">
                          <a:effectLst/>
                        </a:rPr>
                        <a:t>60</a:t>
                      </a:r>
                      <a:endParaRPr lang="es-MX" sz="2400" b="0" i="0" u="none" strike="noStrike">
                        <a:solidFill>
                          <a:srgbClr val="000000"/>
                        </a:solidFill>
                        <a:effectLst/>
                        <a:latin typeface="Arial Narrow"/>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6051">
                <a:tc>
                  <a:txBody>
                    <a:bodyPr/>
                    <a:lstStyle/>
                    <a:p>
                      <a:pPr algn="ctr" fontAlgn="b"/>
                      <a:r>
                        <a:rPr lang="es-MX" sz="2400" u="none" strike="noStrike">
                          <a:effectLst/>
                        </a:rPr>
                        <a:t>8</a:t>
                      </a:r>
                      <a:endParaRPr lang="es-MX" sz="2400" b="0" i="0" u="none" strike="noStrike">
                        <a:solidFill>
                          <a:srgbClr val="000000"/>
                        </a:solidFill>
                        <a:effectLst/>
                        <a:latin typeface="Arial Narrow"/>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MX" sz="2400" u="none" strike="noStrike">
                          <a:effectLst/>
                        </a:rPr>
                        <a:t>32</a:t>
                      </a:r>
                      <a:endParaRPr lang="es-MX" sz="2400" b="0" i="0" u="none" strike="noStrike">
                        <a:solidFill>
                          <a:srgbClr val="000000"/>
                        </a:solidFill>
                        <a:effectLst/>
                        <a:latin typeface="Arial Narrow"/>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MX" sz="2400" u="none" strike="noStrike" dirty="0">
                          <a:effectLst/>
                        </a:rPr>
                        <a:t>30</a:t>
                      </a:r>
                      <a:endParaRPr lang="es-MX" sz="2400" b="0" i="0" u="none" strike="noStrike" dirty="0">
                        <a:solidFill>
                          <a:srgbClr val="000000"/>
                        </a:solidFill>
                        <a:effectLst/>
                        <a:latin typeface="Arial Narrow"/>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961" y="3429000"/>
            <a:ext cx="2285901" cy="46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11 Imagen"/>
          <p:cNvPicPr>
            <a:picLocks noChangeAspect="1"/>
          </p:cNvPicPr>
          <p:nvPr/>
        </p:nvPicPr>
        <p:blipFill rotWithShape="1">
          <a:blip r:embed="rId3">
            <a:extLst>
              <a:ext uri="{BEBA8EAE-BF5A-486C-A8C5-ECC9F3942E4B}">
                <a14:imgProps xmlns:a14="http://schemas.microsoft.com/office/drawing/2010/main">
                  <a14:imgLayer r:embed="rId4">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rcRect l="11106"/>
          <a:stretch/>
        </p:blipFill>
        <p:spPr>
          <a:xfrm>
            <a:off x="869345" y="4004046"/>
            <a:ext cx="2722412" cy="1773043"/>
          </a:xfrm>
          <a:prstGeom prst="rect">
            <a:avLst/>
          </a:prstGeom>
        </p:spPr>
      </p:pic>
      <p:sp>
        <p:nvSpPr>
          <p:cNvPr id="13" name="12 CuadroTexto"/>
          <p:cNvSpPr txBox="1"/>
          <p:nvPr/>
        </p:nvSpPr>
        <p:spPr>
          <a:xfrm>
            <a:off x="398736" y="4508102"/>
            <a:ext cx="389850" cy="584775"/>
          </a:xfrm>
          <a:prstGeom prst="rect">
            <a:avLst/>
          </a:prstGeom>
          <a:noFill/>
        </p:spPr>
        <p:txBody>
          <a:bodyPr wrap="none" rtlCol="0">
            <a:spAutoFit/>
          </a:bodyPr>
          <a:lstStyle/>
          <a:p>
            <a:r>
              <a:rPr lang="es-MX" sz="3200" b="1" i="1" dirty="0" smtClean="0"/>
              <a:t>a</a:t>
            </a:r>
            <a:endParaRPr lang="es-MX" sz="3200" b="1" i="1" dirty="0"/>
          </a:p>
        </p:txBody>
      </p:sp>
      <p:pic>
        <p:nvPicPr>
          <p:cNvPr id="14" name="Picture 3"/>
          <p:cNvPicPr>
            <a:picLocks noChangeAspect="1" noChangeArrowheads="1"/>
          </p:cNvPicPr>
          <p:nvPr/>
        </p:nvPicPr>
        <p:blipFill rotWithShape="1">
          <a:blip r:embed="rId5">
            <a:extLst>
              <a:ext uri="{BEBA8EAE-BF5A-486C-A8C5-ECC9F3942E4B}">
                <a14:imgProps xmlns:a14="http://schemas.microsoft.com/office/drawing/2010/main">
                  <a14:imgLayer r:embed="rId6">
                    <a14:imgEffect>
                      <a14:colorTemperature colorTemp="11200"/>
                    </a14:imgEffect>
                  </a14:imgLayer>
                </a14:imgProps>
              </a:ext>
              <a:ext uri="{28A0092B-C50C-407E-A947-70E740481C1C}">
                <a14:useLocalDpi xmlns:a14="http://schemas.microsoft.com/office/drawing/2010/main" val="0"/>
              </a:ext>
            </a:extLst>
          </a:blip>
          <a:srcRect l="13992"/>
          <a:stretch/>
        </p:blipFill>
        <p:spPr bwMode="auto">
          <a:xfrm>
            <a:off x="936148" y="5986850"/>
            <a:ext cx="1918011" cy="754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14 CuadroTexto"/>
          <p:cNvSpPr txBox="1"/>
          <p:nvPr/>
        </p:nvSpPr>
        <p:spPr>
          <a:xfrm>
            <a:off x="2136306" y="5870037"/>
            <a:ext cx="441146" cy="707886"/>
          </a:xfrm>
          <a:prstGeom prst="rect">
            <a:avLst/>
          </a:prstGeom>
          <a:noFill/>
        </p:spPr>
        <p:txBody>
          <a:bodyPr wrap="none" rtlCol="0">
            <a:spAutoFit/>
          </a:bodyPr>
          <a:lstStyle/>
          <a:p>
            <a:r>
              <a:rPr lang="es-MX" sz="4000" b="1" i="1" dirty="0" smtClean="0"/>
              <a:t>a</a:t>
            </a:r>
            <a:endParaRPr lang="es-MX" sz="4000" b="1" i="1" dirty="0"/>
          </a:p>
        </p:txBody>
      </p:sp>
      <p:sp>
        <p:nvSpPr>
          <p:cNvPr id="16" name="15 CuadroTexto"/>
          <p:cNvSpPr txBox="1"/>
          <p:nvPr/>
        </p:nvSpPr>
        <p:spPr>
          <a:xfrm>
            <a:off x="523999" y="5912762"/>
            <a:ext cx="441146" cy="707886"/>
          </a:xfrm>
          <a:prstGeom prst="rect">
            <a:avLst/>
          </a:prstGeom>
          <a:noFill/>
        </p:spPr>
        <p:txBody>
          <a:bodyPr wrap="none" rtlCol="0">
            <a:spAutoFit/>
          </a:bodyPr>
          <a:lstStyle/>
          <a:p>
            <a:r>
              <a:rPr lang="es-MX" sz="4000" b="1" i="1" dirty="0"/>
              <a:t>b</a:t>
            </a:r>
          </a:p>
        </p:txBody>
      </p:sp>
    </p:spTree>
    <p:extLst>
      <p:ext uri="{BB962C8B-B14F-4D97-AF65-F5344CB8AC3E}">
        <p14:creationId xmlns:p14="http://schemas.microsoft.com/office/powerpoint/2010/main" val="4119213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b="1" dirty="0"/>
              <a:t>Método de mínimos cuadrados</a:t>
            </a:r>
          </a:p>
        </p:txBody>
      </p:sp>
      <p:sp>
        <p:nvSpPr>
          <p:cNvPr id="3" name="2 Marcador de contenido"/>
          <p:cNvSpPr>
            <a:spLocks noGrp="1"/>
          </p:cNvSpPr>
          <p:nvPr>
            <p:ph idx="1"/>
          </p:nvPr>
        </p:nvSpPr>
        <p:spPr>
          <a:xfrm>
            <a:off x="251520" y="1268760"/>
            <a:ext cx="5038328" cy="5472608"/>
          </a:xfrm>
        </p:spPr>
        <p:txBody>
          <a:bodyPr/>
          <a:lstStyle/>
          <a:p>
            <a:pPr marL="0" indent="0" algn="just">
              <a:buNone/>
            </a:pPr>
            <a:r>
              <a:rPr lang="es-MX" sz="2400" dirty="0"/>
              <a:t>Una recta que mejor se ajusta es una línea recta que es la mejor aproximación del conjunto de datos dado</a:t>
            </a:r>
            <a:r>
              <a:rPr lang="es-MX" sz="2400" dirty="0" smtClean="0"/>
              <a:t>.</a:t>
            </a:r>
            <a:endParaRPr lang="es-MX" sz="2400" dirty="0"/>
          </a:p>
          <a:p>
            <a:pPr marL="0" indent="0" algn="just">
              <a:buNone/>
            </a:pPr>
            <a:endParaRPr lang="es-MX" sz="1100" dirty="0" smtClean="0"/>
          </a:p>
          <a:p>
            <a:pPr marL="0" indent="0" algn="just">
              <a:buNone/>
            </a:pPr>
            <a:r>
              <a:rPr lang="es-MX" sz="2400" dirty="0" smtClean="0"/>
              <a:t>Es </a:t>
            </a:r>
            <a:r>
              <a:rPr lang="es-MX" sz="2400" dirty="0"/>
              <a:t>usada para estudiar la naturaleza de la relación entre dos variables</a:t>
            </a:r>
            <a:r>
              <a:rPr lang="es-MX" sz="2400" dirty="0" smtClean="0"/>
              <a:t>.</a:t>
            </a:r>
            <a:endParaRPr lang="es-MX" sz="2400" dirty="0"/>
          </a:p>
          <a:p>
            <a:pPr marL="0" indent="0" algn="just">
              <a:buNone/>
            </a:pPr>
            <a:endParaRPr lang="es-MX" sz="1100" dirty="0" smtClean="0"/>
          </a:p>
          <a:p>
            <a:pPr marL="0" indent="0" algn="just">
              <a:buNone/>
            </a:pPr>
            <a:r>
              <a:rPr lang="es-MX" sz="2400" dirty="0" smtClean="0"/>
              <a:t>Una </a:t>
            </a:r>
            <a:r>
              <a:rPr lang="es-MX" sz="2400" dirty="0"/>
              <a:t>recta que mejor se ajusta puede ser determinada aproximadamente usando el método visual al dibujar una línea recta en una gráfica de dispersión para que tanto el número de puntos arriba de la recta y debajo de la recta sean casi iguales (y la línea pasa a </a:t>
            </a:r>
            <a:r>
              <a:rPr lang="es-MX" sz="2400" dirty="0" smtClean="0"/>
              <a:t>través </a:t>
            </a:r>
            <a:r>
              <a:rPr lang="es-MX" sz="2400" dirty="0"/>
              <a:t>de tantos puntos como sea posible</a:t>
            </a:r>
            <a:r>
              <a:rPr lang="es-MX" sz="2400" dirty="0" smtClean="0"/>
              <a:t>).</a:t>
            </a:r>
            <a:endParaRPr lang="es-MX" sz="2400" dirty="0"/>
          </a:p>
        </p:txBody>
      </p:sp>
      <p:sp>
        <p:nvSpPr>
          <p:cNvPr id="4" name="AutoShape 2" descr="https://www.varsitytutors.com/assets/vt-hotmath-legacy/hotmath_help/topics/line-of-best-fit/lineofbestfit-h-2.gif"/>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5" name="AutoShape 4" descr="https://www.varsitytutors.com/assets/vt-hotmath-legacy/hotmath_help/topics/line-of-best-fit/lineofbestfit-h-2.gif"/>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6" name="AutoShape 6" descr="https://www.varsitytutors.com/assets/vt-hotmath-legacy/hotmath_help/topics/line-of-best-fit/lineofbestfit-h-1.gif"/>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7"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29883" y="1340768"/>
            <a:ext cx="3528392" cy="3528392"/>
          </a:xfrm>
          <a:prstGeom prst="rect">
            <a:avLst/>
          </a:prstGeom>
        </p:spPr>
      </p:pic>
      <p:cxnSp>
        <p:nvCxnSpPr>
          <p:cNvPr id="9" name="8 Conector recto de flecha"/>
          <p:cNvCxnSpPr/>
          <p:nvPr/>
        </p:nvCxnSpPr>
        <p:spPr>
          <a:xfrm>
            <a:off x="6012160" y="1340768"/>
            <a:ext cx="2664296" cy="3024336"/>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2279200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b="1" dirty="0"/>
              <a:t>Método de mínimos cuadrados</a:t>
            </a:r>
          </a:p>
        </p:txBody>
      </p:sp>
      <p:sp>
        <p:nvSpPr>
          <p:cNvPr id="3" name="2 Marcador de contenido"/>
          <p:cNvSpPr>
            <a:spLocks noGrp="1"/>
          </p:cNvSpPr>
          <p:nvPr>
            <p:ph idx="1"/>
          </p:nvPr>
        </p:nvSpPr>
        <p:spPr>
          <a:xfrm>
            <a:off x="179512" y="1052736"/>
            <a:ext cx="8712968" cy="5472608"/>
          </a:xfrm>
        </p:spPr>
        <p:txBody>
          <a:bodyPr/>
          <a:lstStyle/>
          <a:p>
            <a:pPr marL="0" indent="0" algn="just">
              <a:buNone/>
            </a:pPr>
            <a:r>
              <a:rPr lang="es-MX" sz="2000" dirty="0"/>
              <a:t>Una forma más precisa de encontrar la recta que mejor se ajusta es el </a:t>
            </a:r>
            <a:r>
              <a:rPr lang="es-MX" sz="2000" b="1" i="1" u="sng" dirty="0"/>
              <a:t>método de mínimos cuadrados .</a:t>
            </a:r>
          </a:p>
          <a:p>
            <a:pPr marL="0" indent="0" algn="just">
              <a:buNone/>
            </a:pPr>
            <a:endParaRPr lang="es-MX" sz="1050" dirty="0"/>
          </a:p>
          <a:p>
            <a:pPr marL="0" indent="0" algn="just">
              <a:buNone/>
            </a:pPr>
            <a:r>
              <a:rPr lang="es-MX" sz="2000" dirty="0"/>
              <a:t>Use los pasos siguientes para encontrar la ecuación de la recta que mejor se ajusta para un conjunto de parejas ordenadas .</a:t>
            </a:r>
          </a:p>
          <a:p>
            <a:pPr marL="0" indent="0" algn="just">
              <a:buNone/>
            </a:pPr>
            <a:endParaRPr lang="es-MX" sz="1050" dirty="0"/>
          </a:p>
          <a:p>
            <a:pPr marL="457200" indent="-457200" algn="just">
              <a:buFont typeface="+mj-lt"/>
              <a:buAutoNum type="arabicPeriod"/>
            </a:pPr>
            <a:r>
              <a:rPr lang="es-MX" sz="2000" dirty="0" smtClean="0"/>
              <a:t>Calcule </a:t>
            </a:r>
            <a:r>
              <a:rPr lang="es-MX" sz="2000" dirty="0"/>
              <a:t>la media de los valores de x y la media de los valores de y </a:t>
            </a:r>
            <a:r>
              <a:rPr lang="es-MX" sz="2000" dirty="0" smtClean="0"/>
              <a:t>.</a:t>
            </a:r>
            <a:endParaRPr lang="es-MX" sz="2000" dirty="0"/>
          </a:p>
          <a:p>
            <a:pPr marL="457200" indent="-457200" algn="just">
              <a:buFont typeface="+mj-lt"/>
              <a:buAutoNum type="arabicPeriod"/>
            </a:pPr>
            <a:r>
              <a:rPr lang="es-MX" sz="2000" dirty="0" smtClean="0"/>
              <a:t>Realice </a:t>
            </a:r>
            <a:r>
              <a:rPr lang="es-MX" sz="2000" dirty="0"/>
              <a:t>la suma de los cuadrados de los valores de x </a:t>
            </a:r>
            <a:r>
              <a:rPr lang="es-MX" sz="2000" dirty="0" smtClean="0"/>
              <a:t>.</a:t>
            </a:r>
            <a:endParaRPr lang="es-MX" sz="2000" dirty="0"/>
          </a:p>
          <a:p>
            <a:pPr marL="457200" indent="-457200" algn="just">
              <a:buFont typeface="+mj-lt"/>
              <a:buAutoNum type="arabicPeriod"/>
            </a:pPr>
            <a:r>
              <a:rPr lang="es-MX" sz="2000" dirty="0" smtClean="0"/>
              <a:t>Realice </a:t>
            </a:r>
            <a:r>
              <a:rPr lang="es-MX" sz="2000" dirty="0"/>
              <a:t>la suma de cada valor de x multiplicado por su valor correspondiente y </a:t>
            </a:r>
          </a:p>
          <a:p>
            <a:pPr marL="457200" indent="-457200" algn="just">
              <a:buFont typeface="+mj-lt"/>
              <a:buAutoNum type="arabicPeriod"/>
            </a:pPr>
            <a:r>
              <a:rPr lang="es-MX" sz="2000" dirty="0" smtClean="0"/>
              <a:t>Calcule </a:t>
            </a:r>
            <a:r>
              <a:rPr lang="es-MX" sz="2000" dirty="0"/>
              <a:t>la pendiente de la recta usando la fórmula:</a:t>
            </a:r>
          </a:p>
        </p:txBody>
      </p:sp>
      <p:sp>
        <p:nvSpPr>
          <p:cNvPr id="4" name="AutoShape 2" descr="https://www.varsitytutors.com/assets/vt-hotmath-legacy/hotmath_help/topics/line-of-best-fit/lineofbestfit-h-2.gif"/>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5" name="AutoShape 4" descr="https://www.varsitytutors.com/assets/vt-hotmath-legacy/hotmath_help/topics/line-of-best-fit/lineofbestfit-h-2.gif"/>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6" name="AutoShape 6" descr="https://www.varsitytutors.com/assets/vt-hotmath-legacy/hotmath_help/topics/line-of-best-fit/lineofbestfit-h-1.gif"/>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8" name="AutoShape 2" descr="https://www.varsitytutors.com/assets/vt-hotmath-legacy/hotmath_help/topics/line-of-best-fit/image001.gif"/>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10" name="9 Imagen"/>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2555776" y="4371315"/>
            <a:ext cx="3062528" cy="1773043"/>
          </a:xfrm>
          <a:prstGeom prst="rect">
            <a:avLst/>
          </a:prstGeom>
        </p:spPr>
      </p:pic>
    </p:spTree>
    <p:extLst>
      <p:ext uri="{BB962C8B-B14F-4D97-AF65-F5344CB8AC3E}">
        <p14:creationId xmlns:p14="http://schemas.microsoft.com/office/powerpoint/2010/main" val="11226689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b="1" dirty="0"/>
              <a:t>Método de mínimos cuadrados</a:t>
            </a:r>
          </a:p>
        </p:txBody>
      </p:sp>
      <p:sp>
        <p:nvSpPr>
          <p:cNvPr id="3" name="2 Marcador de contenido"/>
          <p:cNvSpPr>
            <a:spLocks noGrp="1"/>
          </p:cNvSpPr>
          <p:nvPr>
            <p:ph idx="1"/>
          </p:nvPr>
        </p:nvSpPr>
        <p:spPr>
          <a:xfrm>
            <a:off x="179512" y="1052736"/>
            <a:ext cx="8712968" cy="5472608"/>
          </a:xfrm>
        </p:spPr>
        <p:txBody>
          <a:bodyPr/>
          <a:lstStyle/>
          <a:p>
            <a:pPr marL="457200" indent="-457200" algn="just">
              <a:buFont typeface="+mj-lt"/>
              <a:buAutoNum type="arabicPeriod" startAt="5"/>
            </a:pPr>
            <a:r>
              <a:rPr lang="es-MX" sz="2000" dirty="0" smtClean="0"/>
              <a:t>Calcule </a:t>
            </a:r>
            <a:r>
              <a:rPr lang="es-MX" sz="2000" dirty="0"/>
              <a:t>la intercepción en y de la recta usando la fórmula</a:t>
            </a:r>
            <a:r>
              <a:rPr lang="es-MX" sz="2000" dirty="0" smtClean="0"/>
              <a:t>:</a:t>
            </a:r>
          </a:p>
          <a:p>
            <a:pPr marL="457200" indent="-457200" algn="just">
              <a:buFont typeface="+mj-lt"/>
              <a:buAutoNum type="arabicPeriod" startAt="5"/>
            </a:pPr>
            <a:endParaRPr lang="es-MX" sz="2000" dirty="0"/>
          </a:p>
          <a:p>
            <a:pPr marL="457200" indent="-457200" algn="just">
              <a:buFont typeface="+mj-lt"/>
              <a:buAutoNum type="arabicPeriod" startAt="5"/>
            </a:pPr>
            <a:endParaRPr lang="es-MX" sz="2000" dirty="0" smtClean="0"/>
          </a:p>
          <a:p>
            <a:pPr marL="457200" indent="-457200" algn="just">
              <a:buFont typeface="+mj-lt"/>
              <a:buAutoNum type="arabicPeriod" startAt="5"/>
            </a:pPr>
            <a:endParaRPr lang="es-MX" sz="2000" dirty="0"/>
          </a:p>
          <a:p>
            <a:pPr marL="0" indent="0" algn="just">
              <a:buNone/>
            </a:pPr>
            <a:r>
              <a:rPr lang="es-MX" sz="2000" dirty="0"/>
              <a:t>donde   son las medias de las coordenadas de x y </a:t>
            </a:r>
            <a:r>
              <a:rPr lang="es-MX" sz="2000" dirty="0" err="1"/>
              <a:t>y</a:t>
            </a:r>
            <a:r>
              <a:rPr lang="es-MX" sz="2000" dirty="0"/>
              <a:t> de los puntos de datos respectivamente.</a:t>
            </a:r>
          </a:p>
          <a:p>
            <a:pPr marL="457200" indent="-457200" algn="just">
              <a:buFont typeface="+mj-lt"/>
              <a:buAutoNum type="arabicPeriod" startAt="5"/>
            </a:pPr>
            <a:endParaRPr lang="es-MX" sz="2000" dirty="0"/>
          </a:p>
          <a:p>
            <a:pPr marL="457200" indent="-457200" algn="just">
              <a:buFont typeface="+mj-lt"/>
              <a:buAutoNum type="arabicPeriod" startAt="6"/>
            </a:pPr>
            <a:r>
              <a:rPr lang="es-MX" sz="2000" dirty="0"/>
              <a:t>Use la pendiente y la intercepción en y para formar la ecuación de la recta.</a:t>
            </a:r>
          </a:p>
        </p:txBody>
      </p:sp>
      <p:sp>
        <p:nvSpPr>
          <p:cNvPr id="4" name="AutoShape 2" descr="https://www.varsitytutors.com/assets/vt-hotmath-legacy/hotmath_help/topics/line-of-best-fit/lineofbestfit-h-2.gif"/>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5" name="AutoShape 4" descr="https://www.varsitytutors.com/assets/vt-hotmath-legacy/hotmath_help/topics/line-of-best-fit/lineofbestfit-h-2.gif"/>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6" name="AutoShape 6" descr="https://www.varsitytutors.com/assets/vt-hotmath-legacy/hotmath_help/topics/line-of-best-fit/lineofbestfit-h-1.gif"/>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8" name="AutoShape 2" descr="https://www.varsitytutors.com/assets/vt-hotmath-legacy/hotmath_help/topics/line-of-best-fit/image001.gif"/>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7"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1760" y="1616470"/>
            <a:ext cx="2088232" cy="600724"/>
          </a:xfrm>
          <a:prstGeom prst="rect">
            <a:avLst/>
          </a:prstGeom>
        </p:spPr>
      </p:pic>
      <p:sp>
        <p:nvSpPr>
          <p:cNvPr id="11" name="AutoShape 2" descr="https://www.varsitytutors.com/assets/vt-hotmath-legacy/hotmath_help/topics/line-of-best-fit/image004.gif"/>
          <p:cNvSpPr>
            <a:spLocks noChangeAspect="1" noChangeArrowheads="1"/>
          </p:cNvSpPr>
          <p:nvPr/>
        </p:nvSpPr>
        <p:spPr bwMode="auto">
          <a:xfrm>
            <a:off x="42863" y="920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Tree>
    <p:extLst>
      <p:ext uri="{BB962C8B-B14F-4D97-AF65-F5344CB8AC3E}">
        <p14:creationId xmlns:p14="http://schemas.microsoft.com/office/powerpoint/2010/main" val="28376603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b="1" dirty="0"/>
              <a:t>Método de mínimos cuadrados</a:t>
            </a:r>
          </a:p>
        </p:txBody>
      </p:sp>
      <p:sp>
        <p:nvSpPr>
          <p:cNvPr id="3" name="2 Marcador de contenido"/>
          <p:cNvSpPr>
            <a:spLocks noGrp="1"/>
          </p:cNvSpPr>
          <p:nvPr>
            <p:ph idx="1"/>
          </p:nvPr>
        </p:nvSpPr>
        <p:spPr>
          <a:xfrm>
            <a:off x="179512" y="908720"/>
            <a:ext cx="4104456" cy="5472608"/>
          </a:xfrm>
        </p:spPr>
        <p:txBody>
          <a:bodyPr/>
          <a:lstStyle/>
          <a:p>
            <a:pPr marL="0" indent="0" algn="just">
              <a:buNone/>
            </a:pPr>
            <a:r>
              <a:rPr lang="es-MX" sz="2000" b="1" dirty="0" smtClean="0">
                <a:solidFill>
                  <a:srgbClr val="FF0000"/>
                </a:solidFill>
              </a:rPr>
              <a:t>Ejemplo:</a:t>
            </a:r>
          </a:p>
          <a:p>
            <a:pPr marL="0" indent="0" algn="just">
              <a:buNone/>
            </a:pPr>
            <a:r>
              <a:rPr lang="es-MX" sz="2000" dirty="0"/>
              <a:t>Use el método de mínimos cuadrados para determinar la ecuación de la recta que mejor se ajusta para los datos. Luego grafique la recta</a:t>
            </a:r>
            <a:r>
              <a:rPr lang="es-MX" sz="2000" dirty="0" smtClean="0"/>
              <a:t>.</a:t>
            </a:r>
          </a:p>
          <a:p>
            <a:pPr marL="0" indent="0" algn="just">
              <a:buNone/>
            </a:pPr>
            <a:endParaRPr lang="es-MX" sz="2000" dirty="0"/>
          </a:p>
          <a:p>
            <a:pPr marL="0" indent="0" algn="just">
              <a:buNone/>
            </a:pPr>
            <a:endParaRPr lang="es-MX" sz="2000" dirty="0" smtClean="0"/>
          </a:p>
          <a:p>
            <a:pPr marL="0" indent="0" algn="just">
              <a:buNone/>
            </a:pPr>
            <a:endParaRPr lang="es-MX" sz="2000" dirty="0"/>
          </a:p>
          <a:p>
            <a:pPr marL="0" indent="0" algn="just">
              <a:buNone/>
            </a:pPr>
            <a:r>
              <a:rPr lang="es-MX" sz="2000" dirty="0" smtClean="0"/>
              <a:t>.</a:t>
            </a:r>
            <a:endParaRPr lang="es-MX" sz="2000" dirty="0"/>
          </a:p>
          <a:p>
            <a:pPr marL="0" indent="0" algn="just">
              <a:buNone/>
            </a:pPr>
            <a:endParaRPr lang="es-MX" sz="2000" dirty="0"/>
          </a:p>
          <a:p>
            <a:pPr marL="0" indent="0" algn="just">
              <a:buNone/>
            </a:pPr>
            <a:endParaRPr lang="es-MX" sz="2000" dirty="0"/>
          </a:p>
        </p:txBody>
      </p:sp>
      <p:sp>
        <p:nvSpPr>
          <p:cNvPr id="4" name="AutoShape 2" descr="https://www.varsitytutors.com/assets/vt-hotmath-legacy/hotmath_help/topics/line-of-best-fit/lineofbestfit-h-2.gif"/>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5" name="AutoShape 4" descr="https://www.varsitytutors.com/assets/vt-hotmath-legacy/hotmath_help/topics/line-of-best-fit/lineofbestfit-h-2.gif"/>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6" name="AutoShape 6" descr="https://www.varsitytutors.com/assets/vt-hotmath-legacy/hotmath_help/topics/line-of-best-fit/lineofbestfit-h-1.gif"/>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8" name="AutoShape 2" descr="https://www.varsitytutors.com/assets/vt-hotmath-legacy/hotmath_help/topics/line-of-best-fit/image001.gif"/>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11" name="AutoShape 2" descr="https://www.varsitytutors.com/assets/vt-hotmath-legacy/hotmath_help/topics/line-of-best-fit/image004.gif"/>
          <p:cNvSpPr>
            <a:spLocks noChangeAspect="1" noChangeArrowheads="1"/>
          </p:cNvSpPr>
          <p:nvPr/>
        </p:nvSpPr>
        <p:spPr bwMode="auto">
          <a:xfrm>
            <a:off x="42863" y="920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9" name="8 Imagen"/>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4524044" y="1359866"/>
            <a:ext cx="4200401" cy="772990"/>
          </a:xfrm>
          <a:prstGeom prst="rect">
            <a:avLst/>
          </a:prstGeom>
        </p:spPr>
      </p:pic>
      <p:pic>
        <p:nvPicPr>
          <p:cNvPr id="10" name="9 Imagen"/>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558627" y="2348880"/>
            <a:ext cx="3600596" cy="3600596"/>
          </a:xfrm>
          <a:prstGeom prst="rect">
            <a:avLst/>
          </a:prstGeom>
        </p:spPr>
      </p:pic>
      <p:sp>
        <p:nvSpPr>
          <p:cNvPr id="12" name="11 Rectángulo"/>
          <p:cNvSpPr/>
          <p:nvPr/>
        </p:nvSpPr>
        <p:spPr>
          <a:xfrm>
            <a:off x="179512" y="2852936"/>
            <a:ext cx="3966199" cy="1015663"/>
          </a:xfrm>
          <a:prstGeom prst="rect">
            <a:avLst/>
          </a:prstGeom>
        </p:spPr>
        <p:txBody>
          <a:bodyPr wrap="square">
            <a:spAutoFit/>
          </a:bodyPr>
          <a:lstStyle/>
          <a:p>
            <a:pPr marL="0" indent="0" algn="just">
              <a:buNone/>
            </a:pPr>
            <a:r>
              <a:rPr lang="es-MX" sz="2000" b="1" dirty="0">
                <a:solidFill>
                  <a:srgbClr val="FF0000"/>
                </a:solidFill>
                <a:latin typeface="Arial Narrow" pitchFamily="34" charset="0"/>
              </a:rPr>
              <a:t>Solución:</a:t>
            </a:r>
          </a:p>
          <a:p>
            <a:pPr marL="0" indent="0" algn="just">
              <a:buNone/>
            </a:pPr>
            <a:r>
              <a:rPr lang="es-MX" sz="2000" dirty="0">
                <a:latin typeface="Arial Narrow" pitchFamily="34" charset="0"/>
              </a:rPr>
              <a:t>Grafique los puntos en un plano coordenado </a:t>
            </a:r>
          </a:p>
        </p:txBody>
      </p:sp>
    </p:spTree>
    <p:extLst>
      <p:ext uri="{BB962C8B-B14F-4D97-AF65-F5344CB8AC3E}">
        <p14:creationId xmlns:p14="http://schemas.microsoft.com/office/powerpoint/2010/main" val="4042102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b="1" dirty="0"/>
              <a:t>Método de mínimos cuadrados</a:t>
            </a:r>
          </a:p>
        </p:txBody>
      </p:sp>
      <p:sp>
        <p:nvSpPr>
          <p:cNvPr id="3" name="2 Marcador de contenido"/>
          <p:cNvSpPr>
            <a:spLocks noGrp="1"/>
          </p:cNvSpPr>
          <p:nvPr>
            <p:ph idx="1"/>
          </p:nvPr>
        </p:nvSpPr>
        <p:spPr>
          <a:xfrm>
            <a:off x="179512" y="908720"/>
            <a:ext cx="4104456" cy="5472608"/>
          </a:xfrm>
        </p:spPr>
        <p:txBody>
          <a:bodyPr/>
          <a:lstStyle/>
          <a:p>
            <a:pPr marL="0" indent="0" algn="just">
              <a:buNone/>
            </a:pPr>
            <a:r>
              <a:rPr lang="es-MX" sz="2000" b="1" dirty="0">
                <a:solidFill>
                  <a:srgbClr val="FF0000"/>
                </a:solidFill>
              </a:rPr>
              <a:t>Solución:</a:t>
            </a:r>
          </a:p>
          <a:p>
            <a:pPr marL="0" indent="0" algn="just">
              <a:buNone/>
            </a:pPr>
            <a:r>
              <a:rPr lang="es-MX" sz="2000" dirty="0"/>
              <a:t>Calcule las medias de los valores de x y los valores de y , la suma de los cuadrados de los valores de x , y la suma de cada valor de x multiplicado por su valor correspondiente y .</a:t>
            </a:r>
          </a:p>
          <a:p>
            <a:pPr marL="0" indent="0" algn="just">
              <a:buNone/>
            </a:pPr>
            <a:endParaRPr lang="es-MX" sz="2000" dirty="0" smtClean="0"/>
          </a:p>
          <a:p>
            <a:pPr marL="0" indent="0" algn="just">
              <a:buNone/>
            </a:pPr>
            <a:endParaRPr lang="es-MX" sz="2000" dirty="0"/>
          </a:p>
          <a:p>
            <a:pPr marL="0" indent="0" algn="just">
              <a:buNone/>
            </a:pPr>
            <a:r>
              <a:rPr lang="es-MX" sz="2000" dirty="0" smtClean="0"/>
              <a:t>.</a:t>
            </a:r>
            <a:endParaRPr lang="es-MX" sz="2000" dirty="0"/>
          </a:p>
          <a:p>
            <a:pPr marL="0" indent="0" algn="just">
              <a:buNone/>
            </a:pPr>
            <a:endParaRPr lang="es-MX" sz="2000" dirty="0"/>
          </a:p>
          <a:p>
            <a:pPr marL="0" indent="0" algn="just">
              <a:buNone/>
            </a:pPr>
            <a:endParaRPr lang="es-MX" sz="2000" dirty="0"/>
          </a:p>
        </p:txBody>
      </p:sp>
      <p:sp>
        <p:nvSpPr>
          <p:cNvPr id="4" name="AutoShape 2" descr="https://www.varsitytutors.com/assets/vt-hotmath-legacy/hotmath_help/topics/line-of-best-fit/lineofbestfit-h-2.gif"/>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5" name="AutoShape 4" descr="https://www.varsitytutors.com/assets/vt-hotmath-legacy/hotmath_help/topics/line-of-best-fit/lineofbestfit-h-2.gif"/>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6" name="AutoShape 6" descr="https://www.varsitytutors.com/assets/vt-hotmath-legacy/hotmath_help/topics/line-of-best-fit/lineofbestfit-h-1.gif"/>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8" name="AutoShape 2" descr="https://www.varsitytutors.com/assets/vt-hotmath-legacy/hotmath_help/topics/line-of-best-fit/image001.gif"/>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11" name="AutoShape 2" descr="https://www.varsitytutors.com/assets/vt-hotmath-legacy/hotmath_help/topics/line-of-best-fit/image004.gif"/>
          <p:cNvSpPr>
            <a:spLocks noChangeAspect="1" noChangeArrowheads="1"/>
          </p:cNvSpPr>
          <p:nvPr/>
        </p:nvSpPr>
        <p:spPr bwMode="auto">
          <a:xfrm>
            <a:off x="42863" y="920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7"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60119" y="1265265"/>
            <a:ext cx="4604369" cy="4323975"/>
          </a:xfrm>
          <a:prstGeom prst="rect">
            <a:avLst/>
          </a:prstGeom>
        </p:spPr>
      </p:pic>
      <p:pic>
        <p:nvPicPr>
          <p:cNvPr id="16" name="15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0177" y="2924944"/>
            <a:ext cx="2619695" cy="3429732"/>
          </a:xfrm>
          <a:prstGeom prst="rect">
            <a:avLst/>
          </a:prstGeom>
        </p:spPr>
      </p:pic>
    </p:spTree>
    <p:extLst>
      <p:ext uri="{BB962C8B-B14F-4D97-AF65-F5344CB8AC3E}">
        <p14:creationId xmlns:p14="http://schemas.microsoft.com/office/powerpoint/2010/main" val="19710948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b="1" dirty="0"/>
              <a:t>Método de mínimos cuadrados</a:t>
            </a:r>
          </a:p>
        </p:txBody>
      </p:sp>
      <p:sp>
        <p:nvSpPr>
          <p:cNvPr id="3" name="2 Marcador de contenido"/>
          <p:cNvSpPr>
            <a:spLocks noGrp="1"/>
          </p:cNvSpPr>
          <p:nvPr>
            <p:ph idx="1"/>
          </p:nvPr>
        </p:nvSpPr>
        <p:spPr>
          <a:xfrm>
            <a:off x="179512" y="908720"/>
            <a:ext cx="4104456" cy="5472608"/>
          </a:xfrm>
        </p:spPr>
        <p:txBody>
          <a:bodyPr/>
          <a:lstStyle/>
          <a:p>
            <a:pPr marL="0" indent="0" algn="just">
              <a:buNone/>
            </a:pPr>
            <a:r>
              <a:rPr lang="es-MX" sz="2000" b="1" dirty="0">
                <a:solidFill>
                  <a:srgbClr val="FF0000"/>
                </a:solidFill>
              </a:rPr>
              <a:t>Solución:</a:t>
            </a:r>
          </a:p>
          <a:p>
            <a:pPr marL="0" indent="0" algn="just">
              <a:buNone/>
            </a:pPr>
            <a:r>
              <a:rPr lang="es-MX" sz="2000" dirty="0"/>
              <a:t>Calcule la intercepción en y .</a:t>
            </a:r>
          </a:p>
          <a:p>
            <a:pPr marL="0" indent="0" algn="just">
              <a:buNone/>
            </a:pPr>
            <a:endParaRPr lang="es-MX" sz="1100" dirty="0"/>
          </a:p>
          <a:p>
            <a:pPr marL="0" indent="0" algn="just">
              <a:buNone/>
            </a:pPr>
            <a:r>
              <a:rPr lang="es-MX" sz="2000" dirty="0"/>
              <a:t>Primero, calcule la </a:t>
            </a:r>
            <a:r>
              <a:rPr lang="es-MX" sz="2000" b="1" dirty="0"/>
              <a:t>media</a:t>
            </a:r>
            <a:r>
              <a:rPr lang="es-MX" sz="2000" dirty="0"/>
              <a:t> de los valores de </a:t>
            </a:r>
            <a:r>
              <a:rPr lang="es-MX" sz="2000" b="1" dirty="0"/>
              <a:t>x </a:t>
            </a:r>
            <a:r>
              <a:rPr lang="es-MX" sz="2000" dirty="0"/>
              <a:t>y la </a:t>
            </a:r>
            <a:r>
              <a:rPr lang="es-MX" sz="2000" b="1" dirty="0"/>
              <a:t>media</a:t>
            </a:r>
            <a:r>
              <a:rPr lang="es-MX" sz="2000" dirty="0"/>
              <a:t> de los valores de </a:t>
            </a:r>
            <a:r>
              <a:rPr lang="es-MX" sz="2000" b="1" dirty="0"/>
              <a:t>y</a:t>
            </a:r>
            <a:r>
              <a:rPr lang="es-MX" sz="2000" dirty="0"/>
              <a:t> .</a:t>
            </a:r>
            <a:endParaRPr lang="es-MX" sz="2000" dirty="0" smtClean="0"/>
          </a:p>
          <a:p>
            <a:pPr marL="0" indent="0" algn="just">
              <a:buNone/>
            </a:pPr>
            <a:endParaRPr lang="es-MX" sz="2000" dirty="0"/>
          </a:p>
          <a:p>
            <a:pPr marL="0" indent="0" algn="just">
              <a:buNone/>
            </a:pPr>
            <a:r>
              <a:rPr lang="es-MX" sz="2000" dirty="0" smtClean="0"/>
              <a:t>.</a:t>
            </a:r>
            <a:endParaRPr lang="es-MX" sz="2000" dirty="0"/>
          </a:p>
          <a:p>
            <a:pPr marL="0" indent="0" algn="just">
              <a:buNone/>
            </a:pPr>
            <a:endParaRPr lang="es-MX" sz="2000" dirty="0"/>
          </a:p>
          <a:p>
            <a:pPr marL="0" indent="0" algn="just">
              <a:buNone/>
            </a:pPr>
            <a:endParaRPr lang="es-MX" sz="2000" dirty="0"/>
          </a:p>
        </p:txBody>
      </p:sp>
      <p:sp>
        <p:nvSpPr>
          <p:cNvPr id="4" name="AutoShape 2" descr="https://www.varsitytutors.com/assets/vt-hotmath-legacy/hotmath_help/topics/line-of-best-fit/lineofbestfit-h-2.gif"/>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5" name="AutoShape 4" descr="https://www.varsitytutors.com/assets/vt-hotmath-legacy/hotmath_help/topics/line-of-best-fit/lineofbestfit-h-2.gif"/>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6" name="AutoShape 6" descr="https://www.varsitytutors.com/assets/vt-hotmath-legacy/hotmath_help/topics/line-of-best-fit/lineofbestfit-h-1.gif"/>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8" name="AutoShape 2" descr="https://www.varsitytutors.com/assets/vt-hotmath-legacy/hotmath_help/topics/line-of-best-fit/image001.gif"/>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11" name="AutoShape 2" descr="https://www.varsitytutors.com/assets/vt-hotmath-legacy/hotmath_help/topics/line-of-best-fit/image004.gif"/>
          <p:cNvSpPr>
            <a:spLocks noChangeAspect="1" noChangeArrowheads="1"/>
          </p:cNvSpPr>
          <p:nvPr/>
        </p:nvSpPr>
        <p:spPr bwMode="auto">
          <a:xfrm>
            <a:off x="42863" y="920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9" name="8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6338" y="2636912"/>
            <a:ext cx="3331566" cy="2200853"/>
          </a:xfrm>
          <a:prstGeom prst="rect">
            <a:avLst/>
          </a:prstGeom>
        </p:spPr>
      </p:pic>
      <p:sp>
        <p:nvSpPr>
          <p:cNvPr id="10" name="9 Rectángulo"/>
          <p:cNvSpPr/>
          <p:nvPr/>
        </p:nvSpPr>
        <p:spPr>
          <a:xfrm>
            <a:off x="4572000" y="1844824"/>
            <a:ext cx="4572000" cy="1323439"/>
          </a:xfrm>
          <a:prstGeom prst="rect">
            <a:avLst/>
          </a:prstGeom>
        </p:spPr>
        <p:txBody>
          <a:bodyPr>
            <a:spAutoFit/>
          </a:bodyPr>
          <a:lstStyle/>
          <a:p>
            <a:r>
              <a:rPr lang="es-MX" sz="2000" dirty="0">
                <a:latin typeface="Arial Narrow" pitchFamily="34" charset="0"/>
              </a:rPr>
              <a:t>Use la fórmula para calcular la intercepción en </a:t>
            </a:r>
            <a:r>
              <a:rPr lang="es-MX" sz="2000" b="1" i="1" dirty="0">
                <a:latin typeface="Arial Narrow" pitchFamily="34" charset="0"/>
              </a:rPr>
              <a:t>y </a:t>
            </a:r>
            <a:r>
              <a:rPr lang="es-MX" sz="2000" b="1" dirty="0">
                <a:latin typeface="Arial Narrow" pitchFamily="34" charset="0"/>
              </a:rPr>
              <a:t>.</a:t>
            </a:r>
          </a:p>
          <a:p>
            <a:r>
              <a:rPr lang="es-MX" sz="2000" dirty="0">
                <a:latin typeface="Arial Narrow" pitchFamily="34" charset="0"/>
              </a:rPr>
              <a:t/>
            </a:r>
            <a:br>
              <a:rPr lang="es-MX" sz="2000" dirty="0">
                <a:latin typeface="Arial Narrow" pitchFamily="34" charset="0"/>
              </a:rPr>
            </a:br>
            <a:endParaRPr lang="es-MX" sz="2000" dirty="0">
              <a:latin typeface="Arial Narrow" pitchFamily="34" charset="0"/>
            </a:endParaRPr>
          </a:p>
        </p:txBody>
      </p:sp>
      <p:pic>
        <p:nvPicPr>
          <p:cNvPr id="12" name="11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24795" y="2681130"/>
            <a:ext cx="3066409" cy="2112415"/>
          </a:xfrm>
          <a:prstGeom prst="rect">
            <a:avLst/>
          </a:prstGeom>
        </p:spPr>
      </p:pic>
      <p:cxnSp>
        <p:nvCxnSpPr>
          <p:cNvPr id="14" name="13 Conector recto de flecha"/>
          <p:cNvCxnSpPr/>
          <p:nvPr/>
        </p:nvCxnSpPr>
        <p:spPr>
          <a:xfrm>
            <a:off x="3923928" y="3573016"/>
            <a:ext cx="1152128"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478808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b="1" dirty="0"/>
              <a:t>Método de mínimos cuadrados</a:t>
            </a:r>
          </a:p>
        </p:txBody>
      </p:sp>
      <p:sp>
        <p:nvSpPr>
          <p:cNvPr id="3" name="2 Marcador de contenido"/>
          <p:cNvSpPr>
            <a:spLocks noGrp="1"/>
          </p:cNvSpPr>
          <p:nvPr>
            <p:ph idx="1"/>
          </p:nvPr>
        </p:nvSpPr>
        <p:spPr>
          <a:xfrm>
            <a:off x="179512" y="1117893"/>
            <a:ext cx="3456384" cy="3312368"/>
          </a:xfrm>
        </p:spPr>
        <p:txBody>
          <a:bodyPr/>
          <a:lstStyle/>
          <a:p>
            <a:pPr marL="0" indent="0" algn="just">
              <a:buNone/>
            </a:pPr>
            <a:r>
              <a:rPr lang="es-MX" sz="2000" b="1" dirty="0">
                <a:solidFill>
                  <a:srgbClr val="FF0000"/>
                </a:solidFill>
              </a:rPr>
              <a:t>Solución:</a:t>
            </a:r>
          </a:p>
          <a:p>
            <a:pPr marL="0" indent="0" algn="just">
              <a:buNone/>
            </a:pPr>
            <a:r>
              <a:rPr lang="es-MX" sz="2000" dirty="0"/>
              <a:t>Use la pendiente y la intercepción en y para formar la ecuación de la recta que mejor se ajusta.</a:t>
            </a:r>
          </a:p>
          <a:p>
            <a:pPr marL="0" indent="0" algn="just">
              <a:buNone/>
            </a:pPr>
            <a:endParaRPr lang="es-MX" sz="1100" dirty="0"/>
          </a:p>
          <a:p>
            <a:pPr marL="0" indent="0" algn="just">
              <a:buNone/>
            </a:pPr>
            <a:r>
              <a:rPr lang="es-MX" sz="2000" dirty="0"/>
              <a:t>La pendiente de la recta es -1.1 y la intercepción en y es 14.0.</a:t>
            </a:r>
          </a:p>
          <a:p>
            <a:pPr marL="0" indent="0" algn="just">
              <a:buNone/>
            </a:pPr>
            <a:endParaRPr lang="es-MX" sz="1100" dirty="0"/>
          </a:p>
          <a:p>
            <a:pPr marL="0" indent="0" algn="just">
              <a:buNone/>
            </a:pPr>
            <a:r>
              <a:rPr lang="es-MX" sz="2000" dirty="0"/>
              <a:t>Por lo tanto, la ecuación </a:t>
            </a:r>
            <a:r>
              <a:rPr lang="es-MX" sz="2000" dirty="0" smtClean="0"/>
              <a:t>es:</a:t>
            </a:r>
          </a:p>
          <a:p>
            <a:pPr marL="0" indent="0" algn="just">
              <a:buNone/>
            </a:pPr>
            <a:endParaRPr lang="es-MX" sz="2000" dirty="0"/>
          </a:p>
          <a:p>
            <a:pPr marL="0" indent="0" algn="just">
              <a:buNone/>
            </a:pPr>
            <a:endParaRPr lang="es-MX" sz="2000" dirty="0"/>
          </a:p>
          <a:p>
            <a:pPr marL="0" indent="0" algn="just">
              <a:buNone/>
            </a:pPr>
            <a:r>
              <a:rPr lang="es-MX" sz="2000" dirty="0" smtClean="0"/>
              <a:t>.</a:t>
            </a:r>
            <a:endParaRPr lang="es-MX" sz="2000" dirty="0"/>
          </a:p>
          <a:p>
            <a:pPr marL="0" indent="0" algn="just">
              <a:buNone/>
            </a:pPr>
            <a:endParaRPr lang="es-MX" sz="2000" dirty="0"/>
          </a:p>
          <a:p>
            <a:pPr marL="0" indent="0" algn="just">
              <a:buNone/>
            </a:pPr>
            <a:endParaRPr lang="es-MX" sz="2000" dirty="0"/>
          </a:p>
        </p:txBody>
      </p:sp>
      <p:sp>
        <p:nvSpPr>
          <p:cNvPr id="4" name="AutoShape 2" descr="https://www.varsitytutors.com/assets/vt-hotmath-legacy/hotmath_help/topics/line-of-best-fit/lineofbestfit-h-2.gif"/>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5" name="AutoShape 4" descr="https://www.varsitytutors.com/assets/vt-hotmath-legacy/hotmath_help/topics/line-of-best-fit/lineofbestfit-h-2.gif"/>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6" name="AutoShape 6" descr="https://www.varsitytutors.com/assets/vt-hotmath-legacy/hotmath_help/topics/line-of-best-fit/lineofbestfit-h-1.gif"/>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8" name="AutoShape 2" descr="https://www.varsitytutors.com/assets/vt-hotmath-legacy/hotmath_help/topics/line-of-best-fit/image001.gif"/>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11" name="AutoShape 2" descr="https://www.varsitytutors.com/assets/vt-hotmath-legacy/hotmath_help/topics/line-of-best-fit/image004.gif"/>
          <p:cNvSpPr>
            <a:spLocks noChangeAspect="1" noChangeArrowheads="1"/>
          </p:cNvSpPr>
          <p:nvPr/>
        </p:nvSpPr>
        <p:spPr bwMode="auto">
          <a:xfrm>
            <a:off x="42863" y="920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9" name="8 Rectángulo"/>
          <p:cNvSpPr/>
          <p:nvPr/>
        </p:nvSpPr>
        <p:spPr>
          <a:xfrm>
            <a:off x="3923927" y="1012666"/>
            <a:ext cx="4211960" cy="400110"/>
          </a:xfrm>
          <a:prstGeom prst="rect">
            <a:avLst/>
          </a:prstGeom>
        </p:spPr>
        <p:txBody>
          <a:bodyPr wrap="square">
            <a:spAutoFit/>
          </a:bodyPr>
          <a:lstStyle/>
          <a:p>
            <a:pPr marL="0" indent="0" algn="just">
              <a:buNone/>
            </a:pPr>
            <a:r>
              <a:rPr lang="es-MX" sz="2000" dirty="0">
                <a:latin typeface="Arial Narrow" pitchFamily="34" charset="0"/>
              </a:rPr>
              <a:t>Dibuje la recta en la gráfica de dispersión.</a:t>
            </a:r>
          </a:p>
        </p:txBody>
      </p:sp>
      <p:pic>
        <p:nvPicPr>
          <p:cNvPr id="10" name="9 Imagen"/>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067944" y="1412776"/>
            <a:ext cx="4464496" cy="4464496"/>
          </a:xfrm>
          <a:prstGeom prst="rect">
            <a:avLst/>
          </a:prstGeom>
        </p:spPr>
      </p:pic>
      <p:sp>
        <p:nvSpPr>
          <p:cNvPr id="12" name="11 Rectángulo"/>
          <p:cNvSpPr/>
          <p:nvPr/>
        </p:nvSpPr>
        <p:spPr>
          <a:xfrm>
            <a:off x="35496" y="4070221"/>
            <a:ext cx="3716355" cy="584775"/>
          </a:xfrm>
          <a:prstGeom prst="rect">
            <a:avLst/>
          </a:prstGeom>
        </p:spPr>
        <p:txBody>
          <a:bodyPr wrap="square">
            <a:spAutoFit/>
          </a:bodyPr>
          <a:lstStyle/>
          <a:p>
            <a:pPr marL="0" indent="0" algn="ctr">
              <a:buNone/>
            </a:pPr>
            <a:r>
              <a:rPr lang="es-MX" sz="3200" b="1" dirty="0">
                <a:effectLst>
                  <a:outerShdw blurRad="38100" dist="38100" dir="2700000" algn="tl">
                    <a:srgbClr val="000000">
                      <a:alpha val="43137"/>
                    </a:srgbClr>
                  </a:outerShdw>
                </a:effectLst>
              </a:rPr>
              <a:t>y = -1.1 x + 14.0.</a:t>
            </a:r>
          </a:p>
        </p:txBody>
      </p:sp>
    </p:spTree>
    <p:extLst>
      <p:ext uri="{BB962C8B-B14F-4D97-AF65-F5344CB8AC3E}">
        <p14:creationId xmlns:p14="http://schemas.microsoft.com/office/powerpoint/2010/main" val="28320955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r"/>
            <a:r>
              <a:rPr lang="es-MX" b="1" dirty="0"/>
              <a:t>Método de mínimos cuadrados</a:t>
            </a:r>
          </a:p>
        </p:txBody>
      </p:sp>
      <p:sp>
        <p:nvSpPr>
          <p:cNvPr id="3" name="2 Marcador de contenido"/>
          <p:cNvSpPr>
            <a:spLocks noGrp="1"/>
          </p:cNvSpPr>
          <p:nvPr>
            <p:ph idx="1"/>
          </p:nvPr>
        </p:nvSpPr>
        <p:spPr>
          <a:xfrm>
            <a:off x="179512" y="1117893"/>
            <a:ext cx="3888432" cy="1879059"/>
          </a:xfrm>
        </p:spPr>
        <p:txBody>
          <a:bodyPr/>
          <a:lstStyle/>
          <a:p>
            <a:pPr marL="0" indent="0" algn="just">
              <a:buNone/>
            </a:pPr>
            <a:r>
              <a:rPr lang="es-MX" sz="2000" b="1" dirty="0" smtClean="0">
                <a:solidFill>
                  <a:srgbClr val="FF0000"/>
                </a:solidFill>
              </a:rPr>
              <a:t>Ejercicio 1:</a:t>
            </a:r>
            <a:endParaRPr lang="es-MX" sz="2000" b="1" dirty="0">
              <a:solidFill>
                <a:srgbClr val="FF0000"/>
              </a:solidFill>
            </a:endParaRPr>
          </a:p>
          <a:p>
            <a:pPr marL="0" indent="0" algn="just">
              <a:buNone/>
            </a:pPr>
            <a:r>
              <a:rPr lang="es-MX" sz="2000" dirty="0"/>
              <a:t>Use el método de mínimos cuadrados para determinar la ecuación de la recta que mejor se ajusta para los datos. Luego grafique la recta.</a:t>
            </a:r>
          </a:p>
          <a:p>
            <a:pPr marL="0" indent="0" algn="just">
              <a:buNone/>
            </a:pPr>
            <a:endParaRPr lang="es-MX" sz="2000" dirty="0"/>
          </a:p>
          <a:p>
            <a:pPr marL="0" indent="0" algn="just">
              <a:buNone/>
            </a:pPr>
            <a:endParaRPr lang="es-MX" sz="2000" dirty="0"/>
          </a:p>
          <a:p>
            <a:pPr marL="0" indent="0" algn="just">
              <a:buNone/>
            </a:pPr>
            <a:r>
              <a:rPr lang="es-MX" sz="2000" dirty="0" smtClean="0"/>
              <a:t>.</a:t>
            </a:r>
            <a:endParaRPr lang="es-MX" sz="2000" dirty="0"/>
          </a:p>
          <a:p>
            <a:pPr marL="0" indent="0" algn="just">
              <a:buNone/>
            </a:pPr>
            <a:endParaRPr lang="es-MX" sz="2000" dirty="0"/>
          </a:p>
          <a:p>
            <a:pPr marL="0" indent="0" algn="just">
              <a:buNone/>
            </a:pPr>
            <a:endParaRPr lang="es-MX" sz="2000" dirty="0"/>
          </a:p>
        </p:txBody>
      </p:sp>
      <p:sp>
        <p:nvSpPr>
          <p:cNvPr id="4" name="AutoShape 2" descr="https://www.varsitytutors.com/assets/vt-hotmath-legacy/hotmath_help/topics/line-of-best-fit/lineofbestfit-h-2.gif"/>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5" name="AutoShape 4" descr="https://www.varsitytutors.com/assets/vt-hotmath-legacy/hotmath_help/topics/line-of-best-fit/lineofbestfit-h-2.gif"/>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6" name="AutoShape 6" descr="https://www.varsitytutors.com/assets/vt-hotmath-legacy/hotmath_help/topics/line-of-best-fit/lineofbestfit-h-1.gif"/>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8" name="AutoShape 2" descr="https://www.varsitytutors.com/assets/vt-hotmath-legacy/hotmath_help/topics/line-of-best-fit/image001.gif"/>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11" name="AutoShape 2" descr="https://www.varsitytutors.com/assets/vt-hotmath-legacy/hotmath_help/topics/line-of-best-fit/image004.gif"/>
          <p:cNvSpPr>
            <a:spLocks noChangeAspect="1" noChangeArrowheads="1"/>
          </p:cNvSpPr>
          <p:nvPr/>
        </p:nvSpPr>
        <p:spPr bwMode="auto">
          <a:xfrm>
            <a:off x="42863" y="920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90114" name="Picture 2"/>
          <p:cNvPicPr>
            <a:picLocks noChangeAspect="1" noChangeArrowheads="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27801" t="24720" r="46722" b="23713"/>
          <a:stretch/>
        </p:blipFill>
        <p:spPr bwMode="auto">
          <a:xfrm>
            <a:off x="4211960" y="1268760"/>
            <a:ext cx="3975614" cy="4524047"/>
          </a:xfrm>
          <a:prstGeom prst="rect">
            <a:avLst/>
          </a:prstGeom>
          <a:noFill/>
          <a:ln w="158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89577029"/>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4148</TotalTime>
  <Words>877</Words>
  <Application>Microsoft Office PowerPoint</Application>
  <PresentationFormat>Presentación en pantalla (4:3)</PresentationFormat>
  <Paragraphs>156</Paragraphs>
  <Slides>15</Slides>
  <Notes>1</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Diseño predeterminado</vt:lpstr>
      <vt:lpstr>Recta que mejor se ajusta  (Método de mínimos cuadrados)</vt:lpstr>
      <vt:lpstr>Método de mínimos cuadrados</vt:lpstr>
      <vt:lpstr>Método de mínimos cuadrados</vt:lpstr>
      <vt:lpstr>Método de mínimos cuadrados</vt:lpstr>
      <vt:lpstr>Método de mínimos cuadrados</vt:lpstr>
      <vt:lpstr>Método de mínimos cuadrados</vt:lpstr>
      <vt:lpstr>Método de mínimos cuadrados</vt:lpstr>
      <vt:lpstr>Método de mínimos cuadrados</vt:lpstr>
      <vt:lpstr>Método de mínimos cuadrados</vt:lpstr>
      <vt:lpstr>Modelos de ajuste de curva</vt:lpstr>
      <vt:lpstr>Modelos de ajuste de curva</vt:lpstr>
      <vt:lpstr>Modelos de ajuste de curva</vt:lpstr>
      <vt:lpstr>Modelos de ajuste de curva</vt:lpstr>
      <vt:lpstr>Modelos de ajuste de curva</vt:lpstr>
      <vt:lpstr>Método de ajuste de curvas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Administrador</dc:creator>
  <cp:lastModifiedBy>Ily</cp:lastModifiedBy>
  <cp:revision>158</cp:revision>
  <dcterms:created xsi:type="dcterms:W3CDTF">1601-01-01T00:00:00Z</dcterms:created>
  <dcterms:modified xsi:type="dcterms:W3CDTF">2018-10-25T20:20:46Z</dcterms:modified>
</cp:coreProperties>
</file>