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jpg" ContentType="image/jpg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png" ContentType="image/png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10693400" cy="7569200"/>
  <p:notesSz cx="10693400" cy="7569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/Relationships>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jbrasla@unq.edu.ar" TargetMode="External"/></Relationships>

</file>

<file path=ppt/slides/_rels/slide1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

</file>

<file path=ppt/slides/_rels/slide1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

</file>

<file path=ppt/slides/_rels/slide1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

</file>

<file path=ppt/slides/_rels/slide1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

</file>

<file path=ppt/slides/_rels/slide1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L@s" TargetMode="External"/><Relationship Id="rId3" Type="http://schemas.openxmlformats.org/officeDocument/2006/relationships/hyperlink" Target="mailto:ingenier@s" TargetMode="External"/></Relationships>

</file>

<file path=ppt/slides/_rels/slide1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l@s" TargetMode="External"/><Relationship Id="rId3" Type="http://schemas.openxmlformats.org/officeDocument/2006/relationships/hyperlink" Target="mailto:ingenier@s" TargetMode="External"/></Relationships>

</file>

<file path=ppt/slides/_rels/slide1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

</file>

<file path=ppt/slides/_rels/slide2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/Relationships>

</file>

<file path=ppt/slides/_rels/slide2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

</file>

<file path=ppt/slides/_rels/slide2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

</file>

<file path=ppt/slides/_rels/slide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iaci.unq.edu.ar/caut1" TargetMode="External"/><Relationship Id="rId3" Type="http://schemas.openxmlformats.org/officeDocument/2006/relationships/hyperlink" Target="http://csd.newcastle.edu.au/control" TargetMode="External"/></Relationships>

</file>

<file path=ppt/slides/_rels/slide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030768" y="1338899"/>
            <a:ext cx="2431221" cy="678268"/>
          </a:xfrm>
          <a:prstGeom prst="rect">
            <a:avLst/>
          </a:prstGeom>
        </p:spPr>
        <p:txBody>
          <a:bodyPr wrap="square" lIns="0" tIns="33909" rIns="0" bIns="0" rtlCol="0">
            <a:noAutofit/>
          </a:bodyPr>
          <a:lstStyle/>
          <a:p>
            <a:pPr marL="12700">
              <a:lnSpc>
                <a:spcPts val="5340"/>
              </a:lnSpc>
            </a:pPr>
            <a:r>
              <a:rPr dirty="0" smtClean="0" sz="5150" spc="-14" b="1">
                <a:latin typeface="Arial"/>
                <a:cs typeface="Arial"/>
              </a:rPr>
              <a:t>Cont</a:t>
            </a:r>
            <a:r>
              <a:rPr dirty="0" smtClean="0" sz="5150" spc="-14" b="1">
                <a:latin typeface="Arial"/>
                <a:cs typeface="Arial"/>
              </a:rPr>
              <a:t>r</a:t>
            </a:r>
            <a:r>
              <a:rPr dirty="0" smtClean="0" sz="5150" spc="-14" b="1">
                <a:latin typeface="Arial"/>
                <a:cs typeface="Arial"/>
              </a:rPr>
              <a:t>ol</a:t>
            </a:r>
            <a:endParaRPr sz="5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20157" y="1338899"/>
            <a:ext cx="3694523" cy="678268"/>
          </a:xfrm>
          <a:prstGeom prst="rect">
            <a:avLst/>
          </a:prstGeom>
        </p:spPr>
        <p:txBody>
          <a:bodyPr wrap="square" lIns="0" tIns="33909" rIns="0" bIns="0" rtlCol="0">
            <a:noAutofit/>
          </a:bodyPr>
          <a:lstStyle/>
          <a:p>
            <a:pPr marL="12700">
              <a:lnSpc>
                <a:spcPts val="5340"/>
              </a:lnSpc>
            </a:pPr>
            <a:r>
              <a:rPr dirty="0" smtClean="0" sz="5150" spc="-15" b="1">
                <a:latin typeface="Arial"/>
                <a:cs typeface="Arial"/>
              </a:rPr>
              <a:t>A</a:t>
            </a:r>
            <a:r>
              <a:rPr dirty="0" smtClean="0" sz="5150" spc="-15" b="1">
                <a:latin typeface="Arial"/>
                <a:cs typeface="Arial"/>
              </a:rPr>
              <a:t>utomático</a:t>
            </a:r>
            <a:endParaRPr sz="51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72847" y="1338899"/>
            <a:ext cx="486325" cy="678268"/>
          </a:xfrm>
          <a:prstGeom prst="rect">
            <a:avLst/>
          </a:prstGeom>
        </p:spPr>
        <p:txBody>
          <a:bodyPr wrap="square" lIns="0" tIns="33909" rIns="0" bIns="0" rtlCol="0">
            <a:noAutofit/>
          </a:bodyPr>
          <a:lstStyle/>
          <a:p>
            <a:pPr marL="12700">
              <a:lnSpc>
                <a:spcPts val="5340"/>
              </a:lnSpc>
            </a:pPr>
            <a:r>
              <a:rPr dirty="0" smtClean="0" sz="5150" b="1">
                <a:latin typeface="Arial"/>
                <a:cs typeface="Arial"/>
              </a:rPr>
              <a:t>1</a:t>
            </a:r>
            <a:endParaRPr sz="5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25126" y="2489920"/>
            <a:ext cx="3688983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8199" marR="5518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Pro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eso</a:t>
            </a:r>
            <a:r>
              <a:rPr dirty="0" smtClean="0" sz="2500" spc="7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:</a:t>
            </a:r>
            <a:r>
              <a:rPr dirty="0" smtClean="0" sz="2500" spc="101">
                <a:latin typeface="Arial"/>
                <a:cs typeface="Arial"/>
              </a:rPr>
              <a:t> </a:t>
            </a:r>
            <a:r>
              <a:rPr dirty="0" smtClean="0" sz="2500" spc="-37">
                <a:latin typeface="Arial"/>
                <a:cs typeface="Arial"/>
              </a:rPr>
              <a:t>J</a:t>
            </a:r>
            <a:r>
              <a:rPr dirty="0" smtClean="0" sz="2500" spc="8">
                <a:latin typeface="Arial"/>
                <a:cs typeface="Arial"/>
              </a:rPr>
              <a:t>ulio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B</a:t>
            </a:r>
            <a:r>
              <a:rPr dirty="0" smtClean="0" sz="2500" spc="-16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asl</a:t>
            </a:r>
            <a:r>
              <a:rPr dirty="0" smtClean="0" sz="2500" spc="-36">
                <a:latin typeface="Arial"/>
                <a:cs typeface="Arial"/>
              </a:rPr>
              <a:t>a</a:t>
            </a:r>
            <a:r>
              <a:rPr dirty="0" smtClean="0" sz="2500" spc="11">
                <a:latin typeface="Arial"/>
                <a:cs typeface="Arial"/>
              </a:rPr>
              <a:t>vsky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-75">
                <a:latin typeface="Arial"/>
                <a:cs typeface="Arial"/>
              </a:rPr>
              <a:t>A</a:t>
            </a:r>
            <a:r>
              <a:rPr dirty="0" smtClean="0" sz="2500" spc="0">
                <a:latin typeface="Arial"/>
                <a:cs typeface="Arial"/>
              </a:rPr>
              <a:t>uxilia</a:t>
            </a:r>
            <a:r>
              <a:rPr dirty="0" smtClean="0" sz="2500" spc="7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:</a:t>
            </a:r>
            <a:r>
              <a:rPr dirty="0" smtClean="0" sz="2500" spc="88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Virginia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Maz</a:t>
            </a:r>
            <a:r>
              <a:rPr dirty="0" smtClean="0" sz="2500" spc="-22">
                <a:latin typeface="Arial"/>
                <a:cs typeface="Arial"/>
              </a:rPr>
              <a:t>z</a:t>
            </a:r>
            <a:r>
              <a:rPr dirty="0" smtClean="0" sz="2500" spc="12">
                <a:latin typeface="Arial"/>
                <a:cs typeface="Arial"/>
              </a:rPr>
              <a:t>one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316" y="3627129"/>
            <a:ext cx="2253248" cy="276947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0968">
              <a:lnSpc>
                <a:spcPts val="2630"/>
              </a:lnSpc>
            </a:pPr>
            <a:r>
              <a:rPr dirty="0" smtClean="0" sz="2500" spc="12" b="1">
                <a:latin typeface="Arial"/>
                <a:cs typeface="Arial"/>
              </a:rPr>
              <a:t>Código: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238"/>
              </a:spcBef>
            </a:pPr>
            <a:r>
              <a:rPr dirty="0" smtClean="0" sz="2500" spc="10" b="1">
                <a:latin typeface="Arial"/>
                <a:cs typeface="Arial"/>
              </a:rPr>
              <a:t>Característica:</a:t>
            </a:r>
            <a:r>
              <a:rPr dirty="0" smtClean="0" sz="2500" spc="5" b="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 b="1">
                <a:latin typeface="Arial"/>
                <a:cs typeface="Arial"/>
              </a:rPr>
              <a:t>Clases:</a:t>
            </a:r>
            <a:r>
              <a:rPr dirty="0" smtClean="0" sz="2500" spc="11" b="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 b="1">
                <a:latin typeface="Arial"/>
                <a:cs typeface="Arial"/>
              </a:rPr>
              <a:t>Consultas:</a:t>
            </a:r>
            <a:r>
              <a:rPr dirty="0" smtClean="0" sz="2500" spc="11" b="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 b="1">
                <a:latin typeface="Arial"/>
                <a:cs typeface="Arial"/>
              </a:rPr>
              <a:t>Email:</a:t>
            </a:r>
            <a:endParaRPr sz="2500">
              <a:latin typeface="Arial"/>
              <a:cs typeface="Arial"/>
            </a:endParaRPr>
          </a:p>
          <a:p>
            <a:pPr marL="12700" marR="40968">
              <a:lnSpc>
                <a:spcPct val="95825"/>
              </a:lnSpc>
              <a:spcBef>
                <a:spcPts val="389"/>
              </a:spcBef>
            </a:pPr>
            <a:r>
              <a:rPr dirty="0" smtClean="0" sz="2500" spc="10" b="1">
                <a:latin typeface="Arial"/>
                <a:cs typeface="Arial"/>
              </a:rPr>
              <a:t>Oficina:</a:t>
            </a:r>
            <a:endParaRPr sz="2500">
              <a:latin typeface="Arial"/>
              <a:cs typeface="Arial"/>
            </a:endParaRPr>
          </a:p>
          <a:p>
            <a:pPr marL="12700" marR="40968">
              <a:lnSpc>
                <a:spcPct val="95825"/>
              </a:lnSpc>
              <a:spcBef>
                <a:spcPts val="370"/>
              </a:spcBef>
            </a:pPr>
            <a:r>
              <a:rPr dirty="0" smtClean="0" sz="2500" spc="-10" b="1">
                <a:latin typeface="Arial"/>
                <a:cs typeface="Arial"/>
              </a:rPr>
              <a:t>T</a:t>
            </a:r>
            <a:r>
              <a:rPr dirty="0" smtClean="0" sz="2500" spc="-10" b="1">
                <a:latin typeface="Arial"/>
                <a:cs typeface="Arial"/>
              </a:rPr>
              <a:t>elé</a:t>
            </a:r>
            <a:r>
              <a:rPr dirty="0" smtClean="0" sz="2500" spc="-10" b="1">
                <a:latin typeface="Arial"/>
                <a:cs typeface="Arial"/>
              </a:rPr>
              <a:t>f</a:t>
            </a:r>
            <a:r>
              <a:rPr dirty="0" smtClean="0" sz="2500" spc="-10" b="1">
                <a:latin typeface="Arial"/>
                <a:cs typeface="Arial"/>
              </a:rPr>
              <a:t>ono: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98811" y="3627129"/>
            <a:ext cx="5049211" cy="276947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-9">
                <a:latin typeface="Arial"/>
                <a:cs typeface="Arial"/>
              </a:rPr>
              <a:t>C</a:t>
            </a:r>
            <a:r>
              <a:rPr dirty="0" smtClean="0" sz="2500" spc="-9">
                <a:latin typeface="Arial"/>
                <a:cs typeface="Arial"/>
              </a:rPr>
              <a:t>A</a:t>
            </a:r>
            <a:r>
              <a:rPr dirty="0" smtClean="0" sz="2500" spc="-9">
                <a:latin typeface="Arial"/>
                <a:cs typeface="Arial"/>
              </a:rPr>
              <a:t>UT1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1">
                <a:latin typeface="Arial"/>
                <a:cs typeface="Arial"/>
              </a:rPr>
              <a:t>Núcleo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Básico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0">
                <a:latin typeface="Arial"/>
                <a:cs typeface="Arial"/>
              </a:rPr>
              <a:t>Lunes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y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Miércoles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19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22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370"/>
              </a:spcBef>
            </a:pPr>
            <a:r>
              <a:rPr dirty="0" smtClean="0" sz="2500" spc="6">
                <a:latin typeface="Arial"/>
                <a:cs typeface="Arial"/>
              </a:rPr>
              <a:t>Ma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tes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y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J</a:t>
            </a:r>
            <a:r>
              <a:rPr dirty="0" smtClean="0" sz="2500" spc="6">
                <a:latin typeface="Arial"/>
                <a:cs typeface="Arial"/>
              </a:rPr>
              <a:t>u</a:t>
            </a:r>
            <a:r>
              <a:rPr dirty="0" smtClean="0" sz="2500" spc="6">
                <a:latin typeface="Arial"/>
                <a:cs typeface="Arial"/>
              </a:rPr>
              <a:t>e</a:t>
            </a:r>
            <a:r>
              <a:rPr dirty="0" smtClean="0" sz="2500" spc="6">
                <a:latin typeface="Arial"/>
                <a:cs typeface="Arial"/>
              </a:rPr>
              <a:t>v</a:t>
            </a:r>
            <a:r>
              <a:rPr dirty="0" smtClean="0" sz="2500" spc="6">
                <a:latin typeface="Arial"/>
                <a:cs typeface="Arial"/>
              </a:rPr>
              <a:t>es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15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18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4401"/>
              </a:lnSpc>
              <a:spcBef>
                <a:spcPts val="629"/>
              </a:spcBef>
            </a:pPr>
            <a:r>
              <a:rPr dirty="0" smtClean="0" sz="2500" spc="13">
                <a:latin typeface="Courier New"/>
                <a:cs typeface="Courier New"/>
                <a:hlinkClick r:id="rId2"/>
              </a:rPr>
              <a:t>jbrasla@unq.edu.ar</a:t>
            </a:r>
            <a:endParaRPr sz="2500">
              <a:latin typeface="Courier New"/>
              <a:cs typeface="Courier New"/>
            </a:endParaRPr>
          </a:p>
          <a:p>
            <a:pPr marL="12700">
              <a:lnSpc>
                <a:spcPct val="95825"/>
              </a:lnSpc>
              <a:spcBef>
                <a:spcPts val="155"/>
              </a:spcBef>
            </a:pPr>
            <a:r>
              <a:rPr dirty="0" smtClean="0" sz="2500" spc="8">
                <a:latin typeface="Arial"/>
                <a:cs typeface="Arial"/>
              </a:rPr>
              <a:t>9.5,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utomatización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y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UNQ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0">
                <a:latin typeface="Arial"/>
                <a:cs typeface="Arial"/>
              </a:rPr>
              <a:t>011.4275.7714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/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7717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(int.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220)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62917" y="5651534"/>
            <a:ext cx="128048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50">
                <a:latin typeface="Arial"/>
                <a:cs typeface="Arial"/>
              </a:rPr>
              <a:t>F</a:t>
            </a:r>
            <a:r>
              <a:rPr dirty="0" smtClean="0" sz="2500" spc="-50">
                <a:latin typeface="Arial"/>
                <a:cs typeface="Arial"/>
              </a:rPr>
              <a:t>.</a:t>
            </a:r>
            <a:r>
              <a:rPr dirty="0" smtClean="0" sz="2500" spc="-50">
                <a:latin typeface="Arial"/>
                <a:cs typeface="Arial"/>
              </a:rPr>
              <a:t> </a:t>
            </a:r>
            <a:r>
              <a:rPr dirty="0" smtClean="0" sz="2500" spc="-50">
                <a:latin typeface="Arial"/>
                <a:cs typeface="Arial"/>
              </a:rPr>
              <a:t>V</a:t>
            </a:r>
            <a:r>
              <a:rPr dirty="0" smtClean="0" sz="2500" spc="-50">
                <a:latin typeface="Arial"/>
                <a:cs typeface="Arial"/>
              </a:rPr>
              <a:t>arela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56474" y="70868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La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66757" y="708681"/>
            <a:ext cx="145488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ingeniería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09252" y="708681"/>
            <a:ext cx="152760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66">
                <a:latin typeface="Arial"/>
                <a:cs typeface="Arial"/>
              </a:rPr>
              <a:t>de</a:t>
            </a:r>
            <a:r>
              <a:rPr dirty="0" smtClean="0" sz="2500" spc="66">
                <a:latin typeface="Arial"/>
                <a:cs typeface="Arial"/>
              </a:rPr>
              <a:t> </a:t>
            </a:r>
            <a:r>
              <a:rPr dirty="0" smtClean="0" sz="2500" spc="66">
                <a:latin typeface="Arial"/>
                <a:cs typeface="Arial"/>
              </a:rPr>
              <a:t>control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24465" y="70868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ha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34432" y="708681"/>
            <a:ext cx="93012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tenido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52164" y="70868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un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62447" y="708681"/>
            <a:ext cx="114764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23">
                <a:latin typeface="Arial"/>
                <a:cs typeface="Arial"/>
              </a:rPr>
              <a:t>eno</a:t>
            </a:r>
            <a:r>
              <a:rPr dirty="0" smtClean="0" sz="2500" spc="23">
                <a:latin typeface="Arial"/>
                <a:cs typeface="Arial"/>
              </a:rPr>
              <a:t>r</a:t>
            </a:r>
            <a:r>
              <a:rPr dirty="0" smtClean="0" sz="2500" spc="23">
                <a:latin typeface="Arial"/>
                <a:cs typeface="Arial"/>
              </a:rPr>
              <a:t>me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97702" y="708681"/>
            <a:ext cx="11747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impacto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60029" y="70868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en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6474" y="1113570"/>
            <a:ext cx="255099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7">
                <a:latin typeface="Arial"/>
                <a:cs typeface="Arial"/>
              </a:rPr>
              <a:t>n</a:t>
            </a:r>
            <a:r>
              <a:rPr dirty="0" smtClean="0" sz="2500" spc="7">
                <a:latin typeface="Arial"/>
                <a:cs typeface="Arial"/>
              </a:rPr>
              <a:t>uest</a:t>
            </a:r>
            <a:r>
              <a:rPr dirty="0" smtClean="0" sz="2500" spc="7">
                <a:latin typeface="Arial"/>
                <a:cs typeface="Arial"/>
              </a:rPr>
              <a:t>r</a:t>
            </a:r>
            <a:r>
              <a:rPr dirty="0" smtClean="0" sz="2500" spc="7">
                <a:latin typeface="Arial"/>
                <a:cs typeface="Arial"/>
              </a:rPr>
              <a:t>a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sociedad.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6474" y="1746195"/>
            <a:ext cx="496893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Åström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cita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Wil</a:t>
            </a:r>
            <a:r>
              <a:rPr dirty="0" smtClean="0" sz="2500" spc="9">
                <a:latin typeface="Arial"/>
                <a:cs typeface="Arial"/>
              </a:rPr>
              <a:t>b</a:t>
            </a:r>
            <a:r>
              <a:rPr dirty="0" smtClean="0" sz="2500" spc="9">
                <a:latin typeface="Arial"/>
                <a:cs typeface="Arial"/>
              </a:rPr>
              <a:t>ur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W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ight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(1901):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6474" y="2378820"/>
            <a:ext cx="8133671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427632" marR="982222" algn="ctr">
              <a:lnSpc>
                <a:spcPts val="2630"/>
              </a:lnSpc>
            </a:pPr>
            <a:r>
              <a:rPr dirty="0" smtClean="0" sz="2500" spc="11" i="1">
                <a:latin typeface="Arial"/>
                <a:cs typeface="Arial"/>
              </a:rPr>
              <a:t>«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Sabemos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como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const</a:t>
            </a:r>
            <a:r>
              <a:rPr dirty="0" smtClean="0" sz="2500" spc="11" i="1">
                <a:latin typeface="Arial"/>
                <a:cs typeface="Arial"/>
              </a:rPr>
              <a:t>r</a:t>
            </a:r>
            <a:r>
              <a:rPr dirty="0" smtClean="0" sz="2500" spc="11" i="1">
                <a:latin typeface="Arial"/>
                <a:cs typeface="Arial"/>
              </a:rPr>
              <a:t>uir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aeroplano</a:t>
            </a:r>
            <a:r>
              <a:rPr dirty="0" smtClean="0" sz="2500" spc="11" i="1">
                <a:latin typeface="Arial"/>
                <a:cs typeface="Arial"/>
              </a:rPr>
              <a:t>s</a:t>
            </a:r>
            <a:r>
              <a:rPr dirty="0" smtClean="0" sz="2500" spc="11" i="1">
                <a:latin typeface="Arial"/>
                <a:cs typeface="Arial"/>
              </a:rPr>
              <a:t>.»</a:t>
            </a:r>
            <a:endParaRPr sz="2500">
              <a:latin typeface="Arial"/>
              <a:cs typeface="Arial"/>
            </a:endParaRPr>
          </a:p>
          <a:p>
            <a:pPr marL="1681505" marR="1236113" algn="ctr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1" i="1">
                <a:latin typeface="Arial"/>
                <a:cs typeface="Arial"/>
              </a:rPr>
              <a:t>«Sabemos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como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const</a:t>
            </a:r>
            <a:r>
              <a:rPr dirty="0" smtClean="0" sz="2500" spc="11" i="1">
                <a:latin typeface="Arial"/>
                <a:cs typeface="Arial"/>
              </a:rPr>
              <a:t>r</a:t>
            </a:r>
            <a:r>
              <a:rPr dirty="0" smtClean="0" sz="2500" spc="11" i="1">
                <a:latin typeface="Arial"/>
                <a:cs typeface="Arial"/>
              </a:rPr>
              <a:t>uir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motore</a:t>
            </a:r>
            <a:r>
              <a:rPr dirty="0" smtClean="0" sz="2500" spc="11" i="1">
                <a:latin typeface="Arial"/>
                <a:cs typeface="Arial"/>
              </a:rPr>
              <a:t>s</a:t>
            </a:r>
            <a:r>
              <a:rPr dirty="0" smtClean="0" sz="2500" spc="11" i="1">
                <a:latin typeface="Arial"/>
                <a:cs typeface="Arial"/>
              </a:rPr>
              <a:t>.»</a:t>
            </a:r>
            <a:endParaRPr sz="2500">
              <a:latin typeface="Arial"/>
              <a:cs typeface="Arial"/>
            </a:endParaRPr>
          </a:p>
          <a:p>
            <a:pPr marL="1770545" indent="-1757845">
              <a:lnSpc>
                <a:spcPts val="3190"/>
              </a:lnSpc>
              <a:spcBef>
                <a:spcPts val="274"/>
              </a:spcBef>
            </a:pPr>
            <a:r>
              <a:rPr dirty="0" smtClean="0" sz="2500" spc="5" i="1">
                <a:latin typeface="Arial"/>
                <a:cs typeface="Arial"/>
              </a:rPr>
              <a:t>«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El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no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saber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cómo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b="1" i="1">
                <a:latin typeface="Arial"/>
                <a:cs typeface="Arial"/>
              </a:rPr>
              <a:t>equilibrar</a:t>
            </a:r>
            <a:r>
              <a:rPr dirty="0" smtClean="0" sz="2500" spc="5" b="1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y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b="1" i="1">
                <a:latin typeface="Arial"/>
                <a:cs typeface="Arial"/>
              </a:rPr>
              <a:t>maniobrar</a:t>
            </a:r>
            <a:r>
              <a:rPr dirty="0" smtClean="0" sz="2500" spc="5" b="1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aún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desafía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a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estudiantes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del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pro</a:t>
            </a:r>
            <a:r>
              <a:rPr dirty="0" smtClean="0" sz="2500" spc="5" i="1">
                <a:latin typeface="Arial"/>
                <a:cs typeface="Arial"/>
              </a:rPr>
              <a:t>b</a:t>
            </a:r>
            <a:r>
              <a:rPr dirty="0" smtClean="0" sz="2500" spc="5" i="1">
                <a:latin typeface="Arial"/>
                <a:cs typeface="Arial"/>
              </a:rPr>
              <a:t>lema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de</a:t>
            </a:r>
            <a:r>
              <a:rPr dirty="0" smtClean="0" sz="2500" spc="5" i="1">
                <a:latin typeface="Arial"/>
                <a:cs typeface="Arial"/>
              </a:rPr>
              <a:t> </a:t>
            </a:r>
            <a:r>
              <a:rPr dirty="0" smtClean="0" sz="2500" spc="5" i="1">
                <a:latin typeface="Arial"/>
                <a:cs typeface="Arial"/>
              </a:rPr>
              <a:t>vuel</a:t>
            </a:r>
            <a:r>
              <a:rPr dirty="0" smtClean="0" sz="2500" spc="5" i="1">
                <a:latin typeface="Arial"/>
                <a:cs typeface="Arial"/>
              </a:rPr>
              <a:t>o</a:t>
            </a:r>
            <a:r>
              <a:rPr dirty="0" smtClean="0" sz="2500" spc="5" i="1">
                <a:latin typeface="Arial"/>
                <a:cs typeface="Arial"/>
              </a:rPr>
              <a:t>.»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07827" y="3188572"/>
            <a:ext cx="47492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 i="1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14247" y="4226086"/>
            <a:ext cx="8287192" cy="114994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algn="ctr">
              <a:lnSpc>
                <a:spcPts val="2630"/>
              </a:lnSpc>
            </a:pPr>
            <a:r>
              <a:rPr dirty="0" smtClean="0" sz="2500" spc="9" i="1">
                <a:latin typeface="Arial"/>
                <a:cs typeface="Arial"/>
              </a:rPr>
              <a:t>«Cuando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esta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única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dificultad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sea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resuelta,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la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e</a:t>
            </a:r>
            <a:r>
              <a:rPr dirty="0" smtClean="0" sz="2500" spc="9" i="1">
                <a:latin typeface="Arial"/>
                <a:cs typeface="Arial"/>
              </a:rPr>
              <a:t>r</a:t>
            </a:r>
            <a:r>
              <a:rPr dirty="0" smtClean="0" sz="2500" spc="9" i="1">
                <a:latin typeface="Arial"/>
                <a:cs typeface="Arial"/>
              </a:rPr>
              <a:t>a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del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vuelo</a:t>
            </a:r>
            <a:endParaRPr sz="2500">
              <a:latin typeface="Arial"/>
              <a:cs typeface="Arial"/>
            </a:endParaRPr>
          </a:p>
          <a:p>
            <a:pPr marR="14981" indent="0" algn="ctr">
              <a:lnSpc>
                <a:spcPts val="3190"/>
              </a:lnSpc>
              <a:spcBef>
                <a:spcPts val="142"/>
              </a:spcBef>
            </a:pPr>
            <a:r>
              <a:rPr dirty="0" smtClean="0" sz="2500" spc="10" i="1">
                <a:latin typeface="Arial"/>
                <a:cs typeface="Arial"/>
              </a:rPr>
              <a:t>habrá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ar</a:t>
            </a:r>
            <a:r>
              <a:rPr dirty="0" smtClean="0" sz="2500" spc="10" i="1">
                <a:latin typeface="Arial"/>
                <a:cs typeface="Arial"/>
              </a:rPr>
              <a:t>r</a:t>
            </a:r>
            <a:r>
              <a:rPr dirty="0" smtClean="0" sz="2500" spc="10" i="1">
                <a:latin typeface="Arial"/>
                <a:cs typeface="Arial"/>
              </a:rPr>
              <a:t>ibad</a:t>
            </a:r>
            <a:r>
              <a:rPr dirty="0" smtClean="0" sz="2500" spc="10" i="1">
                <a:latin typeface="Arial"/>
                <a:cs typeface="Arial"/>
              </a:rPr>
              <a:t>o</a:t>
            </a:r>
            <a:r>
              <a:rPr dirty="0" smtClean="0" sz="2500" spc="10" i="1">
                <a:latin typeface="Arial"/>
                <a:cs typeface="Arial"/>
              </a:rPr>
              <a:t>,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y</a:t>
            </a:r>
            <a:r>
              <a:rPr dirty="0" smtClean="0" sz="2500" spc="10" i="1">
                <a:latin typeface="Arial"/>
                <a:cs typeface="Arial"/>
              </a:rPr>
              <a:t>a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que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todas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las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demás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dificultades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son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de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menor</a:t>
            </a:r>
            <a:r>
              <a:rPr dirty="0" smtClean="0" sz="2500" spc="1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impo</a:t>
            </a:r>
            <a:r>
              <a:rPr dirty="0" smtClean="0" sz="2500" spc="10" i="1">
                <a:latin typeface="Arial"/>
                <a:cs typeface="Arial"/>
              </a:rPr>
              <a:t>r</a:t>
            </a:r>
            <a:r>
              <a:rPr dirty="0" smtClean="0" sz="2500" spc="10" i="1">
                <a:latin typeface="Arial"/>
                <a:cs typeface="Arial"/>
              </a:rPr>
              <a:t>tancia.»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320338" y="744931"/>
            <a:ext cx="4051287" cy="3124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6474" y="4259271"/>
            <a:ext cx="219055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¡Los</a:t>
            </a:r>
            <a:r>
              <a:rPr dirty="0" smtClean="0" sz="2500" spc="128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he</a:t>
            </a:r>
            <a:r>
              <a:rPr dirty="0" smtClean="0" sz="2500" spc="68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manos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2316" y="4259271"/>
            <a:ext cx="641039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W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ight</a:t>
            </a:r>
            <a:r>
              <a:rPr dirty="0" smtClean="0" sz="2500" spc="15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resolvieron</a:t>
            </a:r>
            <a:r>
              <a:rPr dirty="0" smtClean="0" sz="2500" spc="20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cómo</a:t>
            </a:r>
            <a:r>
              <a:rPr dirty="0" smtClean="0" sz="2500" spc="141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equilibrar</a:t>
            </a:r>
            <a:r>
              <a:rPr dirty="0" smtClean="0" sz="2500" spc="193" b="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y</a:t>
            </a:r>
            <a:r>
              <a:rPr dirty="0" smtClean="0" sz="2500" spc="79">
                <a:latin typeface="Arial"/>
                <a:cs typeface="Arial"/>
              </a:rPr>
              <a:t> </a:t>
            </a:r>
            <a:r>
              <a:rPr dirty="0" smtClean="0" sz="2500" spc="12" b="1">
                <a:latin typeface="Arial"/>
                <a:cs typeface="Arial"/>
              </a:rPr>
              <a:t>manio-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4664147"/>
            <a:ext cx="794573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b="1">
                <a:latin typeface="Arial"/>
                <a:cs typeface="Arial"/>
              </a:rPr>
              <a:t>brar</a:t>
            </a:r>
            <a:r>
              <a:rPr dirty="0" smtClean="0" sz="2500" spc="48" b="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olaron</a:t>
            </a:r>
            <a:r>
              <a:rPr dirty="0" smtClean="0" sz="2500" spc="8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</a:t>
            </a:r>
            <a:r>
              <a:rPr dirty="0" smtClean="0" sz="2500" spc="19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Kitty</a:t>
            </a:r>
            <a:r>
              <a:rPr dirty="0" smtClean="0" sz="2500" spc="48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H</a:t>
            </a:r>
            <a:r>
              <a:rPr dirty="0" smtClean="0" sz="2500" spc="-50" i="1">
                <a:latin typeface="Arial"/>
                <a:cs typeface="Arial"/>
              </a:rPr>
              <a:t>a</a:t>
            </a:r>
            <a:r>
              <a:rPr dirty="0" smtClean="0" sz="2500" spc="0" i="1">
                <a:latin typeface="Arial"/>
                <a:cs typeface="Arial"/>
              </a:rPr>
              <a:t>wk</a:t>
            </a:r>
            <a:r>
              <a:rPr dirty="0" smtClean="0" sz="2500" spc="307" i="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</a:t>
            </a:r>
            <a:r>
              <a:rPr dirty="0" smtClean="0" sz="2500" spc="1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17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diciembre</a:t>
            </a:r>
            <a:r>
              <a:rPr dirty="0" smtClean="0" sz="2500" spc="108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1903!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069174" y="3067475"/>
            <a:ext cx="2713815" cy="3862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56474" y="708681"/>
            <a:ext cx="862622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11">
                <a:latin typeface="Arial"/>
                <a:cs typeface="Arial"/>
              </a:rPr>
              <a:t>De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hech</a:t>
            </a:r>
            <a:r>
              <a:rPr dirty="0" smtClean="0" sz="2500" spc="-11">
                <a:latin typeface="Arial"/>
                <a:cs typeface="Arial"/>
              </a:rPr>
              <a:t>o</a:t>
            </a:r>
            <a:r>
              <a:rPr dirty="0" smtClean="0" sz="2500" spc="-11">
                <a:latin typeface="Arial"/>
                <a:cs typeface="Arial"/>
              </a:rPr>
              <a:t>,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ninguno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de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los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sistemas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mode</a:t>
            </a:r>
            <a:r>
              <a:rPr dirty="0" smtClean="0" sz="2500" spc="-11">
                <a:latin typeface="Arial"/>
                <a:cs typeface="Arial"/>
              </a:rPr>
              <a:t>r</a:t>
            </a:r>
            <a:r>
              <a:rPr dirty="0" smtClean="0" sz="2500" spc="-11">
                <a:latin typeface="Arial"/>
                <a:cs typeface="Arial"/>
              </a:rPr>
              <a:t>nos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(</a:t>
            </a:r>
            <a:r>
              <a:rPr dirty="0" smtClean="0" sz="2500" spc="-11">
                <a:latin typeface="Arial"/>
                <a:cs typeface="Arial"/>
              </a:rPr>
              <a:t>a</a:t>
            </a:r>
            <a:r>
              <a:rPr dirty="0" smtClean="0" sz="2500" spc="-11">
                <a:latin typeface="Arial"/>
                <a:cs typeface="Arial"/>
              </a:rPr>
              <a:t>vione</a:t>
            </a:r>
            <a:r>
              <a:rPr dirty="0" smtClean="0" sz="2500" spc="-11">
                <a:latin typeface="Arial"/>
                <a:cs typeface="Arial"/>
              </a:rPr>
              <a:t>s</a:t>
            </a:r>
            <a:r>
              <a:rPr dirty="0" smtClean="0" sz="2500" spc="-11">
                <a:latin typeface="Arial"/>
                <a:cs typeface="Arial"/>
              </a:rPr>
              <a:t>,</a:t>
            </a:r>
            <a:r>
              <a:rPr dirty="0" smtClean="0" sz="2500" spc="-11">
                <a:latin typeface="Arial"/>
                <a:cs typeface="Arial"/>
              </a:rPr>
              <a:t> </a:t>
            </a:r>
            <a:r>
              <a:rPr dirty="0" smtClean="0" sz="2500" spc="-11">
                <a:latin typeface="Arial"/>
                <a:cs typeface="Arial"/>
              </a:rPr>
              <a:t>trenes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56474" y="1113570"/>
            <a:ext cx="7608494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de</a:t>
            </a:r>
            <a:r>
              <a:rPr dirty="0" smtClean="0" sz="2500" spc="20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alta</a:t>
            </a:r>
            <a:r>
              <a:rPr dirty="0" smtClean="0" sz="2500" spc="220">
                <a:latin typeface="Arial"/>
                <a:cs typeface="Arial"/>
              </a:rPr>
              <a:t> 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elocidad,</a:t>
            </a:r>
            <a:r>
              <a:rPr dirty="0" smtClean="0" sz="2500" spc="29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reproductores</a:t>
            </a:r>
            <a:r>
              <a:rPr dirty="0" smtClean="0" sz="2500" spc="33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0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</a:t>
            </a:r>
            <a:r>
              <a:rPr dirty="0" smtClean="0" sz="2500" spc="-175">
                <a:latin typeface="Arial"/>
                <a:cs typeface="Arial"/>
              </a:rPr>
              <a:t>D</a:t>
            </a:r>
            <a:r>
              <a:rPr dirty="0" smtClean="0" sz="2500" spc="0">
                <a:latin typeface="Arial"/>
                <a:cs typeface="Arial"/>
              </a:rPr>
              <a:t>,</a:t>
            </a:r>
            <a:r>
              <a:rPr dirty="0" smtClean="0" sz="2500" spc="222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etc.)</a:t>
            </a:r>
            <a:r>
              <a:rPr dirty="0" smtClean="0" sz="2500" spc="179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podrían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8">
                <a:latin typeface="Arial"/>
                <a:cs typeface="Arial"/>
              </a:rPr>
              <a:t>sin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yuda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sofisticados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sistemas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03472" y="1113570"/>
            <a:ext cx="97922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7">
                <a:latin typeface="Arial"/>
                <a:cs typeface="Arial"/>
              </a:rPr>
              <a:t>ope</a:t>
            </a:r>
            <a:r>
              <a:rPr dirty="0" smtClean="0" sz="2500" spc="7">
                <a:latin typeface="Arial"/>
                <a:cs typeface="Arial"/>
              </a:rPr>
              <a:t>r</a:t>
            </a:r>
            <a:r>
              <a:rPr dirty="0" smtClean="0" sz="2500" spc="7">
                <a:latin typeface="Arial"/>
                <a:cs typeface="Arial"/>
              </a:rPr>
              <a:t>ar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56474" y="2151071"/>
            <a:ext cx="716543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125">
                <a:latin typeface="Arial"/>
                <a:cs typeface="Arial"/>
              </a:rPr>
              <a:t>P</a:t>
            </a:r>
            <a:r>
              <a:rPr dirty="0" smtClean="0" sz="2500" spc="0">
                <a:latin typeface="Arial"/>
                <a:cs typeface="Arial"/>
              </a:rPr>
              <a:t>or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ejempl</a:t>
            </a:r>
            <a:r>
              <a:rPr dirty="0" smtClean="0" sz="2500" spc="-100">
                <a:latin typeface="Arial"/>
                <a:cs typeface="Arial"/>
              </a:rPr>
              <a:t>o</a:t>
            </a:r>
            <a:r>
              <a:rPr dirty="0" smtClean="0" sz="2500" spc="0">
                <a:latin typeface="Arial"/>
                <a:cs typeface="Arial"/>
              </a:rPr>
              <a:t>,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</a:t>
            </a:r>
            <a:r>
              <a:rPr dirty="0" smtClean="0" sz="2500" spc="-15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regulador</a:t>
            </a:r>
            <a:r>
              <a:rPr dirty="0" smtClean="0" sz="2500" spc="75" b="1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centrífugo</a:t>
            </a:r>
            <a:r>
              <a:rPr dirty="0" smtClean="0" sz="2500" spc="82" b="1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de</a:t>
            </a:r>
            <a:r>
              <a:rPr dirty="0" smtClean="0" sz="2500" spc="-5" b="1">
                <a:latin typeface="Arial"/>
                <a:cs typeface="Arial"/>
              </a:rPr>
              <a:t> </a:t>
            </a:r>
            <a:r>
              <a:rPr dirty="0" smtClean="0" sz="2500" spc="-76" b="1">
                <a:latin typeface="Arial"/>
                <a:cs typeface="Arial"/>
              </a:rPr>
              <a:t>W</a:t>
            </a:r>
            <a:r>
              <a:rPr dirty="0" smtClean="0" sz="2500" spc="9" b="1">
                <a:latin typeface="Arial"/>
                <a:cs typeface="Arial"/>
              </a:rPr>
              <a:t>att</a:t>
            </a:r>
            <a:r>
              <a:rPr dirty="0" smtClean="0" sz="2500" spc="-39" b="1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tu</a:t>
            </a:r>
            <a:r>
              <a:rPr dirty="0" smtClean="0" sz="2500" spc="-47">
                <a:latin typeface="Arial"/>
                <a:cs typeface="Arial"/>
              </a:rPr>
              <a:t>v</a:t>
            </a:r>
            <a:r>
              <a:rPr dirty="0" smtClean="0" sz="2500" spc="12">
                <a:latin typeface="Arial"/>
                <a:cs typeface="Arial"/>
              </a:rPr>
              <a:t>o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32400" y="215107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un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665558" y="2151071"/>
            <a:ext cx="101700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impac-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6474" y="2555947"/>
            <a:ext cx="33515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to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06526" y="2555947"/>
            <a:ext cx="1804935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fundamental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26356" y="2555947"/>
            <a:ext cx="113694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du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ante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78190" y="2555947"/>
            <a:ext cx="326149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5">
                <a:latin typeface="Arial"/>
                <a:cs typeface="Arial"/>
              </a:rPr>
              <a:t>la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e</a:t>
            </a:r>
            <a:r>
              <a:rPr dirty="0" smtClean="0" sz="2500" spc="5">
                <a:latin typeface="Arial"/>
                <a:cs typeface="Arial"/>
              </a:rPr>
              <a:t>v</a:t>
            </a:r>
            <a:r>
              <a:rPr dirty="0" smtClean="0" sz="2500" spc="5">
                <a:latin typeface="Arial"/>
                <a:cs typeface="Arial"/>
              </a:rPr>
              <a:t>olución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indust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ial.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77867" y="423293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La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92242" y="4232931"/>
            <a:ext cx="2681954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3">
                <a:latin typeface="Arial"/>
                <a:cs typeface="Arial"/>
              </a:rPr>
              <a:t>f</a:t>
            </a:r>
            <a:r>
              <a:rPr dirty="0" smtClean="0" sz="2500" spc="-3">
                <a:latin typeface="Arial"/>
                <a:cs typeface="Arial"/>
              </a:rPr>
              <a:t>oto</a:t>
            </a:r>
            <a:r>
              <a:rPr dirty="0" smtClean="0" sz="2500" spc="-3">
                <a:latin typeface="Arial"/>
                <a:cs typeface="Arial"/>
              </a:rPr>
              <a:t>g</a:t>
            </a:r>
            <a:r>
              <a:rPr dirty="0" smtClean="0" sz="2500" spc="-3">
                <a:latin typeface="Arial"/>
                <a:cs typeface="Arial"/>
              </a:rPr>
              <a:t>r</a:t>
            </a:r>
            <a:r>
              <a:rPr dirty="0" smtClean="0" sz="2500" spc="-3">
                <a:latin typeface="Arial"/>
                <a:cs typeface="Arial"/>
              </a:rPr>
              <a:t>afía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m</a:t>
            </a:r>
            <a:r>
              <a:rPr dirty="0" smtClean="0" sz="2500" spc="-3">
                <a:latin typeface="Arial"/>
                <a:cs typeface="Arial"/>
              </a:rPr>
              <a:t>uest</a:t>
            </a:r>
            <a:r>
              <a:rPr dirty="0" smtClean="0" sz="2500" spc="-3">
                <a:latin typeface="Arial"/>
                <a:cs typeface="Arial"/>
              </a:rPr>
              <a:t>r</a:t>
            </a:r>
            <a:r>
              <a:rPr dirty="0" smtClean="0" sz="2500" spc="-3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65900" y="4232931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un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80275" y="4232931"/>
            <a:ext cx="140231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regulador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77867" y="4637807"/>
            <a:ext cx="5198470" cy="236460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 spc="-4">
                <a:latin typeface="Arial"/>
                <a:cs typeface="Arial"/>
              </a:rPr>
              <a:t>centrífugo</a:t>
            </a:r>
            <a:r>
              <a:rPr dirty="0" smtClean="0" sz="2500" spc="-4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de</a:t>
            </a:r>
            <a:r>
              <a:rPr dirty="0" smtClean="0" sz="2500" spc="-4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W</a:t>
            </a:r>
            <a:r>
              <a:rPr dirty="0" smtClean="0" sz="2500" spc="-4">
                <a:latin typeface="Arial"/>
                <a:cs typeface="Arial"/>
              </a:rPr>
              <a:t>att</a:t>
            </a:r>
            <a:r>
              <a:rPr dirty="0" smtClean="0" sz="2500" spc="-4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usado</a:t>
            </a:r>
            <a:r>
              <a:rPr dirty="0" smtClean="0" sz="2500" spc="-4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en</a:t>
            </a:r>
            <a:r>
              <a:rPr dirty="0" smtClean="0" sz="2500" spc="-4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una</a:t>
            </a:r>
            <a:r>
              <a:rPr dirty="0" smtClean="0" sz="2500" spc="-4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má-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 spc="15">
                <a:latin typeface="Arial"/>
                <a:cs typeface="Arial"/>
              </a:rPr>
              <a:t>quina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de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v</a:t>
            </a:r>
            <a:r>
              <a:rPr dirty="0" smtClean="0" sz="2500" spc="15">
                <a:latin typeface="Arial"/>
                <a:cs typeface="Arial"/>
              </a:rPr>
              <a:t>apor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en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una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fáb</a:t>
            </a:r>
            <a:r>
              <a:rPr dirty="0" smtClean="0" sz="2500" spc="15">
                <a:latin typeface="Arial"/>
                <a:cs typeface="Arial"/>
              </a:rPr>
              <a:t>r</a:t>
            </a:r>
            <a:r>
              <a:rPr dirty="0" smtClean="0" sz="2500" spc="15">
                <a:latin typeface="Arial"/>
                <a:cs typeface="Arial"/>
              </a:rPr>
              <a:t>ica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de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te-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las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cerca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de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Mancheste</a:t>
            </a:r>
            <a:r>
              <a:rPr dirty="0" smtClean="0" sz="2500" spc="15">
                <a:latin typeface="Arial"/>
                <a:cs typeface="Arial"/>
              </a:rPr>
              <a:t>r</a:t>
            </a:r>
            <a:r>
              <a:rPr dirty="0" smtClean="0" sz="2500" spc="15">
                <a:latin typeface="Arial"/>
                <a:cs typeface="Arial"/>
              </a:rPr>
              <a:t>,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en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el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Reino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Unid</a:t>
            </a:r>
            <a:r>
              <a:rPr dirty="0" smtClean="0" sz="2500" spc="15">
                <a:latin typeface="Arial"/>
                <a:cs typeface="Arial"/>
              </a:rPr>
              <a:t>o</a:t>
            </a:r>
            <a:r>
              <a:rPr dirty="0" smtClean="0" sz="2500" spc="15">
                <a:latin typeface="Arial"/>
                <a:cs typeface="Arial"/>
              </a:rPr>
              <a:t>.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Manchester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fue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el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centro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de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la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r</a:t>
            </a:r>
            <a:r>
              <a:rPr dirty="0" smtClean="0" sz="2500" spc="15">
                <a:latin typeface="Arial"/>
                <a:cs typeface="Arial"/>
              </a:rPr>
              <a:t>e</a:t>
            </a:r>
            <a:r>
              <a:rPr dirty="0" smtClean="0" sz="2500" spc="15">
                <a:latin typeface="Arial"/>
                <a:cs typeface="Arial"/>
              </a:rPr>
              <a:t>v</a:t>
            </a:r>
            <a:r>
              <a:rPr dirty="0" smtClean="0" sz="2500" spc="15">
                <a:latin typeface="Arial"/>
                <a:cs typeface="Arial"/>
              </a:rPr>
              <a:t>olución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indust</a:t>
            </a:r>
            <a:r>
              <a:rPr dirty="0" smtClean="0" sz="2500" spc="15">
                <a:latin typeface="Arial"/>
                <a:cs typeface="Arial"/>
              </a:rPr>
              <a:t>r</a:t>
            </a:r>
            <a:r>
              <a:rPr dirty="0" smtClean="0" sz="2500" spc="15">
                <a:latin typeface="Arial"/>
                <a:cs typeface="Arial"/>
              </a:rPr>
              <a:t>ial.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La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fáb</a:t>
            </a:r>
            <a:r>
              <a:rPr dirty="0" smtClean="0" sz="2500" spc="15">
                <a:latin typeface="Arial"/>
                <a:cs typeface="Arial"/>
              </a:rPr>
              <a:t>r</a:t>
            </a:r>
            <a:r>
              <a:rPr dirty="0" smtClean="0" sz="2500" spc="15">
                <a:latin typeface="Arial"/>
                <a:cs typeface="Arial"/>
              </a:rPr>
              <a:t>ica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de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telas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está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aún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en</a:t>
            </a:r>
            <a:r>
              <a:rPr dirty="0" smtClean="0" sz="2500" spc="15">
                <a:latin typeface="Arial"/>
                <a:cs typeface="Arial"/>
              </a:rPr>
              <a:t> </a:t>
            </a:r>
            <a:r>
              <a:rPr dirty="0" smtClean="0" sz="2500" spc="15">
                <a:latin typeface="Arial"/>
                <a:cs typeface="Arial"/>
              </a:rPr>
              <a:t>ope</a:t>
            </a:r>
            <a:r>
              <a:rPr dirty="0" smtClean="0" sz="2500" spc="15">
                <a:latin typeface="Arial"/>
                <a:cs typeface="Arial"/>
              </a:rPr>
              <a:t>r</a:t>
            </a:r>
            <a:r>
              <a:rPr dirty="0" smtClean="0" sz="2500" spc="15">
                <a:latin typeface="Arial"/>
                <a:cs typeface="Arial"/>
              </a:rPr>
              <a:t>ación.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1924532" y="744901"/>
            <a:ext cx="6843272" cy="56789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57386" y="6560956"/>
            <a:ext cx="5793584" cy="600312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802690" marR="819015" algn="ctr">
              <a:lnSpc>
                <a:spcPts val="2630"/>
              </a:lnSpc>
            </a:pPr>
            <a:r>
              <a:rPr dirty="0" smtClean="0" sz="2500" spc="7">
                <a:latin typeface="Arial"/>
                <a:cs typeface="Arial"/>
              </a:rPr>
              <a:t>Regulador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centrífugo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de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W</a:t>
            </a:r>
            <a:r>
              <a:rPr dirty="0" smtClean="0" sz="2500" spc="7">
                <a:latin typeface="Arial"/>
                <a:cs typeface="Arial"/>
              </a:rPr>
              <a:t>att</a:t>
            </a:r>
            <a:endParaRPr sz="2500">
              <a:latin typeface="Arial"/>
              <a:cs typeface="Arial"/>
            </a:endParaRPr>
          </a:p>
          <a:p>
            <a:pPr algn="ctr">
              <a:lnSpc>
                <a:spcPct val="95825"/>
              </a:lnSpc>
            </a:pPr>
            <a:r>
              <a:rPr dirty="0" smtClean="0" sz="1700" spc="7">
                <a:latin typeface="Arial"/>
                <a:cs typeface="Arial"/>
              </a:rPr>
              <a:t>(Figu</a:t>
            </a:r>
            <a:r>
              <a:rPr dirty="0" smtClean="0" sz="1700" spc="7">
                <a:latin typeface="Arial"/>
                <a:cs typeface="Arial"/>
              </a:rPr>
              <a:t>r</a:t>
            </a:r>
            <a:r>
              <a:rPr dirty="0" smtClean="0" sz="1700" spc="7">
                <a:latin typeface="Arial"/>
                <a:cs typeface="Arial"/>
              </a:rPr>
              <a:t>a</a:t>
            </a:r>
            <a:r>
              <a:rPr dirty="0" smtClean="0" sz="1700" spc="7">
                <a:latin typeface="Arial"/>
                <a:cs typeface="Arial"/>
              </a:rPr>
              <a:t> </a:t>
            </a:r>
            <a:r>
              <a:rPr dirty="0" smtClean="0" sz="1700" spc="7">
                <a:latin typeface="Arial"/>
                <a:cs typeface="Arial"/>
              </a:rPr>
              <a:t>de</a:t>
            </a:r>
            <a:r>
              <a:rPr dirty="0" smtClean="0" sz="1700" spc="7">
                <a:latin typeface="Arial"/>
                <a:cs typeface="Arial"/>
              </a:rPr>
              <a:t> </a:t>
            </a:r>
            <a:r>
              <a:rPr dirty="0" smtClean="0" sz="1700" spc="7">
                <a:latin typeface="Arial"/>
                <a:cs typeface="Arial"/>
              </a:rPr>
              <a:t>Dorf</a:t>
            </a:r>
            <a:r>
              <a:rPr dirty="0" smtClean="0" sz="1700" spc="7">
                <a:latin typeface="Arial"/>
                <a:cs typeface="Arial"/>
              </a:rPr>
              <a:t> </a:t>
            </a:r>
            <a:r>
              <a:rPr dirty="0" smtClean="0" sz="1700" spc="7">
                <a:latin typeface="Arial"/>
                <a:cs typeface="Arial"/>
              </a:rPr>
              <a:t>&amp;</a:t>
            </a:r>
            <a:r>
              <a:rPr dirty="0" smtClean="0" sz="1700" spc="7">
                <a:latin typeface="Arial"/>
                <a:cs typeface="Arial"/>
              </a:rPr>
              <a:t> </a:t>
            </a:r>
            <a:r>
              <a:rPr dirty="0" smtClean="0" sz="1700" spc="7">
                <a:latin typeface="Arial"/>
                <a:cs typeface="Arial"/>
              </a:rPr>
              <a:t>Bisho</a:t>
            </a:r>
            <a:r>
              <a:rPr dirty="0" smtClean="0" sz="1700" spc="7">
                <a:latin typeface="Arial"/>
                <a:cs typeface="Arial"/>
              </a:rPr>
              <a:t>p</a:t>
            </a:r>
            <a:r>
              <a:rPr dirty="0" smtClean="0" sz="1700" spc="7">
                <a:latin typeface="Arial"/>
                <a:cs typeface="Arial"/>
              </a:rPr>
              <a:t>,</a:t>
            </a:r>
            <a:r>
              <a:rPr dirty="0" smtClean="0" sz="1700" spc="7">
                <a:latin typeface="Arial"/>
                <a:cs typeface="Arial"/>
              </a:rPr>
              <a:t> </a:t>
            </a:r>
            <a:r>
              <a:rPr dirty="0" smtClean="0" sz="1700" spc="7" i="1">
                <a:latin typeface="Arial"/>
                <a:cs typeface="Arial"/>
              </a:rPr>
              <a:t>Mode</a:t>
            </a:r>
            <a:r>
              <a:rPr dirty="0" smtClean="0" sz="1700" spc="7" i="1">
                <a:latin typeface="Arial"/>
                <a:cs typeface="Arial"/>
              </a:rPr>
              <a:t>r</a:t>
            </a:r>
            <a:r>
              <a:rPr dirty="0" smtClean="0" sz="1700" spc="7" i="1">
                <a:latin typeface="Arial"/>
                <a:cs typeface="Arial"/>
              </a:rPr>
              <a:t>n</a:t>
            </a:r>
            <a:r>
              <a:rPr dirty="0" smtClean="0" sz="1700" spc="7" i="1">
                <a:latin typeface="Arial"/>
                <a:cs typeface="Arial"/>
              </a:rPr>
              <a:t> </a:t>
            </a:r>
            <a:r>
              <a:rPr dirty="0" smtClean="0" sz="1700" spc="7" i="1">
                <a:latin typeface="Arial"/>
                <a:cs typeface="Arial"/>
              </a:rPr>
              <a:t>Control</a:t>
            </a:r>
            <a:r>
              <a:rPr dirty="0" smtClean="0" sz="1700" spc="7" i="1">
                <a:latin typeface="Arial"/>
                <a:cs typeface="Arial"/>
              </a:rPr>
              <a:t> </a:t>
            </a:r>
            <a:r>
              <a:rPr dirty="0" smtClean="0" sz="1700" spc="7" i="1">
                <a:latin typeface="Arial"/>
                <a:cs typeface="Arial"/>
              </a:rPr>
              <a:t>System</a:t>
            </a:r>
            <a:r>
              <a:rPr dirty="0" smtClean="0" sz="1700" spc="7" i="1">
                <a:latin typeface="Arial"/>
                <a:cs typeface="Arial"/>
              </a:rPr>
              <a:t>s</a:t>
            </a:r>
            <a:r>
              <a:rPr dirty="0" smtClean="0" sz="1700" spc="7" i="1">
                <a:latin typeface="Arial"/>
                <a:cs typeface="Arial"/>
              </a:rPr>
              <a:t>,</a:t>
            </a:r>
            <a:r>
              <a:rPr dirty="0" smtClean="0" sz="1700" spc="7" i="1">
                <a:latin typeface="Arial"/>
                <a:cs typeface="Arial"/>
              </a:rPr>
              <a:t> </a:t>
            </a:r>
            <a:r>
              <a:rPr dirty="0" smtClean="0" sz="1700" spc="7" i="1">
                <a:latin typeface="Arial"/>
                <a:cs typeface="Arial"/>
              </a:rPr>
              <a:t>9a</a:t>
            </a:r>
            <a:r>
              <a:rPr dirty="0" smtClean="0" sz="1700" spc="7" i="1">
                <a:latin typeface="Arial"/>
                <a:cs typeface="Arial"/>
              </a:rPr>
              <a:t> </a:t>
            </a:r>
            <a:r>
              <a:rPr dirty="0" smtClean="0" sz="1700" spc="7" i="1">
                <a:latin typeface="Arial"/>
                <a:cs typeface="Arial"/>
              </a:rPr>
              <a:t>Ed.</a:t>
            </a:r>
            <a:r>
              <a:rPr dirty="0" smtClean="0" sz="1700" spc="7">
                <a:latin typeface="Arial"/>
                <a:cs typeface="Arial"/>
              </a:rPr>
              <a:t>)</a:t>
            </a:r>
            <a:endParaRPr sz="17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1102563" y="1242682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1102563" y="164755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5379364" y="124992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5379364" y="165479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5379364" y="205967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5379364" y="2464562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5379364" y="286943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5379364" y="327431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5379364" y="3679202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1102563" y="520379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1102563" y="5608675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1102563" y="601355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1102563" y="6418440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102563" y="6823316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56474" y="714663"/>
            <a:ext cx="365215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b="1">
                <a:latin typeface="Arial"/>
                <a:cs typeface="Arial"/>
              </a:rPr>
              <a:t>¿Dónde</a:t>
            </a:r>
            <a:r>
              <a:rPr dirty="0" smtClean="0" sz="2500" spc="92" b="1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se</a:t>
            </a:r>
            <a:r>
              <a:rPr dirty="0" smtClean="0" sz="2500" spc="27" b="1">
                <a:latin typeface="Arial"/>
                <a:cs typeface="Arial"/>
              </a:rPr>
              <a:t> </a:t>
            </a:r>
            <a:r>
              <a:rPr dirty="0" smtClean="0" sz="2500" spc="13" b="1">
                <a:latin typeface="Arial"/>
                <a:cs typeface="Arial"/>
              </a:rPr>
              <a:t>usa</a:t>
            </a:r>
            <a:r>
              <a:rPr dirty="0" smtClean="0" sz="2500" spc="0" b="1">
                <a:latin typeface="Arial"/>
                <a:cs typeface="Arial"/>
              </a:rPr>
              <a:t> </a:t>
            </a:r>
            <a:r>
              <a:rPr dirty="0" smtClean="0" sz="2500" spc="12" b="1">
                <a:latin typeface="Arial"/>
                <a:cs typeface="Arial"/>
              </a:rPr>
              <a:t>cont</a:t>
            </a:r>
            <a:r>
              <a:rPr dirty="0" smtClean="0" sz="2500" spc="-40" b="1">
                <a:latin typeface="Arial"/>
                <a:cs typeface="Arial"/>
              </a:rPr>
              <a:t>r</a:t>
            </a:r>
            <a:r>
              <a:rPr dirty="0" smtClean="0" sz="2500" spc="11" b="1">
                <a:latin typeface="Arial"/>
                <a:cs typeface="Arial"/>
              </a:rPr>
              <a:t>ol?</a:t>
            </a:r>
            <a:endParaRPr sz="25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72793" y="1123057"/>
            <a:ext cx="3068837" cy="745083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Procesos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indust</a:t>
            </a:r>
            <a:r>
              <a:rPr dirty="0" smtClean="0" sz="2500" spc="12">
                <a:latin typeface="Arial"/>
                <a:cs typeface="Arial"/>
              </a:rPr>
              <a:t>r</a:t>
            </a:r>
            <a:r>
              <a:rPr dirty="0" smtClean="0" sz="2500" spc="12">
                <a:latin typeface="Arial"/>
                <a:cs typeface="Arial"/>
              </a:rPr>
              <a:t>iales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-10">
                <a:latin typeface="Arial"/>
                <a:cs typeface="Arial"/>
              </a:rPr>
              <a:t>T</a:t>
            </a:r>
            <a:r>
              <a:rPr dirty="0" smtClean="0" sz="2500" spc="-10">
                <a:latin typeface="Arial"/>
                <a:cs typeface="Arial"/>
              </a:rPr>
              <a:t>r</a:t>
            </a:r>
            <a:r>
              <a:rPr dirty="0" smtClean="0" sz="2500" spc="-10">
                <a:latin typeface="Arial"/>
                <a:cs typeface="Arial"/>
              </a:rPr>
              <a:t>anspo</a:t>
            </a:r>
            <a:r>
              <a:rPr dirty="0" smtClean="0" sz="2500" spc="-10">
                <a:latin typeface="Arial"/>
                <a:cs typeface="Arial"/>
              </a:rPr>
              <a:t>r</a:t>
            </a:r>
            <a:r>
              <a:rPr dirty="0" smtClean="0" sz="2500" spc="-10">
                <a:latin typeface="Arial"/>
                <a:cs typeface="Arial"/>
              </a:rPr>
              <a:t>te</a:t>
            </a:r>
            <a:endParaRPr sz="25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49595" y="1130296"/>
            <a:ext cx="3332051" cy="276947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0968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Gene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ación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energía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238"/>
              </a:spcBef>
            </a:pPr>
            <a:r>
              <a:rPr dirty="0" smtClean="0" sz="2500" spc="-10">
                <a:latin typeface="Arial"/>
                <a:cs typeface="Arial"/>
              </a:rPr>
              <a:t>T</a:t>
            </a:r>
            <a:r>
              <a:rPr dirty="0" smtClean="0" sz="2500" spc="-10">
                <a:latin typeface="Arial"/>
                <a:cs typeface="Arial"/>
              </a:rPr>
              <a:t>r</a:t>
            </a:r>
            <a:r>
              <a:rPr dirty="0" smtClean="0" sz="2500" spc="-10">
                <a:latin typeface="Arial"/>
                <a:cs typeface="Arial"/>
              </a:rPr>
              <a:t>ansmisión</a:t>
            </a:r>
            <a:r>
              <a:rPr dirty="0" smtClean="0" sz="2500" spc="-10">
                <a:latin typeface="Arial"/>
                <a:cs typeface="Arial"/>
              </a:rPr>
              <a:t> </a:t>
            </a:r>
            <a:r>
              <a:rPr dirty="0" smtClean="0" sz="2500" spc="-10">
                <a:latin typeface="Arial"/>
                <a:cs typeface="Arial"/>
              </a:rPr>
              <a:t>de</a:t>
            </a:r>
            <a:r>
              <a:rPr dirty="0" smtClean="0" sz="2500" spc="-1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>
                <a:latin typeface="Arial"/>
                <a:cs typeface="Arial"/>
              </a:rPr>
              <a:t>energía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Mecatrónica</a:t>
            </a:r>
            <a:r>
              <a:rPr dirty="0" smtClean="0" sz="2500" spc="1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2">
                <a:latin typeface="Arial"/>
                <a:cs typeface="Arial"/>
              </a:rPr>
              <a:t>Inst</a:t>
            </a:r>
            <a:r>
              <a:rPr dirty="0" smtClean="0" sz="2500" spc="12">
                <a:latin typeface="Arial"/>
                <a:cs typeface="Arial"/>
              </a:rPr>
              <a:t>r</a:t>
            </a:r>
            <a:r>
              <a:rPr dirty="0" smtClean="0" sz="2500" spc="12">
                <a:latin typeface="Arial"/>
                <a:cs typeface="Arial"/>
              </a:rPr>
              <a:t>umentación</a:t>
            </a:r>
            <a:r>
              <a:rPr dirty="0" smtClean="0" sz="2500" spc="12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>
                <a:latin typeface="Arial"/>
                <a:cs typeface="Arial"/>
              </a:rPr>
              <a:t>A</a:t>
            </a:r>
            <a:r>
              <a:rPr dirty="0" smtClean="0" sz="2500" spc="100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te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actos</a:t>
            </a:r>
            <a:r>
              <a:rPr dirty="0" smtClean="0" sz="2500" spc="112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electrónicos</a:t>
            </a:r>
            <a:r>
              <a:rPr dirty="0" smtClean="0" sz="2500" spc="5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3">
                <a:latin typeface="Arial"/>
                <a:cs typeface="Arial"/>
              </a:rPr>
              <a:t>Economía</a:t>
            </a:r>
            <a:endParaRPr sz="2500">
              <a:latin typeface="Arial"/>
              <a:cs typeface="Arial"/>
            </a:endParaRPr>
          </a:p>
          <a:p>
            <a:pPr marL="12700" marR="40968">
              <a:lnSpc>
                <a:spcPct val="95825"/>
              </a:lnSpc>
              <a:spcBef>
                <a:spcPts val="389"/>
              </a:spcBef>
            </a:pPr>
            <a:r>
              <a:rPr dirty="0" smtClean="0" sz="2500" spc="11">
                <a:latin typeface="Arial"/>
                <a:cs typeface="Arial"/>
              </a:rPr>
              <a:t>Medicina</a:t>
            </a:r>
            <a:endParaRPr sz="25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651152" y="1932822"/>
            <a:ext cx="2512486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1657080" algn="just">
              <a:lnSpc>
                <a:spcPts val="2630"/>
              </a:lnSpc>
            </a:pPr>
            <a:r>
              <a:rPr dirty="0" smtClean="0" sz="2500" spc="-3">
                <a:latin typeface="Arial"/>
                <a:cs typeface="Arial"/>
              </a:rPr>
              <a:t>A</a:t>
            </a:r>
            <a:r>
              <a:rPr dirty="0" smtClean="0" sz="2500" spc="-3">
                <a:latin typeface="Arial"/>
                <a:cs typeface="Arial"/>
              </a:rPr>
              <a:t>utos</a:t>
            </a:r>
            <a:endParaRPr sz="2500">
              <a:latin typeface="Arial"/>
              <a:cs typeface="Arial"/>
            </a:endParaRPr>
          </a:p>
          <a:p>
            <a:pPr marL="12700" marR="1338983" algn="just">
              <a:lnSpc>
                <a:spcPts val="2874"/>
              </a:lnSpc>
              <a:spcBef>
                <a:spcPts val="238"/>
              </a:spcBef>
            </a:pPr>
            <a:r>
              <a:rPr dirty="0" smtClean="0" sz="2500" spc="-30">
                <a:latin typeface="Arial"/>
                <a:cs typeface="Arial"/>
              </a:rPr>
              <a:t>T</a:t>
            </a:r>
            <a:r>
              <a:rPr dirty="0" smtClean="0" sz="2500" spc="-30">
                <a:latin typeface="Arial"/>
                <a:cs typeface="Arial"/>
              </a:rPr>
              <a:t>renes</a:t>
            </a:r>
            <a:r>
              <a:rPr dirty="0" smtClean="0" sz="2500" spc="-3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1338983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>
                <a:latin typeface="Arial"/>
                <a:cs typeface="Arial"/>
              </a:rPr>
              <a:t>Barcos</a:t>
            </a:r>
            <a:r>
              <a:rPr dirty="0" smtClean="0" sz="2500" spc="1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1338983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-1">
                <a:latin typeface="Arial"/>
                <a:cs typeface="Arial"/>
              </a:rPr>
              <a:t>A</a:t>
            </a:r>
            <a:r>
              <a:rPr dirty="0" smtClean="0" sz="2500" spc="-1">
                <a:latin typeface="Arial"/>
                <a:cs typeface="Arial"/>
              </a:rPr>
              <a:t>viones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ct val="95825"/>
              </a:lnSpc>
              <a:spcBef>
                <a:spcPts val="389"/>
              </a:spcBef>
            </a:pPr>
            <a:r>
              <a:rPr dirty="0" smtClean="0" sz="2500" spc="4">
                <a:latin typeface="Arial"/>
                <a:cs typeface="Arial"/>
              </a:rPr>
              <a:t>N</a:t>
            </a:r>
            <a:r>
              <a:rPr dirty="0" smtClean="0" sz="2500" spc="4">
                <a:latin typeface="Arial"/>
                <a:cs typeface="Arial"/>
              </a:rPr>
              <a:t>a</a:t>
            </a:r>
            <a:r>
              <a:rPr dirty="0" smtClean="0" sz="2500" spc="4">
                <a:latin typeface="Arial"/>
                <a:cs typeface="Arial"/>
              </a:rPr>
              <a:t>v</a:t>
            </a:r>
            <a:r>
              <a:rPr dirty="0" smtClean="0" sz="2500" spc="4">
                <a:latin typeface="Arial"/>
                <a:cs typeface="Arial"/>
              </a:rPr>
              <a:t>es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espaciales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67218" y="2047290"/>
            <a:ext cx="230016" cy="1959711"/>
          </a:xfrm>
          <a:prstGeom prst="rect">
            <a:avLst/>
          </a:prstGeom>
        </p:spPr>
        <p:txBody>
          <a:bodyPr wrap="square" lIns="0" tIns="11017" rIns="0" bIns="0" rtlCol="0">
            <a:noAutofit/>
          </a:bodyPr>
          <a:lstStyle/>
          <a:p>
            <a:pPr marL="12700">
              <a:lnSpc>
                <a:spcPts val="1735"/>
              </a:lnSpc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283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56474" y="4347841"/>
            <a:ext cx="313399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Un</a:t>
            </a:r>
            <a:r>
              <a:rPr dirty="0" smtClean="0" sz="2500" spc="3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mejor</a:t>
            </a:r>
            <a:r>
              <a:rPr dirty="0" smtClean="0" sz="2500" spc="6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7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endParaRPr sz="25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05368" y="4347841"/>
            <a:ext cx="793184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10">
                <a:latin typeface="Arial"/>
                <a:cs typeface="Arial"/>
              </a:rPr>
              <a:t>cl</a:t>
            </a:r>
            <a:r>
              <a:rPr dirty="0" smtClean="0" sz="2500" spc="-10">
                <a:latin typeface="Arial"/>
                <a:cs typeface="Arial"/>
              </a:rPr>
              <a:t>a</a:t>
            </a:r>
            <a:r>
              <a:rPr dirty="0" smtClean="0" sz="2500" spc="-10">
                <a:latin typeface="Arial"/>
                <a:cs typeface="Arial"/>
              </a:rPr>
              <a:t>v</a:t>
            </a:r>
            <a:r>
              <a:rPr dirty="0" smtClean="0" sz="2500" spc="-10">
                <a:latin typeface="Arial"/>
                <a:cs typeface="Arial"/>
              </a:rPr>
              <a:t>e</a:t>
            </a:r>
            <a:endParaRPr sz="25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13446" y="4347841"/>
            <a:ext cx="237912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tecnológica</a:t>
            </a:r>
            <a:r>
              <a:rPr dirty="0" smtClean="0" sz="2500" spc="126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pa</a:t>
            </a:r>
            <a:r>
              <a:rPr dirty="0" smtClean="0" sz="2500" spc="-17">
                <a:latin typeface="Arial"/>
                <a:cs typeface="Arial"/>
              </a:rPr>
              <a:t>r</a:t>
            </a:r>
            <a:r>
              <a:rPr dirty="0" smtClean="0" sz="2500" spc="12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07462" y="4347841"/>
            <a:ext cx="87093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">
                <a:latin typeface="Arial"/>
                <a:cs typeface="Arial"/>
              </a:rPr>
              <a:t>lo</a:t>
            </a:r>
            <a:r>
              <a:rPr dirty="0" smtClean="0" sz="2500" spc="1">
                <a:latin typeface="Arial"/>
                <a:cs typeface="Arial"/>
              </a:rPr>
              <a:t>g</a:t>
            </a:r>
            <a:r>
              <a:rPr dirty="0" smtClean="0" sz="2500" spc="1">
                <a:latin typeface="Arial"/>
                <a:cs typeface="Arial"/>
              </a:rPr>
              <a:t>r</a:t>
            </a:r>
            <a:r>
              <a:rPr dirty="0" smtClean="0" sz="2500" spc="1">
                <a:latin typeface="Arial"/>
                <a:cs typeface="Arial"/>
              </a:rPr>
              <a:t>ar</a:t>
            </a:r>
            <a:endParaRPr sz="25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72793" y="5084174"/>
            <a:ext cx="283872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productos</a:t>
            </a:r>
            <a:r>
              <a:rPr dirty="0" smtClean="0" sz="2500" spc="1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19">
                <a:latin typeface="Arial"/>
                <a:cs typeface="Arial"/>
              </a:rPr>
              <a:t>m</a:t>
            </a:r>
            <a:r>
              <a:rPr dirty="0" smtClean="0" sz="2500" spc="-61">
                <a:latin typeface="Arial"/>
                <a:cs typeface="Arial"/>
              </a:rPr>
              <a:t>a</a:t>
            </a:r>
            <a:r>
              <a:rPr dirty="0" smtClean="0" sz="2500" spc="-37">
                <a:latin typeface="Arial"/>
                <a:cs typeface="Arial"/>
              </a:rPr>
              <a:t>y</a:t>
            </a:r>
            <a:r>
              <a:rPr dirty="0" smtClean="0" sz="2500" spc="10">
                <a:latin typeface="Arial"/>
                <a:cs typeface="Arial"/>
              </a:rPr>
              <a:t>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26409" y="5084174"/>
            <a:ext cx="106988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calidad</a:t>
            </a:r>
            <a:endParaRPr sz="25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72793" y="5489063"/>
            <a:ext cx="6296789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0968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minimización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desperdicios</a:t>
            </a:r>
            <a:endParaRPr sz="2500">
              <a:latin typeface="Arial"/>
              <a:cs typeface="Arial"/>
            </a:endParaRPr>
          </a:p>
          <a:p>
            <a:pPr marL="12700" marR="40968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0">
                <a:latin typeface="Arial"/>
                <a:cs typeface="Arial"/>
              </a:rPr>
              <a:t>protección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del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medio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ambiente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3190"/>
              </a:lnSpc>
              <a:spcBef>
                <a:spcPts val="274"/>
              </a:spcBef>
            </a:pPr>
            <a:r>
              <a:rPr dirty="0" smtClean="0" sz="2500" spc="7">
                <a:latin typeface="Arial"/>
                <a:cs typeface="Arial"/>
              </a:rPr>
              <a:t>m</a:t>
            </a:r>
            <a:r>
              <a:rPr dirty="0" smtClean="0" sz="2500" spc="7">
                <a:latin typeface="Arial"/>
                <a:cs typeface="Arial"/>
              </a:rPr>
              <a:t>a</a:t>
            </a:r>
            <a:r>
              <a:rPr dirty="0" smtClean="0" sz="2500" spc="7">
                <a:latin typeface="Arial"/>
                <a:cs typeface="Arial"/>
              </a:rPr>
              <a:t>y</a:t>
            </a:r>
            <a:r>
              <a:rPr dirty="0" smtClean="0" sz="2500" spc="7">
                <a:latin typeface="Arial"/>
                <a:cs typeface="Arial"/>
              </a:rPr>
              <a:t>or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rendimiento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de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la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capacidad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instalada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m</a:t>
            </a:r>
            <a:r>
              <a:rPr dirty="0" smtClean="0" sz="2500" spc="7">
                <a:latin typeface="Arial"/>
                <a:cs typeface="Arial"/>
              </a:rPr>
              <a:t>a</a:t>
            </a:r>
            <a:r>
              <a:rPr dirty="0" smtClean="0" sz="2500" spc="7">
                <a:latin typeface="Arial"/>
                <a:cs typeface="Arial"/>
              </a:rPr>
              <a:t>y</a:t>
            </a:r>
            <a:r>
              <a:rPr dirty="0" smtClean="0" sz="2500" spc="7">
                <a:latin typeface="Arial"/>
                <a:cs typeface="Arial"/>
              </a:rPr>
              <a:t>ores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márgenes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de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segu</a:t>
            </a:r>
            <a:r>
              <a:rPr dirty="0" smtClean="0" sz="2500" spc="7">
                <a:latin typeface="Arial"/>
                <a:cs typeface="Arial"/>
              </a:rPr>
              <a:t>r</a:t>
            </a:r>
            <a:r>
              <a:rPr dirty="0" smtClean="0" sz="2500" spc="7">
                <a:latin typeface="Arial"/>
                <a:cs typeface="Arial"/>
              </a:rPr>
              <a:t>idad</a:t>
            </a:r>
            <a:endParaRPr sz="2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02563" y="6823316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5" name="object 15"/>
          <p:cNvSpPr txBox="1"/>
          <p:nvPr/>
        </p:nvSpPr>
        <p:spPr>
          <a:xfrm>
            <a:off x="1102563" y="6418440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4" name="object 14"/>
          <p:cNvSpPr txBox="1"/>
          <p:nvPr/>
        </p:nvSpPr>
        <p:spPr>
          <a:xfrm>
            <a:off x="1102563" y="601355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3" name="object 13"/>
          <p:cNvSpPr txBox="1"/>
          <p:nvPr/>
        </p:nvSpPr>
        <p:spPr>
          <a:xfrm>
            <a:off x="1102563" y="5608675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2" name="object 12"/>
          <p:cNvSpPr txBox="1"/>
          <p:nvPr/>
        </p:nvSpPr>
        <p:spPr>
          <a:xfrm>
            <a:off x="1102563" y="520379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1" name="object 11"/>
          <p:cNvSpPr txBox="1"/>
          <p:nvPr/>
        </p:nvSpPr>
        <p:spPr>
          <a:xfrm>
            <a:off x="5379364" y="3679202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0" name="object 10"/>
          <p:cNvSpPr txBox="1"/>
          <p:nvPr/>
        </p:nvSpPr>
        <p:spPr>
          <a:xfrm>
            <a:off x="5379364" y="327431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9" name="object 9"/>
          <p:cNvSpPr txBox="1"/>
          <p:nvPr/>
        </p:nvSpPr>
        <p:spPr>
          <a:xfrm>
            <a:off x="5379364" y="286943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5379364" y="2464562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7" name="object 7"/>
          <p:cNvSpPr txBox="1"/>
          <p:nvPr/>
        </p:nvSpPr>
        <p:spPr>
          <a:xfrm>
            <a:off x="5379364" y="205967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5379364" y="165479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164755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5379364" y="124992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1242682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1924532" y="1684506"/>
            <a:ext cx="6843537" cy="53823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14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701442"/>
            <a:ext cx="8626226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294">
                <a:latin typeface="Arial"/>
                <a:cs typeface="Arial"/>
              </a:rPr>
              <a:t>T</a:t>
            </a:r>
            <a:r>
              <a:rPr dirty="0" smtClean="0" sz="2500" spc="0">
                <a:latin typeface="Arial"/>
                <a:cs typeface="Arial"/>
              </a:rPr>
              <a:t>odas</a:t>
            </a:r>
            <a:r>
              <a:rPr dirty="0" smtClean="0" sz="2500" spc="38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estos</a:t>
            </a:r>
            <a:r>
              <a:rPr dirty="0" smtClean="0" sz="2500" spc="37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elementos</a:t>
            </a:r>
            <a:r>
              <a:rPr dirty="0" smtClean="0" sz="2500" spc="43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son</a:t>
            </a:r>
            <a:r>
              <a:rPr dirty="0" smtClean="0" sz="2500" spc="36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rel</a:t>
            </a:r>
            <a:r>
              <a:rPr dirty="0" smtClean="0" sz="2500" spc="-75">
                <a:latin typeface="Arial"/>
                <a:cs typeface="Arial"/>
              </a:rPr>
              <a:t>e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antes</a:t>
            </a:r>
            <a:r>
              <a:rPr dirty="0" smtClean="0" sz="2500" spc="43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</a:t>
            </a:r>
            <a:r>
              <a:rPr dirty="0" smtClean="0" sz="2500" spc="34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</a:t>
            </a:r>
            <a:r>
              <a:rPr dirty="0" smtClean="0" sz="2500" spc="33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38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31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una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8">
                <a:latin typeface="Arial"/>
                <a:cs typeface="Arial"/>
              </a:rPr>
              <a:t>planta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inte</a:t>
            </a:r>
            <a:r>
              <a:rPr dirty="0" smtClean="0" sz="2500" spc="8">
                <a:latin typeface="Arial"/>
                <a:cs typeface="Arial"/>
              </a:rPr>
              <a:t>g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ada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como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planta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amoníaco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figu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102563" y="527545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102563" y="568032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102563" y="608521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102563" y="649009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15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28277" y="701710"/>
            <a:ext cx="5092070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Tipos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de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diseños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de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cont</a:t>
            </a:r>
            <a:r>
              <a:rPr dirty="0" smtClean="0" sz="2950" spc="0" b="1">
                <a:latin typeface="Arial"/>
                <a:cs typeface="Arial"/>
              </a:rPr>
              <a:t>r</a:t>
            </a:r>
            <a:r>
              <a:rPr dirty="0" smtClean="0" sz="2950" spc="0" b="1">
                <a:latin typeface="Arial"/>
                <a:cs typeface="Arial"/>
              </a:rPr>
              <a:t>ol</a:t>
            </a:r>
            <a:endParaRPr sz="29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56474" y="2093934"/>
            <a:ext cx="8626226" cy="114994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El</a:t>
            </a:r>
            <a:r>
              <a:rPr dirty="0" smtClean="0" sz="2500" spc="22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diseño</a:t>
            </a:r>
            <a:r>
              <a:rPr dirty="0" smtClean="0" sz="2500" spc="27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sistemas</a:t>
            </a:r>
            <a:r>
              <a:rPr dirty="0" smtClean="0" sz="2500" spc="29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27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también</a:t>
            </a:r>
            <a:r>
              <a:rPr dirty="0" smtClean="0" sz="2500" spc="28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toma</a:t>
            </a:r>
            <a:r>
              <a:rPr dirty="0" smtClean="0" sz="2500" spc="255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distintas</a:t>
            </a:r>
            <a:r>
              <a:rPr dirty="0" smtClean="0" sz="2500" spc="200">
                <a:latin typeface="Arial"/>
                <a:cs typeface="Arial"/>
              </a:rPr>
              <a:t> </a:t>
            </a:r>
            <a:r>
              <a:rPr dirty="0" smtClean="0" sz="2500" spc="-68">
                <a:latin typeface="Arial"/>
                <a:cs typeface="Arial"/>
              </a:rPr>
              <a:t>f</a:t>
            </a:r>
            <a:r>
              <a:rPr dirty="0" smtClean="0" sz="2500" spc="9">
                <a:latin typeface="Arial"/>
                <a:cs typeface="Arial"/>
              </a:rPr>
              <a:t>or-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3190"/>
              </a:lnSpc>
              <a:spcBef>
                <a:spcPts val="142"/>
              </a:spcBef>
            </a:pPr>
            <a:r>
              <a:rPr dirty="0" smtClean="0" sz="2500" spc="33">
                <a:latin typeface="Arial"/>
                <a:cs typeface="Arial"/>
              </a:rPr>
              <a:t>ma</a:t>
            </a:r>
            <a:r>
              <a:rPr dirty="0" smtClean="0" sz="2500" spc="33">
                <a:latin typeface="Arial"/>
                <a:cs typeface="Arial"/>
              </a:rPr>
              <a:t>s</a:t>
            </a:r>
            <a:r>
              <a:rPr dirty="0" smtClean="0" sz="2500" spc="33">
                <a:latin typeface="Arial"/>
                <a:cs typeface="Arial"/>
              </a:rPr>
              <a:t>,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cada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una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de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las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cuales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requiere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en</a:t>
            </a:r>
            <a:r>
              <a:rPr dirty="0" smtClean="0" sz="2500" spc="33">
                <a:latin typeface="Arial"/>
                <a:cs typeface="Arial"/>
              </a:rPr>
              <a:t>f</a:t>
            </a:r>
            <a:r>
              <a:rPr dirty="0" smtClean="0" sz="2500" spc="33">
                <a:latin typeface="Arial"/>
                <a:cs typeface="Arial"/>
              </a:rPr>
              <a:t>oques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lige</a:t>
            </a:r>
            <a:r>
              <a:rPr dirty="0" smtClean="0" sz="2500" spc="33">
                <a:latin typeface="Arial"/>
                <a:cs typeface="Arial"/>
              </a:rPr>
              <a:t>r</a:t>
            </a:r>
            <a:r>
              <a:rPr dirty="0" smtClean="0" sz="2500" spc="33">
                <a:latin typeface="Arial"/>
                <a:cs typeface="Arial"/>
              </a:rPr>
              <a:t>amente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distinto</a:t>
            </a:r>
            <a:r>
              <a:rPr dirty="0" smtClean="0" sz="2500" spc="33">
                <a:latin typeface="Arial"/>
                <a:cs typeface="Arial"/>
              </a:rPr>
              <a:t>s</a:t>
            </a:r>
            <a:r>
              <a:rPr dirty="0" smtClean="0" sz="2500" spc="33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56474" y="3536311"/>
            <a:ext cx="2329161" cy="1149959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23">
                <a:latin typeface="Arial"/>
                <a:cs typeface="Arial"/>
                <a:hlinkClick r:id="rId2"/>
              </a:rPr>
              <a:t>L</a:t>
            </a:r>
            <a:r>
              <a:rPr dirty="0" smtClean="0" sz="2050" spc="23">
                <a:latin typeface="Arial"/>
                <a:cs typeface="Arial"/>
                <a:hlinkClick r:id="rId2"/>
              </a:rPr>
              <a:t>@</a:t>
            </a:r>
            <a:r>
              <a:rPr dirty="0" smtClean="0" sz="2500" spc="23">
                <a:latin typeface="Arial"/>
                <a:cs typeface="Arial"/>
                <a:hlinkClick r:id="rId2"/>
              </a:rPr>
              <a:t>s</a:t>
            </a:r>
            <a:r>
              <a:rPr dirty="0" smtClean="0" sz="2500" spc="23">
                <a:latin typeface="Arial"/>
                <a:cs typeface="Arial"/>
              </a:rPr>
              <a:t> </a:t>
            </a:r>
            <a:r>
              <a:rPr dirty="0" smtClean="0" sz="2500" spc="23">
                <a:latin typeface="Arial"/>
                <a:cs typeface="Arial"/>
                <a:hlinkClick r:id="rId3"/>
              </a:rPr>
              <a:t>ingenier</a:t>
            </a:r>
            <a:r>
              <a:rPr dirty="0" smtClean="0" sz="2050" spc="23">
                <a:latin typeface="Arial"/>
                <a:cs typeface="Arial"/>
                <a:hlinkClick r:id="rId3"/>
              </a:rPr>
              <a:t>@</a:t>
            </a:r>
            <a:r>
              <a:rPr dirty="0" smtClean="0" sz="2500" spc="23">
                <a:latin typeface="Arial"/>
                <a:cs typeface="Arial"/>
                <a:hlinkClick r:id="rId3"/>
              </a:rPr>
              <a:t>s</a:t>
            </a:r>
            <a:endParaRPr sz="2500">
              <a:latin typeface="Arial"/>
              <a:cs typeface="Arial"/>
            </a:endParaRPr>
          </a:p>
          <a:p>
            <a:pPr marL="12700" marR="32156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distintas</a:t>
            </a:r>
            <a:r>
              <a:rPr dirty="0" smtClean="0" sz="2500" spc="43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etapas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ejemplo: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27287" y="3536311"/>
            <a:ext cx="6255505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de</a:t>
            </a:r>
            <a:r>
              <a:rPr dirty="0" smtClean="0" sz="2500" spc="23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27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deben</a:t>
            </a:r>
            <a:r>
              <a:rPr dirty="0" smtClean="0" sz="2500" spc="27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resol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er</a:t>
            </a:r>
            <a:r>
              <a:rPr dirty="0" smtClean="0" sz="2500" spc="29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pro</a:t>
            </a:r>
            <a:r>
              <a:rPr dirty="0" smtClean="0" sz="2500" spc="-50">
                <a:latin typeface="Arial"/>
                <a:cs typeface="Arial"/>
              </a:rPr>
              <a:t>b</a:t>
            </a:r>
            <a:r>
              <a:rPr dirty="0" smtClean="0" sz="2500" spc="0">
                <a:latin typeface="Arial"/>
                <a:cs typeface="Arial"/>
              </a:rPr>
              <a:t>lemas</a:t>
            </a:r>
            <a:r>
              <a:rPr dirty="0" smtClean="0" sz="2500" spc="326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en</a:t>
            </a:r>
            <a:r>
              <a:rPr dirty="0" smtClean="0" sz="2500" spc="204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las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18066" y="3941200"/>
            <a:ext cx="233788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de</a:t>
            </a:r>
            <a:r>
              <a:rPr dirty="0" smtClean="0" sz="2500" spc="36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35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«vida»</a:t>
            </a:r>
            <a:r>
              <a:rPr dirty="0" smtClean="0" sz="2500" spc="413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14599" y="3941200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un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95606" y="3941200"/>
            <a:ext cx="115708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sistema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11029" y="3941200"/>
            <a:ext cx="4226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92036" y="3941200"/>
            <a:ext cx="110483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control,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55203" y="3941200"/>
            <a:ext cx="52749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por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2793" y="5155840"/>
            <a:ext cx="1927075" cy="114994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314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Diseño</a:t>
            </a:r>
            <a:r>
              <a:rPr dirty="0" smtClean="0" sz="2500" spc="7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inicial</a:t>
            </a:r>
            <a:endParaRPr sz="2500">
              <a:latin typeface="Arial"/>
              <a:cs typeface="Arial"/>
            </a:endParaRPr>
          </a:p>
          <a:p>
            <a:pPr marL="12700" marR="6457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4">
                <a:latin typeface="Arial"/>
                <a:cs typeface="Arial"/>
              </a:rPr>
              <a:t>Const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ucción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1">
                <a:latin typeface="Arial"/>
                <a:cs typeface="Arial"/>
              </a:rPr>
              <a:t>Refinamiento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01856" y="5155840"/>
            <a:ext cx="2149950" cy="114994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25291" marR="47219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«de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base»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y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ajuste</a:t>
            </a:r>
            <a:endParaRPr sz="2500">
              <a:latin typeface="Arial"/>
              <a:cs typeface="Arial"/>
            </a:endParaRPr>
          </a:p>
          <a:p>
            <a:pPr marL="25606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0">
                <a:latin typeface="Arial"/>
                <a:cs typeface="Arial"/>
              </a:rPr>
              <a:t>y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actualización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2793" y="6370481"/>
            <a:ext cx="260042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Estudio</a:t>
            </a:r>
            <a:r>
              <a:rPr dirty="0" smtClean="0" sz="2500" spc="83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«</a:t>
            </a:r>
            <a:r>
              <a:rPr dirty="0" smtClean="0" sz="2500" spc="-69">
                <a:latin typeface="Arial"/>
                <a:cs typeface="Arial"/>
              </a:rPr>
              <a:t>f</a:t>
            </a:r>
            <a:r>
              <a:rPr dirty="0" smtClean="0" sz="2500" spc="11">
                <a:latin typeface="Arial"/>
                <a:cs typeface="Arial"/>
              </a:rPr>
              <a:t>orense»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2563" y="649009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608521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568032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527545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33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1102563" y="358559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1102563" y="399047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1102563" y="4395355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102563" y="480023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1102563" y="5205120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102563" y="5609996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1102563" y="6014872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102563" y="641976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102563" y="682463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16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81146" y="711158"/>
            <a:ext cx="4386340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Integración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de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sistemas</a:t>
            </a:r>
            <a:endParaRPr sz="29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56474" y="1914966"/>
            <a:ext cx="862622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6">
                <a:latin typeface="Arial"/>
                <a:cs typeface="Arial"/>
              </a:rPr>
              <a:t>El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éxito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en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ingeniería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de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control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se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ap</a:t>
            </a:r>
            <a:r>
              <a:rPr dirty="0" smtClean="0" sz="2500" spc="-6">
                <a:latin typeface="Arial"/>
                <a:cs typeface="Arial"/>
              </a:rPr>
              <a:t>o</a:t>
            </a:r>
            <a:r>
              <a:rPr dirty="0" smtClean="0" sz="2500" spc="-6">
                <a:latin typeface="Arial"/>
                <a:cs typeface="Arial"/>
              </a:rPr>
              <a:t>y</a:t>
            </a:r>
            <a:r>
              <a:rPr dirty="0" smtClean="0" sz="2500" spc="-6">
                <a:latin typeface="Arial"/>
                <a:cs typeface="Arial"/>
              </a:rPr>
              <a:t>a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en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tener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un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en</a:t>
            </a:r>
            <a:r>
              <a:rPr dirty="0" smtClean="0" sz="2500" spc="-6">
                <a:latin typeface="Arial"/>
                <a:cs typeface="Arial"/>
              </a:rPr>
              <a:t>f</a:t>
            </a:r>
            <a:r>
              <a:rPr dirty="0" smtClean="0" sz="2500" spc="-6">
                <a:latin typeface="Arial"/>
                <a:cs typeface="Arial"/>
              </a:rPr>
              <a:t>oque</a:t>
            </a:r>
            <a:endParaRPr sz="25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56474" y="2319854"/>
            <a:ext cx="6004614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«global»</a:t>
            </a:r>
            <a:r>
              <a:rPr dirty="0" smtClean="0" sz="2500" spc="12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6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6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pro</a:t>
            </a:r>
            <a:r>
              <a:rPr dirty="0" smtClean="0" sz="2500" spc="-50">
                <a:latin typeface="Arial"/>
                <a:cs typeface="Arial"/>
              </a:rPr>
              <a:t>b</a:t>
            </a:r>
            <a:r>
              <a:rPr dirty="0" smtClean="0" sz="2500" spc="0">
                <a:latin typeface="Arial"/>
                <a:cs typeface="Arial"/>
              </a:rPr>
              <a:t>lema</a:t>
            </a:r>
            <a:r>
              <a:rPr dirty="0" smtClean="0" sz="2500" spc="-34">
                <a:latin typeface="Arial"/>
                <a:cs typeface="Arial"/>
              </a:rPr>
              <a:t>s</a:t>
            </a:r>
            <a:r>
              <a:rPr dirty="0" smtClean="0" sz="2500" spc="0">
                <a:latin typeface="Arial"/>
                <a:cs typeface="Arial"/>
              </a:rPr>
              <a:t>.</a:t>
            </a:r>
            <a:r>
              <a:rPr dirty="0" smtClean="0" sz="2500" spc="15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Algunos</a:t>
            </a:r>
            <a:r>
              <a:rPr dirty="0" smtClean="0" sz="2500" spc="125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0">
                <a:latin typeface="Arial"/>
                <a:cs typeface="Arial"/>
              </a:rPr>
              <a:t>en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cuenta: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80704" y="2319854"/>
            <a:ext cx="152476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elementos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625403" y="2319854"/>
            <a:ext cx="247645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92664" y="2319854"/>
            <a:ext cx="79003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tener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72793" y="3465978"/>
            <a:ext cx="523431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la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planta,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el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proceso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ser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controlado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72793" y="3870854"/>
            <a:ext cx="468676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las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62614" y="3870854"/>
            <a:ext cx="2319985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0968">
              <a:lnSpc>
                <a:spcPts val="2630"/>
              </a:lnSpc>
            </a:pPr>
            <a:r>
              <a:rPr dirty="0" smtClean="0" sz="2500" spc="3">
                <a:latin typeface="Arial"/>
                <a:cs typeface="Arial"/>
              </a:rPr>
              <a:t>objeti</a:t>
            </a:r>
            <a:r>
              <a:rPr dirty="0" smtClean="0" sz="2500" spc="3">
                <a:latin typeface="Arial"/>
                <a:cs typeface="Arial"/>
              </a:rPr>
              <a:t>v</a:t>
            </a:r>
            <a:r>
              <a:rPr dirty="0" smtClean="0" sz="2500" spc="3">
                <a:latin typeface="Arial"/>
                <a:cs typeface="Arial"/>
              </a:rPr>
              <a:t>os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3190"/>
              </a:lnSpc>
              <a:spcBef>
                <a:spcPts val="142"/>
              </a:spcBef>
            </a:pPr>
            <a:r>
              <a:rPr dirty="0" smtClean="0" sz="2500" spc="11">
                <a:latin typeface="Arial"/>
                <a:cs typeface="Arial"/>
              </a:rPr>
              <a:t>sensores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actuadores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co</a:t>
            </a:r>
            <a:r>
              <a:rPr dirty="0" smtClean="0" sz="2500" spc="-5">
                <a:latin typeface="Arial"/>
                <a:cs typeface="Arial"/>
              </a:rPr>
              <a:t>m</a:t>
            </a:r>
            <a:r>
              <a:rPr dirty="0" smtClean="0" sz="2500" spc="11">
                <a:latin typeface="Arial"/>
                <a:cs typeface="Arial"/>
              </a:rPr>
              <a:t>unicaciones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2793" y="5490384"/>
            <a:ext cx="5083839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el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cómputo</a:t>
            </a:r>
            <a:endParaRPr sz="2500">
              <a:latin typeface="Arial"/>
              <a:cs typeface="Arial"/>
            </a:endParaRPr>
          </a:p>
          <a:p>
            <a:pPr marL="12700" marR="1110865">
              <a:lnSpc>
                <a:spcPts val="2874"/>
              </a:lnSpc>
              <a:spcBef>
                <a:spcPts val="238"/>
              </a:spcBef>
            </a:pP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configu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ación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</a:t>
            </a:r>
            <a:r>
              <a:rPr dirty="0" smtClean="0" sz="2500" spc="8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1110865">
              <a:lnSpc>
                <a:spcPts val="2874"/>
              </a:lnSpc>
              <a:spcBef>
                <a:spcPts val="379"/>
              </a:spcBef>
            </a:pPr>
            <a:r>
              <a:rPr dirty="0" smtClean="0" sz="2500" spc="8">
                <a:latin typeface="Arial"/>
                <a:cs typeface="Arial"/>
              </a:rPr>
              <a:t>inter</a:t>
            </a:r>
            <a:r>
              <a:rPr dirty="0" smtClean="0" sz="2500" spc="8">
                <a:latin typeface="Arial"/>
                <a:cs typeface="Arial"/>
              </a:rPr>
              <a:t>f</a:t>
            </a:r>
            <a:r>
              <a:rPr dirty="0" smtClean="0" sz="2500" spc="8">
                <a:latin typeface="Arial"/>
                <a:cs typeface="Arial"/>
              </a:rPr>
              <a:t>aces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los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algo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itmos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89"/>
              </a:spcBef>
            </a:pPr>
            <a:r>
              <a:rPr dirty="0" smtClean="0" sz="2500" spc="16">
                <a:latin typeface="Arial"/>
                <a:cs typeface="Arial"/>
              </a:rPr>
              <a:t>las</a:t>
            </a:r>
            <a:r>
              <a:rPr dirty="0" smtClean="0" sz="2500" spc="16">
                <a:latin typeface="Arial"/>
                <a:cs typeface="Arial"/>
              </a:rPr>
              <a:t> </a:t>
            </a:r>
            <a:r>
              <a:rPr dirty="0" smtClean="0" sz="2500" spc="16">
                <a:latin typeface="Arial"/>
                <a:cs typeface="Arial"/>
              </a:rPr>
              <a:t>pe</a:t>
            </a:r>
            <a:r>
              <a:rPr dirty="0" smtClean="0" sz="2500" spc="16">
                <a:latin typeface="Arial"/>
                <a:cs typeface="Arial"/>
              </a:rPr>
              <a:t>r</a:t>
            </a:r>
            <a:r>
              <a:rPr dirty="0" smtClean="0" sz="2500" spc="16">
                <a:latin typeface="Arial"/>
                <a:cs typeface="Arial"/>
              </a:rPr>
              <a:t>turbaciones</a:t>
            </a:r>
            <a:r>
              <a:rPr dirty="0" smtClean="0" sz="2500" spc="16">
                <a:latin typeface="Arial"/>
                <a:cs typeface="Arial"/>
              </a:rPr>
              <a:t> </a:t>
            </a:r>
            <a:r>
              <a:rPr dirty="0" smtClean="0" sz="2500" spc="16">
                <a:latin typeface="Arial"/>
                <a:cs typeface="Arial"/>
              </a:rPr>
              <a:t>e</a:t>
            </a:r>
            <a:r>
              <a:rPr dirty="0" smtClean="0" sz="2500" spc="16">
                <a:latin typeface="Arial"/>
                <a:cs typeface="Arial"/>
              </a:rPr>
              <a:t> </a:t>
            </a:r>
            <a:r>
              <a:rPr dirty="0" smtClean="0" sz="2500" spc="16">
                <a:latin typeface="Arial"/>
                <a:cs typeface="Arial"/>
              </a:rPr>
              <a:t>ince</a:t>
            </a:r>
            <a:r>
              <a:rPr dirty="0" smtClean="0" sz="2500" spc="16">
                <a:latin typeface="Arial"/>
                <a:cs typeface="Arial"/>
              </a:rPr>
              <a:t>r</a:t>
            </a:r>
            <a:r>
              <a:rPr dirty="0" smtClean="0" sz="2500" spc="16">
                <a:latin typeface="Arial"/>
                <a:cs typeface="Arial"/>
              </a:rPr>
              <a:t>tidumbres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2563" y="682463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10" name="object 10"/>
          <p:cNvSpPr txBox="1"/>
          <p:nvPr/>
        </p:nvSpPr>
        <p:spPr>
          <a:xfrm>
            <a:off x="1102563" y="641976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9" name="object 9"/>
          <p:cNvSpPr txBox="1"/>
          <p:nvPr/>
        </p:nvSpPr>
        <p:spPr>
          <a:xfrm>
            <a:off x="1102563" y="6014872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1102563" y="5609996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7" name="object 7"/>
          <p:cNvSpPr txBox="1"/>
          <p:nvPr/>
        </p:nvSpPr>
        <p:spPr>
          <a:xfrm>
            <a:off x="1102563" y="5205120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1102563" y="480023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4395355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399047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358559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17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04004" y="693582"/>
            <a:ext cx="1740610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1" b="1">
                <a:latin typeface="Arial"/>
                <a:cs typeface="Arial"/>
              </a:rPr>
              <a:t>La</a:t>
            </a:r>
            <a:r>
              <a:rPr dirty="0" smtClean="0" sz="2950" spc="1" b="1">
                <a:latin typeface="Arial"/>
                <a:cs typeface="Arial"/>
              </a:rPr>
              <a:t> </a:t>
            </a:r>
            <a:r>
              <a:rPr dirty="0" smtClean="0" sz="2950" spc="1" b="1">
                <a:latin typeface="Arial"/>
                <a:cs typeface="Arial"/>
              </a:rPr>
              <a:t>planta</a:t>
            </a:r>
            <a:endParaRPr sz="2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6474" y="2085806"/>
            <a:ext cx="8626226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La</a:t>
            </a:r>
            <a:r>
              <a:rPr dirty="0" smtClean="0" sz="2500" spc="31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est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uctu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39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física</a:t>
            </a:r>
            <a:r>
              <a:rPr dirty="0" smtClean="0" sz="2500" spc="34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31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30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planta</a:t>
            </a:r>
            <a:r>
              <a:rPr dirty="0" smtClean="0" sz="2500" spc="35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31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una</a:t>
            </a:r>
            <a:r>
              <a:rPr dirty="0" smtClean="0" sz="2500" spc="32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pa</a:t>
            </a:r>
            <a:r>
              <a:rPr dirty="0" smtClean="0" sz="2500" spc="100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te</a:t>
            </a:r>
            <a:r>
              <a:rPr dirty="0" smtClean="0" sz="2500" spc="341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intrínseca</a:t>
            </a:r>
            <a:r>
              <a:rPr dirty="0" smtClean="0" sz="2500" spc="284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del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8">
                <a:latin typeface="Arial"/>
                <a:cs typeface="Arial"/>
              </a:rPr>
              <a:t>pro</a:t>
            </a:r>
            <a:r>
              <a:rPr dirty="0" smtClean="0" sz="2500" spc="8">
                <a:latin typeface="Arial"/>
                <a:cs typeface="Arial"/>
              </a:rPr>
              <a:t>b</a:t>
            </a:r>
            <a:r>
              <a:rPr dirty="0" smtClean="0" sz="2500" spc="8">
                <a:latin typeface="Arial"/>
                <a:cs typeface="Arial"/>
              </a:rPr>
              <a:t>lema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6474" y="3123307"/>
            <a:ext cx="8626138" cy="745083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125">
                <a:latin typeface="Arial"/>
                <a:cs typeface="Arial"/>
              </a:rPr>
              <a:t>P</a:t>
            </a:r>
            <a:r>
              <a:rPr dirty="0" smtClean="0" sz="2500" spc="0">
                <a:latin typeface="Arial"/>
                <a:cs typeface="Arial"/>
              </a:rPr>
              <a:t>or</a:t>
            </a:r>
            <a:r>
              <a:rPr dirty="0" smtClean="0" sz="2500" spc="19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</a:t>
            </a:r>
            <a:r>
              <a:rPr dirty="0" smtClean="0" sz="2500" spc="17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tant</a:t>
            </a:r>
            <a:r>
              <a:rPr dirty="0" smtClean="0" sz="2500" spc="-100">
                <a:latin typeface="Arial"/>
                <a:cs typeface="Arial"/>
              </a:rPr>
              <a:t>o</a:t>
            </a:r>
            <a:r>
              <a:rPr dirty="0" smtClean="0" sz="2500" spc="0">
                <a:latin typeface="Arial"/>
                <a:cs typeface="Arial"/>
              </a:rPr>
              <a:t>,</a:t>
            </a:r>
            <a:r>
              <a:rPr dirty="0" smtClean="0" sz="2500" spc="21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  <a:hlinkClick r:id="rId2"/>
              </a:rPr>
              <a:t>l</a:t>
            </a:r>
            <a:r>
              <a:rPr dirty="0" smtClean="0" sz="2050" spc="0">
                <a:latin typeface="Arial"/>
                <a:cs typeface="Arial"/>
                <a:hlinkClick r:id="rId2"/>
              </a:rPr>
              <a:t>@</a:t>
            </a:r>
            <a:r>
              <a:rPr dirty="0" smtClean="0" sz="2500" spc="0">
                <a:latin typeface="Arial"/>
                <a:cs typeface="Arial"/>
                <a:hlinkClick r:id="rId2"/>
              </a:rPr>
              <a:t>s</a:t>
            </a:r>
            <a:r>
              <a:rPr dirty="0" smtClean="0" sz="2500" spc="17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  <a:hlinkClick r:id="rId3"/>
              </a:rPr>
              <a:t>ingenier</a:t>
            </a:r>
            <a:r>
              <a:rPr dirty="0" smtClean="0" sz="2050" spc="0">
                <a:latin typeface="Arial"/>
                <a:cs typeface="Arial"/>
                <a:hlinkClick r:id="rId3"/>
              </a:rPr>
              <a:t>@</a:t>
            </a:r>
            <a:r>
              <a:rPr dirty="0" smtClean="0" sz="2500" spc="0">
                <a:latin typeface="Arial"/>
                <a:cs typeface="Arial"/>
                <a:hlinkClick r:id="rId3"/>
              </a:rPr>
              <a:t>s</a:t>
            </a:r>
            <a:r>
              <a:rPr dirty="0" smtClean="0" sz="2500" spc="25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8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22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deben</a:t>
            </a:r>
            <a:r>
              <a:rPr dirty="0" smtClean="0" sz="2500" spc="224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estar</a:t>
            </a:r>
            <a:r>
              <a:rPr dirty="0" smtClean="0" sz="2500" spc="154">
                <a:latin typeface="Arial"/>
                <a:cs typeface="Arial"/>
              </a:rPr>
              <a:t> </a:t>
            </a:r>
            <a:r>
              <a:rPr dirty="0" smtClean="0" sz="2500" spc="-68">
                <a:latin typeface="Arial"/>
                <a:cs typeface="Arial"/>
              </a:rPr>
              <a:t>f</a:t>
            </a:r>
            <a:r>
              <a:rPr dirty="0" smtClean="0" sz="2500" spc="9">
                <a:latin typeface="Arial"/>
                <a:cs typeface="Arial"/>
              </a:rPr>
              <a:t>amilia</a:t>
            </a:r>
            <a:r>
              <a:rPr dirty="0" smtClean="0" sz="2500" spc="42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i-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7">
                <a:latin typeface="Arial"/>
                <a:cs typeface="Arial"/>
              </a:rPr>
              <a:t>zados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con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la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«física»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del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proceso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bajo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estudi</a:t>
            </a:r>
            <a:r>
              <a:rPr dirty="0" smtClean="0" sz="2500" spc="7">
                <a:latin typeface="Arial"/>
                <a:cs typeface="Arial"/>
              </a:rPr>
              <a:t>o</a:t>
            </a:r>
            <a:r>
              <a:rPr dirty="0" smtClean="0" sz="2500" spc="7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4160821"/>
            <a:ext cx="8626226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Esto</a:t>
            </a:r>
            <a:r>
              <a:rPr dirty="0" smtClean="0" sz="2500" spc="2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inclu</a:t>
            </a:r>
            <a:r>
              <a:rPr dirty="0" smtClean="0" sz="2500" spc="-50">
                <a:latin typeface="Arial"/>
                <a:cs typeface="Arial"/>
              </a:rPr>
              <a:t>y</a:t>
            </a:r>
            <a:r>
              <a:rPr dirty="0" smtClean="0" sz="2500" spc="0">
                <a:latin typeface="Arial"/>
                <a:cs typeface="Arial"/>
              </a:rPr>
              <a:t>e</a:t>
            </a:r>
            <a:r>
              <a:rPr dirty="0" smtClean="0" sz="2500" spc="23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conocimientos</a:t>
            </a:r>
            <a:r>
              <a:rPr dirty="0" smtClean="0" sz="2500" spc="31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básicos</a:t>
            </a:r>
            <a:r>
              <a:rPr dirty="0" smtClean="0" sz="2500" spc="24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8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balances</a:t>
            </a:r>
            <a:r>
              <a:rPr dirty="0" smtClean="0" sz="2500" spc="25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159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energía,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balances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masa</a:t>
            </a:r>
            <a:r>
              <a:rPr dirty="0" smtClean="0" sz="2500" spc="9">
                <a:latin typeface="Arial"/>
                <a:cs typeface="Arial"/>
              </a:rPr>
              <a:t>s</a:t>
            </a:r>
            <a:r>
              <a:rPr dirty="0" smtClean="0" sz="2500" spc="9">
                <a:latin typeface="Arial"/>
                <a:cs typeface="Arial"/>
              </a:rPr>
              <a:t>,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y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flujo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mate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iales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en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el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sistema.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1102563" y="4060812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102563" y="487057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102563" y="568032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18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78134" y="701710"/>
            <a:ext cx="1792368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9" b="1">
                <a:latin typeface="Arial"/>
                <a:cs typeface="Arial"/>
              </a:rPr>
              <a:t>Objeti</a:t>
            </a:r>
            <a:r>
              <a:rPr dirty="0" smtClean="0" sz="2950" spc="-9" b="1">
                <a:latin typeface="Arial"/>
                <a:cs typeface="Arial"/>
              </a:rPr>
              <a:t>v</a:t>
            </a:r>
            <a:r>
              <a:rPr dirty="0" smtClean="0" sz="2950" spc="-9" b="1">
                <a:latin typeface="Arial"/>
                <a:cs typeface="Arial"/>
              </a:rPr>
              <a:t>os</a:t>
            </a:r>
            <a:endParaRPr sz="2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56474" y="2093934"/>
            <a:ext cx="8626226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Antes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diseñar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sensore</a:t>
            </a:r>
            <a:r>
              <a:rPr dirty="0" smtClean="0" sz="2500" spc="12">
                <a:latin typeface="Arial"/>
                <a:cs typeface="Arial"/>
              </a:rPr>
              <a:t>s</a:t>
            </a:r>
            <a:r>
              <a:rPr dirty="0" smtClean="0" sz="2500" spc="12">
                <a:latin typeface="Arial"/>
                <a:cs typeface="Arial"/>
              </a:rPr>
              <a:t>,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actuadore</a:t>
            </a:r>
            <a:r>
              <a:rPr dirty="0" smtClean="0" sz="2500" spc="12">
                <a:latin typeface="Arial"/>
                <a:cs typeface="Arial"/>
              </a:rPr>
              <a:t>s</a:t>
            </a:r>
            <a:r>
              <a:rPr dirty="0" smtClean="0" sz="2500" spc="12">
                <a:latin typeface="Arial"/>
                <a:cs typeface="Arial"/>
              </a:rPr>
              <a:t>,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o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configu</a:t>
            </a:r>
            <a:r>
              <a:rPr dirty="0" smtClean="0" sz="2500" spc="12">
                <a:latin typeface="Arial"/>
                <a:cs typeface="Arial"/>
              </a:rPr>
              <a:t>r</a:t>
            </a:r>
            <a:r>
              <a:rPr dirty="0" smtClean="0" sz="2500" spc="12">
                <a:latin typeface="Arial"/>
                <a:cs typeface="Arial"/>
              </a:rPr>
              <a:t>aciones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0">
                <a:latin typeface="Arial"/>
                <a:cs typeface="Arial"/>
              </a:rPr>
              <a:t>control,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impo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tante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conocer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los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objeti</a:t>
            </a:r>
            <a:r>
              <a:rPr dirty="0" smtClean="0" sz="2500" spc="10">
                <a:latin typeface="Arial"/>
                <a:cs typeface="Arial"/>
              </a:rPr>
              <a:t>v</a:t>
            </a:r>
            <a:r>
              <a:rPr dirty="0" smtClean="0" sz="2500" spc="10">
                <a:latin typeface="Arial"/>
                <a:cs typeface="Arial"/>
              </a:rPr>
              <a:t>os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control.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56474" y="3131435"/>
            <a:ext cx="209580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Estos</a:t>
            </a:r>
            <a:r>
              <a:rPr dirty="0" smtClean="0" sz="2500" spc="62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inclu</a:t>
            </a:r>
            <a:r>
              <a:rPr dirty="0" smtClean="0" sz="2500" spc="-38">
                <a:latin typeface="Arial"/>
                <a:cs typeface="Arial"/>
              </a:rPr>
              <a:t>y</a:t>
            </a:r>
            <a:r>
              <a:rPr dirty="0" smtClean="0" sz="2500" spc="12">
                <a:latin typeface="Arial"/>
                <a:cs typeface="Arial"/>
              </a:rPr>
              <a:t>en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2793" y="3941200"/>
            <a:ext cx="8309857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Qué</a:t>
            </a:r>
            <a:r>
              <a:rPr dirty="0" smtClean="0" sz="2500" spc="5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</a:t>
            </a:r>
            <a:r>
              <a:rPr dirty="0" smtClean="0" sz="2500" spc="2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que</a:t>
            </a:r>
            <a:r>
              <a:rPr dirty="0" smtClean="0" sz="2500" spc="5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</a:t>
            </a:r>
            <a:r>
              <a:rPr dirty="0" smtClean="0" sz="2500" spc="3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pretende</a:t>
            </a:r>
            <a:r>
              <a:rPr dirty="0" smtClean="0" sz="2500" spc="9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alcanzar</a:t>
            </a:r>
            <a:r>
              <a:rPr dirty="0" smtClean="0" sz="2500" spc="10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(reducción</a:t>
            </a:r>
            <a:r>
              <a:rPr dirty="0" smtClean="0" sz="2500" spc="126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energía,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4">
                <a:latin typeface="Arial"/>
                <a:cs typeface="Arial"/>
              </a:rPr>
              <a:t>m</a:t>
            </a:r>
            <a:r>
              <a:rPr dirty="0" smtClean="0" sz="2500" spc="4">
                <a:latin typeface="Arial"/>
                <a:cs typeface="Arial"/>
              </a:rPr>
              <a:t>a</a:t>
            </a:r>
            <a:r>
              <a:rPr dirty="0" smtClean="0" sz="2500" spc="4">
                <a:latin typeface="Arial"/>
                <a:cs typeface="Arial"/>
              </a:rPr>
              <a:t>y</a:t>
            </a:r>
            <a:r>
              <a:rPr dirty="0" smtClean="0" sz="2500" spc="4">
                <a:latin typeface="Arial"/>
                <a:cs typeface="Arial"/>
              </a:rPr>
              <a:t>or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produción,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etc.).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2874"/>
              </a:lnSpc>
              <a:spcBef>
                <a:spcPts val="370"/>
              </a:spcBef>
            </a:pPr>
            <a:r>
              <a:rPr dirty="0" smtClean="0" sz="2500" spc="50">
                <a:latin typeface="Arial"/>
                <a:cs typeface="Arial"/>
              </a:rPr>
              <a:t>Qué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v</a:t>
            </a:r>
            <a:r>
              <a:rPr dirty="0" smtClean="0" sz="2500" spc="50">
                <a:latin typeface="Arial"/>
                <a:cs typeface="Arial"/>
              </a:rPr>
              <a:t>a</a:t>
            </a:r>
            <a:r>
              <a:rPr dirty="0" smtClean="0" sz="2500" spc="50">
                <a:latin typeface="Arial"/>
                <a:cs typeface="Arial"/>
              </a:rPr>
              <a:t>r</a:t>
            </a:r>
            <a:r>
              <a:rPr dirty="0" smtClean="0" sz="2500" spc="50">
                <a:latin typeface="Arial"/>
                <a:cs typeface="Arial"/>
              </a:rPr>
              <a:t>ia</a:t>
            </a:r>
            <a:r>
              <a:rPr dirty="0" smtClean="0" sz="2500" spc="50">
                <a:latin typeface="Arial"/>
                <a:cs typeface="Arial"/>
              </a:rPr>
              <a:t>b</a:t>
            </a:r>
            <a:r>
              <a:rPr dirty="0" smtClean="0" sz="2500" spc="50">
                <a:latin typeface="Arial"/>
                <a:cs typeface="Arial"/>
              </a:rPr>
              <a:t>les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deben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controlarse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pa</a:t>
            </a:r>
            <a:r>
              <a:rPr dirty="0" smtClean="0" sz="2500" spc="50">
                <a:latin typeface="Arial"/>
                <a:cs typeface="Arial"/>
              </a:rPr>
              <a:t>r</a:t>
            </a:r>
            <a:r>
              <a:rPr dirty="0" smtClean="0" sz="2500" spc="50">
                <a:latin typeface="Arial"/>
                <a:cs typeface="Arial"/>
              </a:rPr>
              <a:t>a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alcanzar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los</a:t>
            </a:r>
            <a:r>
              <a:rPr dirty="0" smtClean="0" sz="2500" spc="5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">
                <a:latin typeface="Arial"/>
                <a:cs typeface="Arial"/>
              </a:rPr>
              <a:t>objeti-</a:t>
            </a:r>
            <a:r>
              <a:rPr dirty="0" smtClean="0" sz="2500" spc="1">
                <a:latin typeface="Arial"/>
                <a:cs typeface="Arial"/>
              </a:rPr>
              <a:t> </a:t>
            </a:r>
            <a:r>
              <a:rPr dirty="0" smtClean="0" sz="2500" spc="1">
                <a:latin typeface="Arial"/>
                <a:cs typeface="Arial"/>
              </a:rPr>
              <a:t>v</a:t>
            </a:r>
            <a:r>
              <a:rPr dirty="0" smtClean="0" sz="2500" spc="1">
                <a:latin typeface="Arial"/>
                <a:cs typeface="Arial"/>
              </a:rPr>
              <a:t>o</a:t>
            </a:r>
            <a:r>
              <a:rPr dirty="0" smtClean="0" sz="2500" spc="1">
                <a:latin typeface="Arial"/>
                <a:cs typeface="Arial"/>
              </a:rPr>
              <a:t>s</a:t>
            </a:r>
            <a:r>
              <a:rPr dirty="0" smtClean="0" sz="2500" spc="1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89"/>
              </a:spcBef>
            </a:pPr>
            <a:r>
              <a:rPr dirty="0" smtClean="0" sz="2500" spc="-6">
                <a:latin typeface="Arial"/>
                <a:cs typeface="Arial"/>
              </a:rPr>
              <a:t>Qué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ni</a:t>
            </a:r>
            <a:r>
              <a:rPr dirty="0" smtClean="0" sz="2500" spc="-6">
                <a:latin typeface="Arial"/>
                <a:cs typeface="Arial"/>
              </a:rPr>
              <a:t>v</a:t>
            </a:r>
            <a:r>
              <a:rPr dirty="0" smtClean="0" sz="2500" spc="-6">
                <a:latin typeface="Arial"/>
                <a:cs typeface="Arial"/>
              </a:rPr>
              <a:t>el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de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calidad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se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necesita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(precisión,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v</a:t>
            </a:r>
            <a:r>
              <a:rPr dirty="0" smtClean="0" sz="2500" spc="-6">
                <a:latin typeface="Arial"/>
                <a:cs typeface="Arial"/>
              </a:rPr>
              <a:t>elocidad,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etc.).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2563" y="568032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487057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4060812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21240" y="693582"/>
            <a:ext cx="3906157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5" b="1">
                <a:latin typeface="Arial"/>
                <a:cs typeface="Arial"/>
              </a:rPr>
              <a:t>P</a:t>
            </a:r>
            <a:r>
              <a:rPr dirty="0" smtClean="0" sz="2950" spc="-5" b="1">
                <a:latin typeface="Arial"/>
                <a:cs typeface="Arial"/>
              </a:rPr>
              <a:t>anorama</a:t>
            </a:r>
            <a:r>
              <a:rPr dirty="0" smtClean="0" sz="2950" spc="-5" b="1">
                <a:latin typeface="Arial"/>
                <a:cs typeface="Arial"/>
              </a:rPr>
              <a:t> </a:t>
            </a:r>
            <a:r>
              <a:rPr dirty="0" smtClean="0" sz="2950" spc="-5" b="1">
                <a:latin typeface="Arial"/>
                <a:cs typeface="Arial"/>
              </a:rPr>
              <a:t>de</a:t>
            </a:r>
            <a:r>
              <a:rPr dirty="0" smtClean="0" sz="2950" spc="-5" b="1">
                <a:latin typeface="Arial"/>
                <a:cs typeface="Arial"/>
              </a:rPr>
              <a:t> </a:t>
            </a:r>
            <a:r>
              <a:rPr dirty="0" smtClean="0" sz="2950" spc="-5" b="1">
                <a:latin typeface="Arial"/>
                <a:cs typeface="Arial"/>
              </a:rPr>
              <a:t>la</a:t>
            </a:r>
            <a:r>
              <a:rPr dirty="0" smtClean="0" sz="2950" spc="-5" b="1">
                <a:latin typeface="Arial"/>
                <a:cs typeface="Arial"/>
              </a:rPr>
              <a:t> </a:t>
            </a:r>
            <a:r>
              <a:rPr dirty="0" smtClean="0" sz="2950" spc="-5" b="1">
                <a:latin typeface="Arial"/>
                <a:cs typeface="Arial"/>
              </a:rPr>
              <a:t>c</a:t>
            </a:r>
            <a:r>
              <a:rPr dirty="0" smtClean="0" sz="2950" spc="-5" b="1">
                <a:latin typeface="Arial"/>
                <a:cs typeface="Arial"/>
              </a:rPr>
              <a:t>lase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6338" y="1595700"/>
            <a:ext cx="335158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1.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2.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3.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4.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5.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2822" y="1595700"/>
            <a:ext cx="5695324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288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In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o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mación</a:t>
            </a:r>
            <a:r>
              <a:rPr dirty="0" smtClean="0" sz="2500" spc="13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práctica</a:t>
            </a:r>
            <a:r>
              <a:rPr dirty="0" smtClean="0" sz="2500" spc="8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sobre</a:t>
            </a:r>
            <a:r>
              <a:rPr dirty="0" smtClean="0" sz="2500" spc="62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asignatu</a:t>
            </a:r>
            <a:r>
              <a:rPr dirty="0" smtClean="0" sz="2500" spc="-16">
                <a:latin typeface="Arial"/>
                <a:cs typeface="Arial"/>
              </a:rPr>
              <a:t>r</a:t>
            </a:r>
            <a:r>
              <a:rPr dirty="0" smtClean="0" sz="2500" spc="12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  <a:p>
            <a:pPr marL="12700" marR="53668">
              <a:lnSpc>
                <a:spcPct val="95825"/>
              </a:lnSpc>
              <a:spcBef>
                <a:spcPts val="238"/>
              </a:spcBef>
            </a:pPr>
            <a:r>
              <a:rPr dirty="0" smtClean="0" sz="2500" spc="8">
                <a:latin typeface="Arial"/>
                <a:cs typeface="Arial"/>
              </a:rPr>
              <a:t>Moti</a:t>
            </a:r>
            <a:r>
              <a:rPr dirty="0" smtClean="0" sz="2500" spc="8">
                <a:latin typeface="Arial"/>
                <a:cs typeface="Arial"/>
              </a:rPr>
              <a:t>v</a:t>
            </a:r>
            <a:r>
              <a:rPr dirty="0" smtClean="0" sz="2500" spc="8">
                <a:latin typeface="Arial"/>
                <a:cs typeface="Arial"/>
              </a:rPr>
              <a:t>ación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Ingeniería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>
                <a:latin typeface="Arial"/>
                <a:cs typeface="Arial"/>
              </a:rPr>
              <a:t>Tipos</a:t>
            </a:r>
            <a:r>
              <a:rPr dirty="0" smtClean="0" sz="2500" spc="6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diseños</a:t>
            </a:r>
            <a:r>
              <a:rPr dirty="0" smtClean="0" sz="2500" spc="8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sistemas</a:t>
            </a:r>
            <a:r>
              <a:rPr dirty="0" smtClean="0" sz="2500" spc="98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endParaRPr sz="2500">
              <a:latin typeface="Arial"/>
              <a:cs typeface="Arial"/>
            </a:endParaRPr>
          </a:p>
          <a:p>
            <a:pPr marL="12700" marR="53668">
              <a:lnSpc>
                <a:spcPct val="95825"/>
              </a:lnSpc>
              <a:spcBef>
                <a:spcPts val="370"/>
              </a:spcBef>
            </a:pPr>
            <a:r>
              <a:rPr dirty="0" smtClean="0" sz="2500" spc="8">
                <a:latin typeface="Arial"/>
                <a:cs typeface="Arial"/>
              </a:rPr>
              <a:t>Inte</a:t>
            </a:r>
            <a:r>
              <a:rPr dirty="0" smtClean="0" sz="2500" spc="8">
                <a:latin typeface="Arial"/>
                <a:cs typeface="Arial"/>
              </a:rPr>
              <a:t>g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ación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sistemas</a:t>
            </a:r>
            <a:endParaRPr sz="2500">
              <a:latin typeface="Arial"/>
              <a:cs typeface="Arial"/>
            </a:endParaRPr>
          </a:p>
          <a:p>
            <a:pPr marL="12700" marR="53668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0">
                <a:latin typeface="Arial"/>
                <a:cs typeface="Arial"/>
              </a:rPr>
              <a:t>Ejemplo: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control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on-off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19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15434" y="693582"/>
            <a:ext cx="2517743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Los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sensores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6474" y="2085806"/>
            <a:ext cx="1964875" cy="1149959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11671">
              <a:lnSpc>
                <a:spcPts val="2630"/>
              </a:lnSpc>
            </a:pPr>
            <a:r>
              <a:rPr dirty="0" smtClean="0" sz="2500" spc="16">
                <a:latin typeface="Arial"/>
                <a:cs typeface="Arial"/>
              </a:rPr>
              <a:t>Los</a:t>
            </a:r>
            <a:r>
              <a:rPr dirty="0" smtClean="0" sz="2500" spc="16">
                <a:latin typeface="Arial"/>
                <a:cs typeface="Arial"/>
              </a:rPr>
              <a:t> </a:t>
            </a:r>
            <a:r>
              <a:rPr dirty="0" smtClean="0" sz="2500" spc="16">
                <a:latin typeface="Arial"/>
                <a:cs typeface="Arial"/>
              </a:rPr>
              <a:t>sensores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3190"/>
              </a:lnSpc>
              <a:spcBef>
                <a:spcPts val="142"/>
              </a:spcBef>
            </a:pPr>
            <a:r>
              <a:rPr dirty="0" smtClean="0" sz="2500" spc="7">
                <a:latin typeface="Arial"/>
                <a:cs typeface="Arial"/>
              </a:rPr>
              <a:t>miten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v</a:t>
            </a:r>
            <a:r>
              <a:rPr dirty="0" smtClean="0" sz="2500" spc="7" i="1">
                <a:latin typeface="Arial"/>
                <a:cs typeface="Arial"/>
              </a:rPr>
              <a:t>er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qué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en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control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es: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24551" y="2085806"/>
            <a:ext cx="6658298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2122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son</a:t>
            </a:r>
            <a:r>
              <a:rPr dirty="0" smtClean="0" sz="2500" spc="10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96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ojos</a:t>
            </a:r>
            <a:r>
              <a:rPr dirty="0" smtClean="0" sz="2500" spc="180" i="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del</a:t>
            </a:r>
            <a:r>
              <a:rPr dirty="0" smtClean="0" sz="2500" spc="9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</a:t>
            </a:r>
            <a:r>
              <a:rPr dirty="0" smtClean="0" sz="2500" spc="1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9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control,</a:t>
            </a:r>
            <a:r>
              <a:rPr dirty="0" smtClean="0" sz="2500" spc="14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que</a:t>
            </a:r>
            <a:r>
              <a:rPr dirty="0" smtClean="0" sz="2500" spc="106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le</a:t>
            </a:r>
            <a:r>
              <a:rPr dirty="0" smtClean="0" sz="2500" spc="64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per-</a:t>
            </a:r>
            <a:endParaRPr sz="2500">
              <a:latin typeface="Arial"/>
              <a:cs typeface="Arial"/>
            </a:endParaRPr>
          </a:p>
          <a:p>
            <a:pPr marL="12700" marR="17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-16">
                <a:latin typeface="Arial"/>
                <a:cs typeface="Arial"/>
              </a:rPr>
              <a:t>está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pasand</a:t>
            </a:r>
            <a:r>
              <a:rPr dirty="0" smtClean="0" sz="2500" spc="-16">
                <a:latin typeface="Arial"/>
                <a:cs typeface="Arial"/>
              </a:rPr>
              <a:t>o</a:t>
            </a:r>
            <a:r>
              <a:rPr dirty="0" smtClean="0" sz="2500" spc="-16">
                <a:latin typeface="Arial"/>
                <a:cs typeface="Arial"/>
              </a:rPr>
              <a:t>.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De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hech</a:t>
            </a:r>
            <a:r>
              <a:rPr dirty="0" smtClean="0" sz="2500" spc="-16">
                <a:latin typeface="Arial"/>
                <a:cs typeface="Arial"/>
              </a:rPr>
              <a:t>o</a:t>
            </a:r>
            <a:r>
              <a:rPr dirty="0" smtClean="0" sz="2500" spc="-16">
                <a:latin typeface="Arial"/>
                <a:cs typeface="Arial"/>
              </a:rPr>
              <a:t>,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algo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que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suele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-16">
                <a:latin typeface="Arial"/>
                <a:cs typeface="Arial"/>
              </a:rPr>
              <a:t>decirse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2793" y="3705323"/>
            <a:ext cx="544774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i="1">
                <a:latin typeface="Arial"/>
                <a:cs typeface="Arial"/>
              </a:rPr>
              <a:t>Si</a:t>
            </a:r>
            <a:r>
              <a:rPr dirty="0" smtClean="0" sz="2500" spc="22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se</a:t>
            </a:r>
            <a:r>
              <a:rPr dirty="0" smtClean="0" sz="2500" spc="26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puede</a:t>
            </a:r>
            <a:r>
              <a:rPr dirty="0" smtClean="0" sz="2500" spc="69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medi</a:t>
            </a:r>
            <a:r>
              <a:rPr dirty="0" smtClean="0" sz="2500" spc="-125" i="1">
                <a:latin typeface="Arial"/>
                <a:cs typeface="Arial"/>
              </a:rPr>
              <a:t>r</a:t>
            </a:r>
            <a:r>
              <a:rPr dirty="0" smtClean="0" sz="2500" spc="0" i="1">
                <a:latin typeface="Arial"/>
                <a:cs typeface="Arial"/>
              </a:rPr>
              <a:t>,</a:t>
            </a:r>
            <a:r>
              <a:rPr dirty="0" smtClean="0" sz="2500" spc="69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se</a:t>
            </a:r>
            <a:r>
              <a:rPr dirty="0" smtClean="0" sz="2500" spc="26" i="1">
                <a:latin typeface="Arial"/>
                <a:cs typeface="Arial"/>
              </a:rPr>
              <a:t> </a:t>
            </a:r>
            <a:r>
              <a:rPr dirty="0" smtClean="0" sz="2500" spc="12" i="1">
                <a:latin typeface="Arial"/>
                <a:cs typeface="Arial"/>
              </a:rPr>
              <a:t>puede</a:t>
            </a:r>
            <a:r>
              <a:rPr dirty="0" smtClean="0" sz="2500" spc="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controla</a:t>
            </a:r>
            <a:r>
              <a:rPr dirty="0" smtClean="0" sz="2500" spc="-116" i="1">
                <a:latin typeface="Arial"/>
                <a:cs typeface="Arial"/>
              </a:rPr>
              <a:t>r</a:t>
            </a:r>
            <a:r>
              <a:rPr dirty="0" smtClean="0" sz="2500" spc="5" i="1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2779877" y="4326471"/>
            <a:ext cx="5132311" cy="285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20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37114" y="693582"/>
            <a:ext cx="2874386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Los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actuadores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1939388"/>
            <a:ext cx="8626095" cy="2160828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Una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v</a:t>
            </a:r>
            <a:r>
              <a:rPr dirty="0" smtClean="0" sz="2500" spc="9">
                <a:latin typeface="Arial"/>
                <a:cs typeface="Arial"/>
              </a:rPr>
              <a:t>ez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ubicados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sensores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pa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</a:t>
            </a:r>
            <a:r>
              <a:rPr dirty="0" smtClean="0" sz="2500" spc="9">
                <a:latin typeface="Arial"/>
                <a:cs typeface="Arial"/>
              </a:rPr>
              <a:t>f</a:t>
            </a:r>
            <a:r>
              <a:rPr dirty="0" smtClean="0" sz="2500" spc="9">
                <a:latin typeface="Arial"/>
                <a:cs typeface="Arial"/>
              </a:rPr>
              <a:t>o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mar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el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estado</a:t>
            </a:r>
            <a:r>
              <a:rPr dirty="0" smtClean="0" sz="2500" spc="9" i="1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un</a:t>
            </a:r>
            <a:endParaRPr sz="2500">
              <a:latin typeface="Arial"/>
              <a:cs typeface="Arial"/>
            </a:endParaRPr>
          </a:p>
          <a:p>
            <a:pPr marL="12700" marR="5971">
              <a:lnSpc>
                <a:spcPts val="2879"/>
              </a:lnSpc>
              <a:spcBef>
                <a:spcPts val="238"/>
              </a:spcBef>
            </a:pPr>
            <a:r>
              <a:rPr dirty="0" smtClean="0" sz="2500" spc="-3">
                <a:latin typeface="Arial"/>
                <a:cs typeface="Arial"/>
              </a:rPr>
              <a:t>proces</a:t>
            </a:r>
            <a:r>
              <a:rPr dirty="0" smtClean="0" sz="2500" spc="-3">
                <a:latin typeface="Arial"/>
                <a:cs typeface="Arial"/>
              </a:rPr>
              <a:t>o</a:t>
            </a:r>
            <a:r>
              <a:rPr dirty="0" smtClean="0" sz="2500" spc="-3">
                <a:latin typeface="Arial"/>
                <a:cs typeface="Arial"/>
              </a:rPr>
              <a:t>,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sigue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dete</a:t>
            </a:r>
            <a:r>
              <a:rPr dirty="0" smtClean="0" sz="2500" spc="-3">
                <a:latin typeface="Arial"/>
                <a:cs typeface="Arial"/>
              </a:rPr>
              <a:t>r</a:t>
            </a:r>
            <a:r>
              <a:rPr dirty="0" smtClean="0" sz="2500" spc="-3">
                <a:latin typeface="Arial"/>
                <a:cs typeface="Arial"/>
              </a:rPr>
              <a:t>minar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la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f</a:t>
            </a:r>
            <a:r>
              <a:rPr dirty="0" smtClean="0" sz="2500" spc="-3">
                <a:latin typeface="Arial"/>
                <a:cs typeface="Arial"/>
              </a:rPr>
              <a:t>o</a:t>
            </a:r>
            <a:r>
              <a:rPr dirty="0" smtClean="0" sz="2500" spc="-3">
                <a:latin typeface="Arial"/>
                <a:cs typeface="Arial"/>
              </a:rPr>
              <a:t>r</a:t>
            </a:r>
            <a:r>
              <a:rPr dirty="0" smtClean="0" sz="2500" spc="-3">
                <a:latin typeface="Arial"/>
                <a:cs typeface="Arial"/>
              </a:rPr>
              <a:t>ma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de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 i="1">
                <a:latin typeface="Arial"/>
                <a:cs typeface="Arial"/>
              </a:rPr>
              <a:t>actuar</a:t>
            </a:r>
            <a:r>
              <a:rPr dirty="0" smtClean="0" sz="2500" spc="-3" i="1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sobre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el</a:t>
            </a:r>
            <a:r>
              <a:rPr dirty="0" smtClean="0" sz="2500" spc="-3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5971">
              <a:lnSpc>
                <a:spcPts val="2874"/>
              </a:lnSpc>
              <a:spcBef>
                <a:spcPts val="380"/>
              </a:spcBef>
            </a:pPr>
            <a:r>
              <a:rPr dirty="0" smtClean="0" sz="2500" spc="8">
                <a:latin typeface="Arial"/>
                <a:cs typeface="Arial"/>
              </a:rPr>
              <a:t>sistema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pa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hace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lo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ir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estado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actual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estado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desead</a:t>
            </a:r>
            <a:r>
              <a:rPr dirty="0" smtClean="0" sz="2500" spc="8">
                <a:latin typeface="Arial"/>
                <a:cs typeface="Arial"/>
              </a:rPr>
              <a:t>o</a:t>
            </a:r>
            <a:r>
              <a:rPr dirty="0" smtClean="0" sz="2500" spc="8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 marL="12700" marR="6119">
              <a:lnSpc>
                <a:spcPts val="3190"/>
              </a:lnSpc>
              <a:spcBef>
                <a:spcPts val="1878"/>
              </a:spcBef>
            </a:pPr>
            <a:r>
              <a:rPr dirty="0" smtClean="0" sz="2500" spc="14">
                <a:latin typeface="Arial"/>
                <a:cs typeface="Arial"/>
              </a:rPr>
              <a:t>Un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pro</a:t>
            </a:r>
            <a:r>
              <a:rPr dirty="0" smtClean="0" sz="2500" spc="14">
                <a:latin typeface="Arial"/>
                <a:cs typeface="Arial"/>
              </a:rPr>
              <a:t>b</a:t>
            </a:r>
            <a:r>
              <a:rPr dirty="0" smtClean="0" sz="2500" spc="14">
                <a:latin typeface="Arial"/>
                <a:cs typeface="Arial"/>
              </a:rPr>
              <a:t>lema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de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control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indust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ial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típicamente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i</a:t>
            </a:r>
            <a:r>
              <a:rPr dirty="0" smtClean="0" sz="2500" spc="14">
                <a:latin typeface="Arial"/>
                <a:cs typeface="Arial"/>
              </a:rPr>
              <a:t>n</a:t>
            </a:r>
            <a:r>
              <a:rPr dirty="0" smtClean="0" sz="2500" spc="14">
                <a:latin typeface="Arial"/>
                <a:cs typeface="Arial"/>
              </a:rPr>
              <a:t>v</a:t>
            </a:r>
            <a:r>
              <a:rPr dirty="0" smtClean="0" sz="2500" spc="14">
                <a:latin typeface="Arial"/>
                <a:cs typeface="Arial"/>
              </a:rPr>
              <a:t>oluc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ará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v</a:t>
            </a:r>
            <a:r>
              <a:rPr dirty="0" smtClean="0" sz="2500" spc="14">
                <a:latin typeface="Arial"/>
                <a:cs typeface="Arial"/>
              </a:rPr>
              <a:t>a-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ios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actuadores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distintos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(ejemplo: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tren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de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laminación).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175421" y="744918"/>
            <a:ext cx="6341135" cy="5049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21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7600" y="5931087"/>
            <a:ext cx="412402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1">
                <a:latin typeface="Arial"/>
                <a:cs typeface="Arial"/>
              </a:rPr>
              <a:t>T</a:t>
            </a:r>
            <a:r>
              <a:rPr dirty="0" smtClean="0" sz="2500" spc="-1">
                <a:latin typeface="Arial"/>
                <a:cs typeface="Arial"/>
              </a:rPr>
              <a:t>ren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de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laminación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mode</a:t>
            </a:r>
            <a:r>
              <a:rPr dirty="0" smtClean="0" sz="2500" spc="-1">
                <a:latin typeface="Arial"/>
                <a:cs typeface="Arial"/>
              </a:rPr>
              <a:t>r</a:t>
            </a:r>
            <a:r>
              <a:rPr dirty="0" smtClean="0" sz="2500" spc="-1">
                <a:latin typeface="Arial"/>
                <a:cs typeface="Arial"/>
              </a:rPr>
              <a:t>n</a:t>
            </a:r>
            <a:r>
              <a:rPr dirty="0" smtClean="0" sz="2500" spc="-1">
                <a:latin typeface="Arial"/>
                <a:cs typeface="Arial"/>
              </a:rPr>
              <a:t>o</a:t>
            </a:r>
            <a:r>
              <a:rPr dirty="0" smtClean="0" sz="2500" spc="-1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22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78847" y="701710"/>
            <a:ext cx="3790928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2" b="1">
                <a:latin typeface="Arial"/>
                <a:cs typeface="Arial"/>
              </a:rPr>
              <a:t>Las</a:t>
            </a:r>
            <a:r>
              <a:rPr dirty="0" smtClean="0" sz="2950" spc="-2" b="1">
                <a:latin typeface="Arial"/>
                <a:cs typeface="Arial"/>
              </a:rPr>
              <a:t> </a:t>
            </a:r>
            <a:r>
              <a:rPr dirty="0" smtClean="0" sz="2950" spc="-2" b="1">
                <a:latin typeface="Arial"/>
                <a:cs typeface="Arial"/>
              </a:rPr>
              <a:t>co</a:t>
            </a:r>
            <a:r>
              <a:rPr dirty="0" smtClean="0" sz="2950" spc="-2" b="1">
                <a:latin typeface="Arial"/>
                <a:cs typeface="Arial"/>
              </a:rPr>
              <a:t>m</a:t>
            </a:r>
            <a:r>
              <a:rPr dirty="0" smtClean="0" sz="2950" spc="-2" b="1">
                <a:latin typeface="Arial"/>
                <a:cs typeface="Arial"/>
              </a:rPr>
              <a:t>unicaciones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6474" y="2093934"/>
            <a:ext cx="8626226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La</a:t>
            </a:r>
            <a:r>
              <a:rPr dirty="0" smtClean="0" sz="2500" spc="7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interconección</a:t>
            </a:r>
            <a:r>
              <a:rPr dirty="0" smtClean="0" sz="2500" spc="20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7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sensores</a:t>
            </a:r>
            <a:r>
              <a:rPr dirty="0" smtClean="0" sz="2500" spc="14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5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actuadores</a:t>
            </a:r>
            <a:r>
              <a:rPr dirty="0" smtClean="0" sz="2500" spc="16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requieren</a:t>
            </a:r>
            <a:r>
              <a:rPr dirty="0" smtClean="0" sz="2500" spc="150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el</a:t>
            </a:r>
            <a:r>
              <a:rPr dirty="0" smtClean="0" sz="2500" spc="44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uso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sistemas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</a:t>
            </a:r>
            <a:r>
              <a:rPr dirty="0" smtClean="0" sz="2500" spc="10">
                <a:latin typeface="Arial"/>
                <a:cs typeface="Arial"/>
              </a:rPr>
              <a:t>m</a:t>
            </a:r>
            <a:r>
              <a:rPr dirty="0" smtClean="0" sz="2500" spc="10">
                <a:latin typeface="Arial"/>
                <a:cs typeface="Arial"/>
              </a:rPr>
              <a:t>unicación.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3131435"/>
            <a:ext cx="8619975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Una</a:t>
            </a:r>
            <a:r>
              <a:rPr dirty="0" smtClean="0" sz="2500" spc="20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planta</a:t>
            </a:r>
            <a:r>
              <a:rPr dirty="0" smtClean="0" sz="2500" spc="22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típica</a:t>
            </a:r>
            <a:r>
              <a:rPr dirty="0" smtClean="0" sz="2500" spc="219">
                <a:latin typeface="Arial"/>
                <a:cs typeface="Arial"/>
              </a:rPr>
              <a:t> 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18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17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tener</a:t>
            </a:r>
            <a:r>
              <a:rPr dirty="0" smtClean="0" sz="2500" spc="21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miles</a:t>
            </a:r>
            <a:r>
              <a:rPr dirty="0" smtClean="0" sz="2500" spc="21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8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señales</a:t>
            </a:r>
            <a:r>
              <a:rPr dirty="0" smtClean="0" sz="2500" spc="246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di</a:t>
            </a:r>
            <a:r>
              <a:rPr dirty="0" smtClean="0" sz="2500" spc="-68">
                <a:latin typeface="Arial"/>
                <a:cs typeface="Arial"/>
              </a:rPr>
              <a:t>f</a:t>
            </a:r>
            <a:r>
              <a:rPr dirty="0" smtClean="0" sz="2500" spc="10">
                <a:latin typeface="Arial"/>
                <a:cs typeface="Arial"/>
              </a:rPr>
              <a:t>erentes</a:t>
            </a:r>
            <a:r>
              <a:rPr dirty="0" smtClean="0" sz="2500" spc="15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que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seberán</a:t>
            </a:r>
            <a:r>
              <a:rPr dirty="0" smtClean="0" sz="2500" spc="26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ser</a:t>
            </a:r>
            <a:r>
              <a:rPr dirty="0" smtClean="0" sz="2500" spc="2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ansmitidas</a:t>
            </a:r>
            <a:r>
              <a:rPr dirty="0" smtClean="0" sz="2500" spc="3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largas</a:t>
            </a:r>
            <a:r>
              <a:rPr dirty="0" smtClean="0" sz="2500" spc="24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distancia</a:t>
            </a:r>
            <a:r>
              <a:rPr dirty="0" smtClean="0" sz="2500" spc="-34">
                <a:latin typeface="Arial"/>
                <a:cs typeface="Arial"/>
              </a:rPr>
              <a:t>s</a:t>
            </a:r>
            <a:r>
              <a:rPr dirty="0" smtClean="0" sz="2500" spc="0">
                <a:latin typeface="Arial"/>
                <a:cs typeface="Arial"/>
              </a:rPr>
              <a:t>.</a:t>
            </a:r>
            <a:r>
              <a:rPr dirty="0" smtClean="0" sz="2500" spc="29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Así,</a:t>
            </a:r>
            <a:r>
              <a:rPr dirty="0" smtClean="0" sz="2500" spc="21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</a:t>
            </a:r>
            <a:r>
              <a:rPr dirty="0" smtClean="0" sz="2500" spc="194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diseño</a:t>
            </a:r>
            <a:r>
              <a:rPr dirty="0" smtClean="0" sz="2500" spc="175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sistemas</a:t>
            </a:r>
            <a:r>
              <a:rPr dirty="0" smtClean="0" sz="2500" spc="23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6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</a:t>
            </a:r>
            <a:r>
              <a:rPr dirty="0" smtClean="0" sz="2500" spc="-25">
                <a:latin typeface="Arial"/>
                <a:cs typeface="Arial"/>
              </a:rPr>
              <a:t>m</a:t>
            </a:r>
            <a:r>
              <a:rPr dirty="0" smtClean="0" sz="2500" spc="0">
                <a:latin typeface="Arial"/>
                <a:cs typeface="Arial"/>
              </a:rPr>
              <a:t>unicación</a:t>
            </a:r>
            <a:r>
              <a:rPr dirty="0" smtClean="0" sz="2500" spc="28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15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sus</a:t>
            </a:r>
            <a:r>
              <a:rPr dirty="0" smtClean="0" sz="2500" spc="17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protocolos</a:t>
            </a:r>
            <a:r>
              <a:rPr dirty="0" smtClean="0" sz="2500" spc="250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asociados</a:t>
            </a:r>
            <a:r>
              <a:rPr dirty="0" smtClean="0" sz="2500" spc="134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es</a:t>
            </a:r>
            <a:r>
              <a:rPr dirty="0" smtClean="0" sz="2500" spc="13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aspecto</a:t>
            </a:r>
            <a:r>
              <a:rPr dirty="0" smtClean="0" sz="2500" spc="19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cada</a:t>
            </a:r>
            <a:r>
              <a:rPr dirty="0" smtClean="0" sz="2500" spc="162">
                <a:latin typeface="Arial"/>
                <a:cs typeface="Arial"/>
              </a:rPr>
              <a:t> 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ez</a:t>
            </a:r>
            <a:r>
              <a:rPr dirty="0" smtClean="0" sz="2500" spc="14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más</a:t>
            </a:r>
            <a:r>
              <a:rPr dirty="0" smtClean="0" sz="2500" spc="15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impo</a:t>
            </a:r>
            <a:r>
              <a:rPr dirty="0" smtClean="0" sz="2500" spc="100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tante</a:t>
            </a:r>
            <a:r>
              <a:rPr dirty="0" smtClean="0" sz="2500" spc="22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3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1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ingeniería</a:t>
            </a:r>
            <a:r>
              <a:rPr dirty="0" smtClean="0" sz="2500" spc="217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11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81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mode</a:t>
            </a:r>
            <a:r>
              <a:rPr dirty="0" smtClean="0" sz="2500" spc="68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na.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23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04715" y="711158"/>
            <a:ext cx="2139188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3" b="1">
                <a:latin typeface="Arial"/>
                <a:cs typeface="Arial"/>
              </a:rPr>
              <a:t>El</a:t>
            </a:r>
            <a:r>
              <a:rPr dirty="0" smtClean="0" sz="2950" spc="3" b="1">
                <a:latin typeface="Arial"/>
                <a:cs typeface="Arial"/>
              </a:rPr>
              <a:t> </a:t>
            </a:r>
            <a:r>
              <a:rPr dirty="0" smtClean="0" sz="2950" spc="3" b="1">
                <a:latin typeface="Arial"/>
                <a:cs typeface="Arial"/>
              </a:rPr>
              <a:t>cómputo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6474" y="2103370"/>
            <a:ext cx="8619975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En</a:t>
            </a:r>
            <a:r>
              <a:rPr dirty="0" smtClean="0" sz="2500" spc="51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51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sistemas</a:t>
            </a:r>
            <a:r>
              <a:rPr dirty="0" smtClean="0" sz="2500" spc="58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51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55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mode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nos</a:t>
            </a:r>
            <a:r>
              <a:rPr dirty="0" smtClean="0" sz="2500" spc="59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501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interconección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-204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sensores</a:t>
            </a:r>
            <a:r>
              <a:rPr dirty="0" smtClean="0" sz="2500" spc="36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27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actuadores</a:t>
            </a:r>
            <a:r>
              <a:rPr dirty="0" smtClean="0" sz="2500" spc="38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</a:t>
            </a:r>
            <a:r>
              <a:rPr dirty="0" smtClean="0" sz="2500" spc="28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hace</a:t>
            </a:r>
            <a:r>
              <a:rPr dirty="0" smtClean="0" sz="2500" spc="31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</a:t>
            </a:r>
            <a:r>
              <a:rPr dirty="0" smtClean="0" sz="2500" spc="-50">
                <a:latin typeface="Arial"/>
                <a:cs typeface="Arial"/>
              </a:rPr>
              <a:t>n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ia</a:t>
            </a:r>
            <a:r>
              <a:rPr dirty="0" smtClean="0" sz="2500" spc="-50">
                <a:latin typeface="Arial"/>
                <a:cs typeface="Arial"/>
              </a:rPr>
              <a:t>b</a:t>
            </a:r>
            <a:r>
              <a:rPr dirty="0" smtClean="0" sz="2500" spc="0">
                <a:latin typeface="Arial"/>
                <a:cs typeface="Arial"/>
              </a:rPr>
              <a:t>lemente</a:t>
            </a:r>
            <a:r>
              <a:rPr dirty="0" smtClean="0" sz="2500" spc="43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273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t</a:t>
            </a:r>
            <a:r>
              <a:rPr dirty="0" smtClean="0" sz="2500" spc="-16">
                <a:latin typeface="Arial"/>
                <a:cs typeface="Arial"/>
              </a:rPr>
              <a:t>r</a:t>
            </a:r>
            <a:r>
              <a:rPr dirty="0" smtClean="0" sz="2500" spc="-36">
                <a:latin typeface="Arial"/>
                <a:cs typeface="Arial"/>
              </a:rPr>
              <a:t>a</a:t>
            </a:r>
            <a:r>
              <a:rPr dirty="0" smtClean="0" sz="2500" spc="11">
                <a:latin typeface="Arial"/>
                <a:cs typeface="Arial"/>
              </a:rPr>
              <a:t>vés</a:t>
            </a:r>
            <a:r>
              <a:rPr dirty="0" smtClean="0" sz="2500" spc="25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una</a:t>
            </a:r>
            <a:r>
              <a:rPr dirty="0" smtClean="0" sz="2500" spc="51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computado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62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50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algún</a:t>
            </a:r>
            <a:r>
              <a:rPr dirty="0" smtClean="0" sz="2500" spc="53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tip</a:t>
            </a:r>
            <a:r>
              <a:rPr dirty="0" smtClean="0" sz="2500" spc="-100">
                <a:latin typeface="Arial"/>
                <a:cs typeface="Arial"/>
              </a:rPr>
              <a:t>o</a:t>
            </a:r>
            <a:r>
              <a:rPr dirty="0" smtClean="0" sz="2500" spc="0">
                <a:latin typeface="Arial"/>
                <a:cs typeface="Arial"/>
              </a:rPr>
              <a:t>.</a:t>
            </a:r>
            <a:r>
              <a:rPr dirty="0" smtClean="0" sz="2500" spc="524">
                <a:latin typeface="Arial"/>
                <a:cs typeface="Arial"/>
              </a:rPr>
              <a:t> </a:t>
            </a:r>
            <a:r>
              <a:rPr dirty="0" smtClean="0" sz="2500" spc="-125">
                <a:latin typeface="Arial"/>
                <a:cs typeface="Arial"/>
              </a:rPr>
              <a:t>P</a:t>
            </a:r>
            <a:r>
              <a:rPr dirty="0" smtClean="0" sz="2500" spc="0">
                <a:latin typeface="Arial"/>
                <a:cs typeface="Arial"/>
              </a:rPr>
              <a:t>or</a:t>
            </a:r>
            <a:r>
              <a:rPr dirty="0" smtClean="0" sz="2500" spc="51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</a:t>
            </a:r>
            <a:r>
              <a:rPr dirty="0" smtClean="0" sz="2500" spc="49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tant</a:t>
            </a:r>
            <a:r>
              <a:rPr dirty="0" smtClean="0" sz="2500" spc="-100">
                <a:latin typeface="Arial"/>
                <a:cs typeface="Arial"/>
              </a:rPr>
              <a:t>o</a:t>
            </a:r>
            <a:r>
              <a:rPr dirty="0" smtClean="0" sz="2500" spc="0">
                <a:latin typeface="Arial"/>
                <a:cs typeface="Arial"/>
              </a:rPr>
              <a:t>,</a:t>
            </a:r>
            <a:r>
              <a:rPr dirty="0" smtClean="0" sz="2500" spc="53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-21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aspectos</a:t>
            </a:r>
            <a:r>
              <a:rPr dirty="0" smtClean="0" sz="2500" spc="10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computacionales</a:t>
            </a:r>
            <a:r>
              <a:rPr dirty="0" smtClean="0" sz="2500" spc="59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son</a:t>
            </a:r>
            <a:r>
              <a:rPr dirty="0" smtClean="0" sz="2500" spc="44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necesa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iamente</a:t>
            </a:r>
            <a:r>
              <a:rPr dirty="0" smtClean="0" sz="2500" spc="58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una</a:t>
            </a:r>
            <a:r>
              <a:rPr dirty="0" smtClean="0" sz="2500" spc="44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pa</a:t>
            </a:r>
            <a:r>
              <a:rPr dirty="0" smtClean="0" sz="2500" spc="107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te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-28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del</a:t>
            </a:r>
            <a:r>
              <a:rPr dirty="0" smtClean="0" sz="2500" spc="44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diseño</a:t>
            </a:r>
            <a:r>
              <a:rPr dirty="0" smtClean="0" sz="2500" spc="80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gene</a:t>
            </a:r>
            <a:r>
              <a:rPr dirty="0" smtClean="0" sz="2500" spc="-17">
                <a:latin typeface="Arial"/>
                <a:cs typeface="Arial"/>
              </a:rPr>
              <a:t>r</a:t>
            </a:r>
            <a:r>
              <a:rPr dirty="0" smtClean="0" sz="2500" spc="7">
                <a:latin typeface="Arial"/>
                <a:cs typeface="Arial"/>
              </a:rPr>
              <a:t>al.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4355512"/>
            <a:ext cx="8619975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 spc="4">
                <a:latin typeface="Arial"/>
                <a:cs typeface="Arial"/>
              </a:rPr>
              <a:t>Los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sistemas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de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control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actuales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usan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una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gama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de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dispositi-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 spc="8">
                <a:latin typeface="Arial"/>
                <a:cs typeface="Arial"/>
              </a:rPr>
              <a:t>v</a:t>
            </a:r>
            <a:r>
              <a:rPr dirty="0" smtClean="0" sz="2500" spc="8">
                <a:latin typeface="Arial"/>
                <a:cs typeface="Arial"/>
              </a:rPr>
              <a:t>os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cómput</a:t>
            </a:r>
            <a:r>
              <a:rPr dirty="0" smtClean="0" sz="2500" spc="8">
                <a:latin typeface="Arial"/>
                <a:cs typeface="Arial"/>
              </a:rPr>
              <a:t>o</a:t>
            </a:r>
            <a:r>
              <a:rPr dirty="0" smtClean="0" sz="2500" spc="8">
                <a:latin typeface="Arial"/>
                <a:cs typeface="Arial"/>
              </a:rPr>
              <a:t>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que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inclu</a:t>
            </a:r>
            <a:r>
              <a:rPr dirty="0" smtClean="0" sz="2500" spc="8">
                <a:latin typeface="Arial"/>
                <a:cs typeface="Arial"/>
              </a:rPr>
              <a:t>y</a:t>
            </a:r>
            <a:r>
              <a:rPr dirty="0" smtClean="0" sz="2500" spc="8">
                <a:latin typeface="Arial"/>
                <a:cs typeface="Arial"/>
              </a:rPr>
              <a:t>en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DCS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(sistemas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dist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i-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b</a:t>
            </a:r>
            <a:r>
              <a:rPr dirty="0" smtClean="0" sz="2500" spc="8">
                <a:latin typeface="Arial"/>
                <a:cs typeface="Arial"/>
              </a:rPr>
              <a:t>uido),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PLC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(controladores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lógicos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pro</a:t>
            </a:r>
            <a:r>
              <a:rPr dirty="0" smtClean="0" sz="2500" spc="8">
                <a:latin typeface="Arial"/>
                <a:cs typeface="Arial"/>
              </a:rPr>
              <a:t>g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ama</a:t>
            </a:r>
            <a:r>
              <a:rPr dirty="0" smtClean="0" sz="2500" spc="8">
                <a:latin typeface="Arial"/>
                <a:cs typeface="Arial"/>
              </a:rPr>
              <a:t>b</a:t>
            </a:r>
            <a:r>
              <a:rPr dirty="0" smtClean="0" sz="2500" spc="8">
                <a:latin typeface="Arial"/>
                <a:cs typeface="Arial"/>
              </a:rPr>
              <a:t>les),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PC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(com-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putado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personales),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etc.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2806001" y="744918"/>
            <a:ext cx="5079987" cy="4800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24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8113" y="5682611"/>
            <a:ext cx="158457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7">
                <a:latin typeface="Arial"/>
                <a:cs typeface="Arial"/>
              </a:rPr>
              <a:t>UN</a:t>
            </a:r>
            <a:r>
              <a:rPr dirty="0" smtClean="0" sz="2500" spc="-59">
                <a:latin typeface="Arial"/>
                <a:cs typeface="Arial"/>
              </a:rPr>
              <a:t>A</a:t>
            </a:r>
            <a:r>
              <a:rPr dirty="0" smtClean="0" sz="2500" spc="12">
                <a:latin typeface="Arial"/>
                <a:cs typeface="Arial"/>
              </a:rPr>
              <a:t>C-PC: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57586" y="5682611"/>
            <a:ext cx="7023605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un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ento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no</a:t>
            </a:r>
            <a:r>
              <a:rPr dirty="0" smtClean="0" sz="2500" spc="8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pa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implementación</a:t>
            </a:r>
            <a:r>
              <a:rPr dirty="0" smtClean="0" sz="2500" spc="17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rápida</a:t>
            </a:r>
            <a:r>
              <a:rPr dirty="0" smtClean="0" sz="2500" spc="6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endParaRPr sz="2500">
              <a:latin typeface="Arial"/>
              <a:cs typeface="Arial"/>
            </a:endParaRPr>
          </a:p>
          <a:p>
            <a:pPr marL="1789661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7">
                <a:latin typeface="Arial"/>
                <a:cs typeface="Arial"/>
              </a:rPr>
              <a:t>de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proceso</a:t>
            </a:r>
            <a:r>
              <a:rPr dirty="0" smtClean="0" sz="2500" spc="7">
                <a:latin typeface="Arial"/>
                <a:cs typeface="Arial"/>
              </a:rPr>
              <a:t>s</a:t>
            </a:r>
            <a:r>
              <a:rPr dirty="0" smtClean="0" sz="2500" spc="7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50489" y="711158"/>
            <a:ext cx="4847634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Configuración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e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interfaces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6474" y="2103370"/>
            <a:ext cx="8619975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La</a:t>
            </a:r>
            <a:r>
              <a:rPr dirty="0" smtClean="0" sz="2500" spc="13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cuestión</a:t>
            </a:r>
            <a:r>
              <a:rPr dirty="0" smtClean="0" sz="2500" spc="20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3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qué</a:t>
            </a:r>
            <a:r>
              <a:rPr dirty="0" smtClean="0" sz="2500" spc="15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</a:t>
            </a:r>
            <a:r>
              <a:rPr dirty="0" smtClean="0" sz="2500" spc="13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conecta</a:t>
            </a:r>
            <a:r>
              <a:rPr dirty="0" smtClean="0" sz="2500" spc="19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</a:t>
            </a:r>
            <a:r>
              <a:rPr dirty="0" smtClean="0" sz="2500" spc="1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qué</a:t>
            </a:r>
            <a:r>
              <a:rPr dirty="0" smtClean="0" sz="2500" spc="15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no</a:t>
            </a:r>
            <a:r>
              <a:rPr dirty="0" smtClean="0" sz="2500" spc="13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13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ivial</a:t>
            </a:r>
            <a:r>
              <a:rPr dirty="0" smtClean="0" sz="2500" spc="16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</a:t>
            </a:r>
            <a:r>
              <a:rPr dirty="0" smtClean="0" sz="2500" spc="137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el</a:t>
            </a:r>
            <a:r>
              <a:rPr dirty="0" smtClean="0" sz="2500" spc="109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di-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seño</a:t>
            </a:r>
            <a:r>
              <a:rPr dirty="0" smtClean="0" sz="2500" spc="10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7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</a:t>
            </a:r>
            <a:r>
              <a:rPr dirty="0" smtClean="0" sz="2500" spc="7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</a:t>
            </a:r>
            <a:r>
              <a:rPr dirty="0" smtClean="0" sz="2500" spc="13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7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control.</a:t>
            </a:r>
            <a:r>
              <a:rPr dirty="0" smtClean="0" sz="2500" spc="131">
                <a:latin typeface="Arial"/>
                <a:cs typeface="Arial"/>
              </a:rPr>
              <a:t> </a:t>
            </a:r>
            <a:r>
              <a:rPr dirty="0" smtClean="0" sz="2500" spc="-125">
                <a:latin typeface="Arial"/>
                <a:cs typeface="Arial"/>
              </a:rPr>
              <a:t>P</a:t>
            </a:r>
            <a:r>
              <a:rPr dirty="0" smtClean="0" sz="2500" spc="0">
                <a:latin typeface="Arial"/>
                <a:cs typeface="Arial"/>
              </a:rPr>
              <a:t>odría</a:t>
            </a:r>
            <a:r>
              <a:rPr dirty="0" smtClean="0" sz="2500" spc="12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pensarse</a:t>
            </a:r>
            <a:r>
              <a:rPr dirty="0" smtClean="0" sz="2500" spc="15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que</a:t>
            </a:r>
            <a:r>
              <a:rPr dirty="0" smtClean="0" sz="2500" spc="91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lo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mejor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siempre</a:t>
            </a:r>
            <a:r>
              <a:rPr dirty="0" smtClean="0" sz="2500" spc="21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sería</a:t>
            </a:r>
            <a:r>
              <a:rPr dirty="0" smtClean="0" sz="2500" spc="18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ll</a:t>
            </a:r>
            <a:r>
              <a:rPr dirty="0" smtClean="0" sz="2500" spc="-75">
                <a:latin typeface="Arial"/>
                <a:cs typeface="Arial"/>
              </a:rPr>
              <a:t>e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ar</a:t>
            </a:r>
            <a:r>
              <a:rPr dirty="0" smtClean="0" sz="2500" spc="18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todas</a:t>
            </a:r>
            <a:r>
              <a:rPr dirty="0" smtClean="0" sz="2500" spc="18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las</a:t>
            </a:r>
            <a:r>
              <a:rPr dirty="0" smtClean="0" sz="2500" spc="15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señales</a:t>
            </a:r>
            <a:r>
              <a:rPr dirty="0" smtClean="0" sz="2500" spc="21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14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</a:t>
            </a:r>
            <a:r>
              <a:rPr dirty="0" smtClean="0" sz="2500" spc="155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punto</a:t>
            </a:r>
            <a:r>
              <a:rPr dirty="0" smtClean="0" sz="2500" spc="13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cent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al,</a:t>
            </a:r>
            <a:r>
              <a:rPr dirty="0" smtClean="0" sz="2500" spc="2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mane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21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que</a:t>
            </a:r>
            <a:r>
              <a:rPr dirty="0" smtClean="0" sz="2500" spc="17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cada</a:t>
            </a:r>
            <a:r>
              <a:rPr dirty="0" smtClean="0" sz="2500" spc="18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acción</a:t>
            </a:r>
            <a:r>
              <a:rPr dirty="0" smtClean="0" sz="2500" spc="20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6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20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esté</a:t>
            </a:r>
            <a:r>
              <a:rPr dirty="0" smtClean="0" sz="2500" spc="175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basada</a:t>
            </a:r>
            <a:r>
              <a:rPr dirty="0" smtClean="0" sz="2500" spc="13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</a:t>
            </a:r>
            <a:r>
              <a:rPr dirty="0" smtClean="0" sz="2500" spc="15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o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ma-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ción</a:t>
            </a:r>
            <a:r>
              <a:rPr dirty="0" smtClean="0" sz="2500" spc="3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completa</a:t>
            </a:r>
            <a:r>
              <a:rPr dirty="0" smtClean="0" sz="2500" spc="9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(el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denominado</a:t>
            </a:r>
            <a:r>
              <a:rPr dirty="0" smtClean="0" sz="2500" spc="130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control</a:t>
            </a:r>
            <a:r>
              <a:rPr dirty="0" smtClean="0" sz="2500" spc="0" i="1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cent</a:t>
            </a:r>
            <a:r>
              <a:rPr dirty="0" smtClean="0" sz="2500" spc="-17" i="1">
                <a:latin typeface="Arial"/>
                <a:cs typeface="Arial"/>
              </a:rPr>
              <a:t>r</a:t>
            </a:r>
            <a:r>
              <a:rPr dirty="0" smtClean="0" sz="2500" spc="9" i="1">
                <a:latin typeface="Arial"/>
                <a:cs typeface="Arial"/>
              </a:rPr>
              <a:t>alizad</a:t>
            </a:r>
            <a:r>
              <a:rPr dirty="0" smtClean="0" sz="2500" spc="83" i="1">
                <a:latin typeface="Arial"/>
                <a:cs typeface="Arial"/>
              </a:rPr>
              <a:t>o</a:t>
            </a:r>
            <a:r>
              <a:rPr dirty="0" smtClean="0" sz="2500" spc="6">
                <a:latin typeface="Arial"/>
                <a:cs typeface="Arial"/>
              </a:rPr>
              <a:t>).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4355512"/>
            <a:ext cx="8619975" cy="195972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 spc="-6">
                <a:latin typeface="Arial"/>
                <a:cs typeface="Arial"/>
              </a:rPr>
              <a:t>Sin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embarg</a:t>
            </a:r>
            <a:r>
              <a:rPr dirty="0" smtClean="0" sz="2500" spc="-6">
                <a:latin typeface="Arial"/>
                <a:cs typeface="Arial"/>
              </a:rPr>
              <a:t>o</a:t>
            </a:r>
            <a:r>
              <a:rPr dirty="0" smtClean="0" sz="2500" spc="-6">
                <a:latin typeface="Arial"/>
                <a:cs typeface="Arial"/>
              </a:rPr>
              <a:t>,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esta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r</a:t>
            </a:r>
            <a:r>
              <a:rPr dirty="0" smtClean="0" sz="2500" spc="-6">
                <a:latin typeface="Arial"/>
                <a:cs typeface="Arial"/>
              </a:rPr>
              <a:t>a</a:t>
            </a:r>
            <a:r>
              <a:rPr dirty="0" smtClean="0" sz="2500" spc="-6">
                <a:latin typeface="Arial"/>
                <a:cs typeface="Arial"/>
              </a:rPr>
              <a:t>r</a:t>
            </a:r>
            <a:r>
              <a:rPr dirty="0" smtClean="0" sz="2500" spc="-6">
                <a:latin typeface="Arial"/>
                <a:cs typeface="Arial"/>
              </a:rPr>
              <a:t>amente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es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la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mejor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solución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en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la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prácti-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 spc="2">
                <a:latin typeface="Arial"/>
                <a:cs typeface="Arial"/>
              </a:rPr>
              <a:t>ca.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hech</a:t>
            </a:r>
            <a:r>
              <a:rPr dirty="0" smtClean="0" sz="2500" spc="2">
                <a:latin typeface="Arial"/>
                <a:cs typeface="Arial"/>
              </a:rPr>
              <a:t>o</a:t>
            </a:r>
            <a:r>
              <a:rPr dirty="0" smtClean="0" sz="2500" spc="2">
                <a:latin typeface="Arial"/>
                <a:cs typeface="Arial"/>
              </a:rPr>
              <a:t>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h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y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m</a:t>
            </a:r>
            <a:r>
              <a:rPr dirty="0" smtClean="0" sz="2500" spc="2">
                <a:latin typeface="Arial"/>
                <a:cs typeface="Arial"/>
              </a:rPr>
              <a:t>uy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b</a:t>
            </a:r>
            <a:r>
              <a:rPr dirty="0" smtClean="0" sz="2500" spc="2">
                <a:latin typeface="Arial"/>
                <a:cs typeface="Arial"/>
              </a:rPr>
              <a:t>uenas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r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z</a:t>
            </a:r>
            <a:r>
              <a:rPr dirty="0" smtClean="0" sz="2500" spc="2">
                <a:latin typeface="Arial"/>
                <a:cs typeface="Arial"/>
              </a:rPr>
              <a:t>ones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por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que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no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</a:t>
            </a:r>
            <a:r>
              <a:rPr dirty="0" smtClean="0" sz="2500" spc="2">
                <a:latin typeface="Arial"/>
                <a:cs typeface="Arial"/>
              </a:rPr>
              <a:t>n</a:t>
            </a:r>
            <a:r>
              <a:rPr dirty="0" smtClean="0" sz="2500" spc="2">
                <a:latin typeface="Arial"/>
                <a:cs typeface="Arial"/>
              </a:rPr>
              <a:t>vie-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ne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ll</a:t>
            </a:r>
            <a:r>
              <a:rPr dirty="0" smtClean="0" sz="2500" spc="2">
                <a:latin typeface="Arial"/>
                <a:cs typeface="Arial"/>
              </a:rPr>
              <a:t>e</a:t>
            </a:r>
            <a:r>
              <a:rPr dirty="0" smtClean="0" sz="2500" spc="2">
                <a:latin typeface="Arial"/>
                <a:cs typeface="Arial"/>
              </a:rPr>
              <a:t>v</a:t>
            </a:r>
            <a:r>
              <a:rPr dirty="0" smtClean="0" sz="2500" spc="2">
                <a:latin typeface="Arial"/>
                <a:cs typeface="Arial"/>
              </a:rPr>
              <a:t>ar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todas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señales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un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punto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común.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Algunas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o</a:t>
            </a:r>
            <a:r>
              <a:rPr dirty="0" smtClean="0" sz="2500" spc="2">
                <a:latin typeface="Arial"/>
                <a:cs typeface="Arial"/>
              </a:rPr>
              <a:t>b</a:t>
            </a:r>
            <a:r>
              <a:rPr dirty="0" smtClean="0" sz="2500" spc="2">
                <a:latin typeface="Arial"/>
                <a:cs typeface="Arial"/>
              </a:rPr>
              <a:t>vias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son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complejidad,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costo</a:t>
            </a:r>
            <a:r>
              <a:rPr dirty="0" smtClean="0" sz="2500" spc="2">
                <a:latin typeface="Arial"/>
                <a:cs typeface="Arial"/>
              </a:rPr>
              <a:t>s</a:t>
            </a:r>
            <a:r>
              <a:rPr dirty="0" smtClean="0" sz="2500" spc="2">
                <a:latin typeface="Arial"/>
                <a:cs typeface="Arial"/>
              </a:rPr>
              <a:t>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limitaciones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en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tiempo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cómput</a:t>
            </a:r>
            <a:r>
              <a:rPr dirty="0" smtClean="0" sz="2500" spc="2">
                <a:latin typeface="Arial"/>
                <a:cs typeface="Arial"/>
              </a:rPr>
              <a:t>o</a:t>
            </a:r>
            <a:r>
              <a:rPr dirty="0" smtClean="0" sz="2500" spc="2">
                <a:latin typeface="Arial"/>
                <a:cs typeface="Arial"/>
              </a:rPr>
              <a:t>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mantenimient</a:t>
            </a:r>
            <a:r>
              <a:rPr dirty="0" smtClean="0" sz="2500" spc="2">
                <a:latin typeface="Arial"/>
                <a:cs typeface="Arial"/>
              </a:rPr>
              <a:t>o</a:t>
            </a:r>
            <a:r>
              <a:rPr dirty="0" smtClean="0" sz="2500" spc="2">
                <a:latin typeface="Arial"/>
                <a:cs typeface="Arial"/>
              </a:rPr>
              <a:t>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confiabilidad,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etc.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object 80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9" name="object 79"/>
          <p:cNvSpPr/>
          <p:nvPr/>
        </p:nvSpPr>
        <p:spPr>
          <a:xfrm>
            <a:off x="1069174" y="1251165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8" name="object 78"/>
          <p:cNvSpPr/>
          <p:nvPr/>
        </p:nvSpPr>
        <p:spPr>
          <a:xfrm>
            <a:off x="1069174" y="1820532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7" name="object 77"/>
          <p:cNvSpPr/>
          <p:nvPr/>
        </p:nvSpPr>
        <p:spPr>
          <a:xfrm>
            <a:off x="1069174" y="2946603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6" name="object 76"/>
          <p:cNvSpPr/>
          <p:nvPr/>
        </p:nvSpPr>
        <p:spPr>
          <a:xfrm>
            <a:off x="1069174" y="4351032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5" name="object 75"/>
          <p:cNvSpPr/>
          <p:nvPr/>
        </p:nvSpPr>
        <p:spPr>
          <a:xfrm>
            <a:off x="1069174" y="5755462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4" name="object 74"/>
          <p:cNvSpPr/>
          <p:nvPr/>
        </p:nvSpPr>
        <p:spPr>
          <a:xfrm>
            <a:off x="1069174" y="7159891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3" name="object 73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506546" y="708681"/>
            <a:ext cx="26939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Típica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je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arquía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215356" y="708681"/>
            <a:ext cx="101731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control</a:t>
            </a:r>
            <a:endParaRPr sz="2500">
              <a:latin typeface="Arial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208303" y="1262474"/>
            <a:ext cx="58072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 b="1">
                <a:latin typeface="Arial"/>
                <a:cs typeface="Arial"/>
              </a:rPr>
              <a:t>Nivel</a:t>
            </a:r>
            <a:endParaRPr sz="170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034508" y="1262474"/>
            <a:ext cx="1309635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 b="1">
                <a:latin typeface="Arial"/>
                <a:cs typeface="Arial"/>
              </a:rPr>
              <a:t>Descripción</a:t>
            </a:r>
            <a:endParaRPr sz="17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702002" y="1262474"/>
            <a:ext cx="556234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 b="1">
                <a:latin typeface="Arial"/>
                <a:cs typeface="Arial"/>
              </a:rPr>
              <a:t>Meta</a:t>
            </a:r>
            <a:endParaRPr sz="17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357926" y="1262474"/>
            <a:ext cx="95720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 b="1">
                <a:latin typeface="Arial"/>
                <a:cs typeface="Arial"/>
              </a:rPr>
              <a:t>Tiempos</a:t>
            </a:r>
            <a:endParaRPr sz="17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639756" y="1262474"/>
            <a:ext cx="1394687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 marR="32794">
              <a:lnSpc>
                <a:spcPts val="1855"/>
              </a:lnSpc>
            </a:pPr>
            <a:r>
              <a:rPr dirty="0" smtClean="0" sz="1700" spc="8" b="1">
                <a:latin typeface="Arial"/>
                <a:cs typeface="Arial"/>
              </a:rPr>
              <a:t>Herramienta</a:t>
            </a:r>
            <a:endParaRPr sz="1700">
              <a:latin typeface="Arial"/>
              <a:cs typeface="Arial"/>
            </a:endParaRPr>
          </a:p>
          <a:p>
            <a:pPr marL="12704">
              <a:lnSpc>
                <a:spcPct val="95825"/>
              </a:lnSpc>
              <a:spcBef>
                <a:spcPts val="142"/>
              </a:spcBef>
            </a:pPr>
            <a:r>
              <a:rPr dirty="0" smtClean="0" sz="1700" spc="8" b="1">
                <a:latin typeface="Arial"/>
                <a:cs typeface="Arial"/>
              </a:rPr>
              <a:t>diseño</a:t>
            </a:r>
            <a:r>
              <a:rPr dirty="0" smtClean="0" sz="1700" spc="8" b="1">
                <a:latin typeface="Arial"/>
                <a:cs typeface="Arial"/>
              </a:rPr>
              <a:t> </a:t>
            </a:r>
            <a:r>
              <a:rPr dirty="0" smtClean="0" sz="1700" spc="8" b="1">
                <a:latin typeface="Arial"/>
                <a:cs typeface="Arial"/>
              </a:rPr>
              <a:t>típica</a:t>
            </a:r>
            <a:endParaRPr sz="170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9203183" y="1262474"/>
            <a:ext cx="313336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 b="1">
                <a:latin typeface="Arial"/>
                <a:cs typeface="Arial"/>
              </a:rPr>
              <a:t>de</a:t>
            </a:r>
            <a:endParaRPr sz="17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408798" y="1831840"/>
            <a:ext cx="17975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4</a:t>
            </a:r>
            <a:endParaRPr sz="17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034518" y="1831840"/>
            <a:ext cx="1321660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Optimización</a:t>
            </a:r>
            <a:endParaRPr sz="17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702024" y="1831840"/>
            <a:ext cx="2323040" cy="1079093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 marR="4445" algn="just">
              <a:lnSpc>
                <a:spcPts val="1855"/>
              </a:lnSpc>
            </a:pPr>
            <a:r>
              <a:rPr dirty="0" smtClean="0" sz="1700" spc="11">
                <a:latin typeface="Arial"/>
                <a:cs typeface="Arial"/>
              </a:rPr>
              <a:t>Satis</a:t>
            </a:r>
            <a:r>
              <a:rPr dirty="0" smtClean="0" sz="1700" spc="11">
                <a:latin typeface="Arial"/>
                <a:cs typeface="Arial"/>
              </a:rPr>
              <a:t>f</a:t>
            </a:r>
            <a:r>
              <a:rPr dirty="0" smtClean="0" sz="1700" spc="11">
                <a:latin typeface="Arial"/>
                <a:cs typeface="Arial"/>
              </a:rPr>
              <a:t>acer</a:t>
            </a:r>
            <a:r>
              <a:rPr dirty="0" smtClean="0" sz="1700" spc="11">
                <a:latin typeface="Arial"/>
                <a:cs typeface="Arial"/>
              </a:rPr>
              <a:t> </a:t>
            </a:r>
            <a:r>
              <a:rPr dirty="0" smtClean="0" sz="1700" spc="11">
                <a:latin typeface="Arial"/>
                <a:cs typeface="Arial"/>
              </a:rPr>
              <a:t> </a:t>
            </a:r>
            <a:r>
              <a:rPr dirty="0" smtClean="0" sz="1700" spc="11">
                <a:latin typeface="Arial"/>
                <a:cs typeface="Arial"/>
              </a:rPr>
              <a:t>los</a:t>
            </a:r>
            <a:r>
              <a:rPr dirty="0" smtClean="0" sz="1700" spc="11">
                <a:latin typeface="Arial"/>
                <a:cs typeface="Arial"/>
              </a:rPr>
              <a:t> </a:t>
            </a:r>
            <a:r>
              <a:rPr dirty="0" smtClean="0" sz="1700" spc="11">
                <a:latin typeface="Arial"/>
                <a:cs typeface="Arial"/>
              </a:rPr>
              <a:t> </a:t>
            </a:r>
            <a:r>
              <a:rPr dirty="0" smtClean="0" sz="1700" spc="11">
                <a:latin typeface="Arial"/>
                <a:cs typeface="Arial"/>
              </a:rPr>
              <a:t>pedidos</a:t>
            </a:r>
            <a:endParaRPr sz="1700">
              <a:latin typeface="Arial"/>
              <a:cs typeface="Arial"/>
            </a:endParaRPr>
          </a:p>
          <a:p>
            <a:pPr marL="12700" algn="just">
              <a:lnSpc>
                <a:spcPts val="2190"/>
              </a:lnSpc>
              <a:spcBef>
                <a:spcPts val="96"/>
              </a:spcBef>
            </a:pPr>
            <a:r>
              <a:rPr dirty="0" smtClean="0" sz="1700" spc="5">
                <a:latin typeface="Arial"/>
                <a:cs typeface="Arial"/>
              </a:rPr>
              <a:t>de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los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clientes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y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orga-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nizar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el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suministro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de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mate</a:t>
            </a:r>
            <a:r>
              <a:rPr dirty="0" smtClean="0" sz="1700" spc="5">
                <a:latin typeface="Arial"/>
                <a:cs typeface="Arial"/>
              </a:rPr>
              <a:t>r</a:t>
            </a:r>
            <a:r>
              <a:rPr dirty="0" smtClean="0" sz="1700" spc="5">
                <a:latin typeface="Arial"/>
                <a:cs typeface="Arial"/>
              </a:rPr>
              <a:t>iales</a:t>
            </a:r>
            <a:endParaRPr sz="17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546189" y="1831840"/>
            <a:ext cx="58072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C/día</a:t>
            </a:r>
            <a:endParaRPr sz="17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639761" y="1831840"/>
            <a:ext cx="1321678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18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Optimización</a:t>
            </a:r>
            <a:endParaRPr sz="1700">
              <a:latin typeface="Arial"/>
              <a:cs typeface="Arial"/>
            </a:endParaRPr>
          </a:p>
          <a:p>
            <a:pPr marL="12700" marR="32794">
              <a:lnSpc>
                <a:spcPct val="95825"/>
              </a:lnSpc>
              <a:spcBef>
                <a:spcPts val="142"/>
              </a:spcBef>
            </a:pPr>
            <a:r>
              <a:rPr dirty="0" smtClean="0" sz="1700" spc="5">
                <a:latin typeface="Arial"/>
                <a:cs typeface="Arial"/>
              </a:rPr>
              <a:t>tica</a:t>
            </a:r>
            <a:endParaRPr sz="17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972332" y="1831840"/>
            <a:ext cx="544210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está-</a:t>
            </a:r>
            <a:endParaRPr sz="17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034501" y="2110199"/>
            <a:ext cx="653744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 marR="12243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global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42"/>
              </a:spcBef>
            </a:pPr>
            <a:r>
              <a:rPr dirty="0" smtClean="0" sz="1700" spc="6">
                <a:latin typeface="Arial"/>
                <a:cs typeface="Arial"/>
              </a:rPr>
              <a:t>planta</a:t>
            </a:r>
            <a:endParaRPr sz="17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801457" y="2110199"/>
            <a:ext cx="30131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de</a:t>
            </a:r>
            <a:endParaRPr sz="17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228224" y="2110199"/>
            <a:ext cx="228289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5">
                <a:latin typeface="Arial"/>
                <a:cs typeface="Arial"/>
              </a:rPr>
              <a:t>la</a:t>
            </a:r>
            <a:endParaRPr sz="17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408798" y="2957911"/>
            <a:ext cx="17975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3</a:t>
            </a:r>
            <a:endParaRPr sz="17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034518" y="2957911"/>
            <a:ext cx="1321660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Optimización</a:t>
            </a:r>
            <a:endParaRPr sz="17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702024" y="2957911"/>
            <a:ext cx="2323040" cy="1079106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 marR="4445" algn="just">
              <a:lnSpc>
                <a:spcPts val="1855"/>
              </a:lnSpc>
            </a:pPr>
            <a:r>
              <a:rPr dirty="0" smtClean="0" sz="1700" spc="15">
                <a:latin typeface="Arial"/>
                <a:cs typeface="Arial"/>
              </a:rPr>
              <a:t>Lo</a:t>
            </a:r>
            <a:r>
              <a:rPr dirty="0" smtClean="0" sz="1700" spc="15">
                <a:latin typeface="Arial"/>
                <a:cs typeface="Arial"/>
              </a:rPr>
              <a:t>g</a:t>
            </a:r>
            <a:r>
              <a:rPr dirty="0" smtClean="0" sz="1700" spc="15">
                <a:latin typeface="Arial"/>
                <a:cs typeface="Arial"/>
              </a:rPr>
              <a:t>r</a:t>
            </a:r>
            <a:r>
              <a:rPr dirty="0" smtClean="0" sz="1700" spc="15">
                <a:latin typeface="Arial"/>
                <a:cs typeface="Arial"/>
              </a:rPr>
              <a:t>ar</a:t>
            </a:r>
            <a:r>
              <a:rPr dirty="0" smtClean="0" sz="1700" spc="15">
                <a:latin typeface="Arial"/>
                <a:cs typeface="Arial"/>
              </a:rPr>
              <a:t> </a:t>
            </a:r>
            <a:r>
              <a:rPr dirty="0" smtClean="0" sz="1700" spc="15">
                <a:latin typeface="Arial"/>
                <a:cs typeface="Arial"/>
              </a:rPr>
              <a:t>la</a:t>
            </a:r>
            <a:r>
              <a:rPr dirty="0" smtClean="0" sz="1700" spc="15">
                <a:latin typeface="Arial"/>
                <a:cs typeface="Arial"/>
              </a:rPr>
              <a:t> </a:t>
            </a:r>
            <a:r>
              <a:rPr dirty="0" smtClean="0" sz="1700" spc="15">
                <a:latin typeface="Arial"/>
                <a:cs typeface="Arial"/>
              </a:rPr>
              <a:t>ope</a:t>
            </a:r>
            <a:r>
              <a:rPr dirty="0" smtClean="0" sz="1700" spc="15">
                <a:latin typeface="Arial"/>
                <a:cs typeface="Arial"/>
              </a:rPr>
              <a:t>r</a:t>
            </a:r>
            <a:r>
              <a:rPr dirty="0" smtClean="0" sz="1700" spc="15">
                <a:latin typeface="Arial"/>
                <a:cs typeface="Arial"/>
              </a:rPr>
              <a:t>ación</a:t>
            </a:r>
            <a:r>
              <a:rPr dirty="0" smtClean="0" sz="1700" spc="15">
                <a:latin typeface="Arial"/>
                <a:cs typeface="Arial"/>
              </a:rPr>
              <a:t> </a:t>
            </a:r>
            <a:r>
              <a:rPr dirty="0" smtClean="0" sz="1700" spc="15">
                <a:latin typeface="Arial"/>
                <a:cs typeface="Arial"/>
              </a:rPr>
              <a:t>efi-</a:t>
            </a:r>
            <a:endParaRPr sz="1700">
              <a:latin typeface="Arial"/>
              <a:cs typeface="Arial"/>
            </a:endParaRPr>
          </a:p>
          <a:p>
            <a:pPr marL="12700" algn="just">
              <a:lnSpc>
                <a:spcPts val="2190"/>
              </a:lnSpc>
              <a:spcBef>
                <a:spcPts val="96"/>
              </a:spcBef>
            </a:pPr>
            <a:r>
              <a:rPr dirty="0" smtClean="0" sz="1700" spc="4">
                <a:latin typeface="Arial"/>
                <a:cs typeface="Arial"/>
              </a:rPr>
              <a:t>ciente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de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una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unidad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(</a:t>
            </a:r>
            <a:r>
              <a:rPr dirty="0" smtClean="0" sz="1700" spc="4">
                <a:latin typeface="Arial"/>
                <a:cs typeface="Arial"/>
              </a:rPr>
              <a:t>e</a:t>
            </a:r>
            <a:r>
              <a:rPr dirty="0" smtClean="0" sz="1700" spc="4">
                <a:latin typeface="Arial"/>
                <a:cs typeface="Arial"/>
              </a:rPr>
              <a:t>.g.,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columna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de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des-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4">
                <a:latin typeface="Arial"/>
                <a:cs typeface="Arial"/>
              </a:rPr>
              <a:t>tilación)</a:t>
            </a:r>
            <a:endParaRPr sz="17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480479" y="2957911"/>
            <a:ext cx="712118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5">
                <a:latin typeface="Arial"/>
                <a:cs typeface="Arial"/>
              </a:rPr>
              <a:t>C/ho</a:t>
            </a:r>
            <a:r>
              <a:rPr dirty="0" smtClean="0" sz="1700" spc="5">
                <a:latin typeface="Arial"/>
                <a:cs typeface="Arial"/>
              </a:rPr>
              <a:t>r</a:t>
            </a:r>
            <a:r>
              <a:rPr dirty="0" smtClean="0" sz="1700" spc="5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639658" y="2957911"/>
            <a:ext cx="1321660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Optimización</a:t>
            </a:r>
            <a:endParaRPr sz="1700">
              <a:latin typeface="Arial"/>
              <a:cs typeface="Arial"/>
            </a:endParaRPr>
          </a:p>
          <a:p>
            <a:pPr marL="12802" marR="32794">
              <a:lnSpc>
                <a:spcPct val="95825"/>
              </a:lnSpc>
              <a:spcBef>
                <a:spcPts val="142"/>
              </a:spcBef>
            </a:pPr>
            <a:r>
              <a:rPr dirty="0" smtClean="0" sz="1700" spc="5">
                <a:latin typeface="Arial"/>
                <a:cs typeface="Arial"/>
              </a:rPr>
              <a:t>tica</a:t>
            </a:r>
            <a:endParaRPr sz="17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972211" y="2957911"/>
            <a:ext cx="544210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está-</a:t>
            </a:r>
            <a:endParaRPr sz="17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034501" y="3236270"/>
            <a:ext cx="30131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en</a:t>
            </a:r>
            <a:endParaRPr sz="17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08625" y="3236270"/>
            <a:ext cx="847887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régimen</a:t>
            </a:r>
            <a:endParaRPr sz="17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34501" y="3514628"/>
            <a:ext cx="142201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18">
                <a:latin typeface="Arial"/>
                <a:cs typeface="Arial"/>
              </a:rPr>
              <a:t>pe</a:t>
            </a:r>
            <a:r>
              <a:rPr dirty="0" smtClean="0" sz="1700" spc="18">
                <a:latin typeface="Arial"/>
                <a:cs typeface="Arial"/>
              </a:rPr>
              <a:t>r</a:t>
            </a:r>
            <a:r>
              <a:rPr dirty="0" smtClean="0" sz="1700" spc="18">
                <a:latin typeface="Arial"/>
                <a:cs typeface="Arial"/>
              </a:rPr>
              <a:t>manente</a:t>
            </a:r>
            <a:r>
              <a:rPr dirty="0" smtClean="0" sz="1700" spc="18">
                <a:latin typeface="Arial"/>
                <a:cs typeface="Arial"/>
              </a:rPr>
              <a:t> </a:t>
            </a:r>
            <a:r>
              <a:rPr dirty="0" smtClean="0" sz="1700" spc="18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034501" y="3792987"/>
            <a:ext cx="50223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-2">
                <a:latin typeface="Arial"/>
                <a:cs typeface="Arial"/>
              </a:rPr>
              <a:t>ni</a:t>
            </a:r>
            <a:r>
              <a:rPr dirty="0" smtClean="0" sz="1700" spc="-2">
                <a:latin typeface="Arial"/>
                <a:cs typeface="Arial"/>
              </a:rPr>
              <a:t>v</a:t>
            </a:r>
            <a:r>
              <a:rPr dirty="0" smtClean="0" sz="1700" spc="-2">
                <a:latin typeface="Arial"/>
                <a:cs typeface="Arial"/>
              </a:rPr>
              <a:t>el</a:t>
            </a:r>
            <a:endParaRPr sz="17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741990" y="3792987"/>
            <a:ext cx="71452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unidad</a:t>
            </a:r>
            <a:endParaRPr sz="17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034501" y="4071333"/>
            <a:ext cx="1186109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5">
                <a:latin typeface="Arial"/>
                <a:cs typeface="Arial"/>
              </a:rPr>
              <a:t>ope</a:t>
            </a:r>
            <a:r>
              <a:rPr dirty="0" smtClean="0" sz="1700" spc="5">
                <a:latin typeface="Arial"/>
                <a:cs typeface="Arial"/>
              </a:rPr>
              <a:t>r</a:t>
            </a:r>
            <a:r>
              <a:rPr dirty="0" smtClean="0" sz="1700" spc="5">
                <a:latin typeface="Arial"/>
                <a:cs typeface="Arial"/>
              </a:rPr>
              <a:t>acional</a:t>
            </a:r>
            <a:endParaRPr sz="17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08798" y="4362341"/>
            <a:ext cx="17975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2</a:t>
            </a:r>
            <a:endParaRPr sz="17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34518" y="4362341"/>
            <a:ext cx="142201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0">
                <a:latin typeface="Arial"/>
                <a:cs typeface="Arial"/>
              </a:rPr>
              <a:t>Control</a:t>
            </a:r>
            <a:r>
              <a:rPr dirty="0" smtClean="0" sz="1700" spc="0">
                <a:latin typeface="Arial"/>
                <a:cs typeface="Arial"/>
              </a:rPr>
              <a:t>  </a:t>
            </a:r>
            <a:r>
              <a:rPr dirty="0" smtClean="0" sz="1700" spc="4">
                <a:latin typeface="Arial"/>
                <a:cs typeface="Arial"/>
              </a:rPr>
              <a:t> </a:t>
            </a:r>
            <a:r>
              <a:rPr dirty="0" smtClean="0" sz="1700" spc="6">
                <a:latin typeface="Arial"/>
                <a:cs typeface="Arial"/>
              </a:rPr>
              <a:t>diná-</a:t>
            </a:r>
            <a:endParaRPr sz="17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702024" y="4362341"/>
            <a:ext cx="685664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2">
                <a:latin typeface="Arial"/>
                <a:cs typeface="Arial"/>
              </a:rPr>
              <a:t>Lo</a:t>
            </a:r>
            <a:r>
              <a:rPr dirty="0" smtClean="0" sz="1700" spc="2">
                <a:latin typeface="Arial"/>
                <a:cs typeface="Arial"/>
              </a:rPr>
              <a:t>g</a:t>
            </a:r>
            <a:r>
              <a:rPr dirty="0" smtClean="0" sz="1700" spc="2">
                <a:latin typeface="Arial"/>
                <a:cs typeface="Arial"/>
              </a:rPr>
              <a:t>r</a:t>
            </a:r>
            <a:r>
              <a:rPr dirty="0" smtClean="0" sz="1700" spc="2">
                <a:latin typeface="Arial"/>
                <a:cs typeface="Arial"/>
              </a:rPr>
              <a:t>ar</a:t>
            </a:r>
            <a:endParaRPr sz="17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485159" y="4362341"/>
            <a:ext cx="337604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los</a:t>
            </a:r>
            <a:endParaRPr sz="17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20015" y="4362341"/>
            <a:ext cx="71452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puntos</a:t>
            </a:r>
            <a:endParaRPr sz="17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732008" y="4362341"/>
            <a:ext cx="30131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de</a:t>
            </a:r>
            <a:endParaRPr sz="17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371170" y="4362341"/>
            <a:ext cx="930748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5">
                <a:latin typeface="Arial"/>
                <a:cs typeface="Arial"/>
              </a:rPr>
              <a:t>C/mi</a:t>
            </a:r>
            <a:r>
              <a:rPr dirty="0" smtClean="0" sz="1700" spc="5">
                <a:latin typeface="Arial"/>
                <a:cs typeface="Arial"/>
              </a:rPr>
              <a:t>n</a:t>
            </a:r>
            <a:r>
              <a:rPr dirty="0" smtClean="0" sz="1700" spc="5">
                <a:latin typeface="Arial"/>
                <a:cs typeface="Arial"/>
              </a:rPr>
              <a:t>uto</a:t>
            </a:r>
            <a:endParaRPr sz="17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639665" y="4362341"/>
            <a:ext cx="187676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25">
                <a:latin typeface="Arial"/>
                <a:cs typeface="Arial"/>
              </a:rPr>
              <a:t>Control</a:t>
            </a:r>
            <a:r>
              <a:rPr dirty="0" smtClean="0" sz="1700" spc="25">
                <a:latin typeface="Arial"/>
                <a:cs typeface="Arial"/>
              </a:rPr>
              <a:t> </a:t>
            </a:r>
            <a:r>
              <a:rPr dirty="0" smtClean="0" sz="1700" spc="25">
                <a:latin typeface="Arial"/>
                <a:cs typeface="Arial"/>
              </a:rPr>
              <a:t>m</a:t>
            </a:r>
            <a:r>
              <a:rPr dirty="0" smtClean="0" sz="1700" spc="25">
                <a:latin typeface="Arial"/>
                <a:cs typeface="Arial"/>
              </a:rPr>
              <a:t>ulti</a:t>
            </a:r>
            <a:r>
              <a:rPr dirty="0" smtClean="0" sz="1700" spc="25">
                <a:latin typeface="Arial"/>
                <a:cs typeface="Arial"/>
              </a:rPr>
              <a:t>v</a:t>
            </a:r>
            <a:r>
              <a:rPr dirty="0" smtClean="0" sz="1700" spc="25">
                <a:latin typeface="Arial"/>
                <a:cs typeface="Arial"/>
              </a:rPr>
              <a:t>a</a:t>
            </a:r>
            <a:r>
              <a:rPr dirty="0" smtClean="0" sz="1700" spc="25">
                <a:latin typeface="Arial"/>
                <a:cs typeface="Arial"/>
              </a:rPr>
              <a:t>r</a:t>
            </a:r>
            <a:r>
              <a:rPr dirty="0" smtClean="0" sz="1700" spc="25">
                <a:latin typeface="Arial"/>
                <a:cs typeface="Arial"/>
              </a:rPr>
              <a:t>ia-</a:t>
            </a:r>
            <a:endParaRPr sz="17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034501" y="4640699"/>
            <a:ext cx="51972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mico</a:t>
            </a:r>
            <a:endParaRPr sz="17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664376" y="4640699"/>
            <a:ext cx="17975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54280" y="4640699"/>
            <a:ext cx="50223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-2">
                <a:latin typeface="Arial"/>
                <a:cs typeface="Arial"/>
              </a:rPr>
              <a:t>ni</a:t>
            </a:r>
            <a:r>
              <a:rPr dirty="0" smtClean="0" sz="1700" spc="-2">
                <a:latin typeface="Arial"/>
                <a:cs typeface="Arial"/>
              </a:rPr>
              <a:t>v</a:t>
            </a:r>
            <a:r>
              <a:rPr dirty="0" smtClean="0" sz="1700" spc="-2">
                <a:latin typeface="Arial"/>
                <a:cs typeface="Arial"/>
              </a:rPr>
              <a:t>el</a:t>
            </a:r>
            <a:endParaRPr sz="17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02024" y="4640699"/>
            <a:ext cx="1016014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ope</a:t>
            </a:r>
            <a:r>
              <a:rPr dirty="0" smtClean="0" sz="1700" spc="6">
                <a:latin typeface="Arial"/>
                <a:cs typeface="Arial"/>
              </a:rPr>
              <a:t>r</a:t>
            </a:r>
            <a:r>
              <a:rPr dirty="0" smtClean="0" sz="1700" spc="6">
                <a:latin typeface="Arial"/>
                <a:cs typeface="Arial"/>
              </a:rPr>
              <a:t>ación</a:t>
            </a:r>
            <a:endParaRPr sz="17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30290" y="4640699"/>
            <a:ext cx="1103029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especifica-</a:t>
            </a:r>
            <a:endParaRPr sz="17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39761" y="4640699"/>
            <a:ext cx="345475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-4">
                <a:latin typeface="Arial"/>
                <a:cs typeface="Arial"/>
              </a:rPr>
              <a:t>b</a:t>
            </a:r>
            <a:r>
              <a:rPr dirty="0" smtClean="0" sz="1700" spc="-4">
                <a:latin typeface="Arial"/>
                <a:cs typeface="Arial"/>
              </a:rPr>
              <a:t>le</a:t>
            </a:r>
            <a:endParaRPr sz="17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117031" y="4640699"/>
            <a:ext cx="1399492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0">
                <a:latin typeface="Arial"/>
                <a:cs typeface="Arial"/>
              </a:rPr>
              <a:t>(</a:t>
            </a:r>
            <a:r>
              <a:rPr dirty="0" smtClean="0" sz="1700" spc="-25">
                <a:latin typeface="Arial"/>
                <a:cs typeface="Arial"/>
              </a:rPr>
              <a:t>e</a:t>
            </a:r>
            <a:r>
              <a:rPr dirty="0" smtClean="0" sz="1700" spc="0">
                <a:latin typeface="Arial"/>
                <a:cs typeface="Arial"/>
              </a:rPr>
              <a:t>.g.,</a:t>
            </a:r>
            <a:r>
              <a:rPr dirty="0" smtClean="0" sz="1700" spc="0">
                <a:latin typeface="Arial"/>
                <a:cs typeface="Arial"/>
              </a:rPr>
              <a:t>  </a:t>
            </a:r>
            <a:r>
              <a:rPr dirty="0" smtClean="0" sz="1700" spc="123">
                <a:latin typeface="Arial"/>
                <a:cs typeface="Arial"/>
              </a:rPr>
              <a:t> </a:t>
            </a:r>
            <a:r>
              <a:rPr dirty="0" smtClean="0" sz="1700" spc="6">
                <a:latin typeface="Arial"/>
                <a:cs typeface="Arial"/>
              </a:rPr>
              <a:t>control</a:t>
            </a:r>
            <a:endParaRPr sz="17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34501" y="4919058"/>
            <a:ext cx="1422011" cy="522376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16">
                <a:latin typeface="Arial"/>
                <a:cs typeface="Arial"/>
              </a:rPr>
              <a:t>unidad</a:t>
            </a:r>
            <a:r>
              <a:rPr dirty="0" smtClean="0" sz="1700" spc="16">
                <a:latin typeface="Arial"/>
                <a:cs typeface="Arial"/>
              </a:rPr>
              <a:t> </a:t>
            </a:r>
            <a:r>
              <a:rPr dirty="0" smtClean="0" sz="1700" spc="16">
                <a:latin typeface="Arial"/>
                <a:cs typeface="Arial"/>
              </a:rPr>
              <a:t>ope</a:t>
            </a:r>
            <a:r>
              <a:rPr dirty="0" smtClean="0" sz="1700" spc="16">
                <a:latin typeface="Arial"/>
                <a:cs typeface="Arial"/>
              </a:rPr>
              <a:t>r</a:t>
            </a:r>
            <a:r>
              <a:rPr dirty="0" smtClean="0" sz="1700" spc="16">
                <a:latin typeface="Arial"/>
                <a:cs typeface="Arial"/>
              </a:rPr>
              <a:t>a-</a:t>
            </a:r>
            <a:endParaRPr sz="1700">
              <a:latin typeface="Arial"/>
              <a:cs typeface="Arial"/>
            </a:endParaRPr>
          </a:p>
          <a:p>
            <a:pPr marL="12700" marR="32794">
              <a:lnSpc>
                <a:spcPct val="95825"/>
              </a:lnSpc>
              <a:spcBef>
                <a:spcPts val="142"/>
              </a:spcBef>
            </a:pPr>
            <a:r>
              <a:rPr dirty="0" smtClean="0" sz="1700" spc="6">
                <a:latin typeface="Arial"/>
                <a:cs typeface="Arial"/>
              </a:rPr>
              <a:t>cional</a:t>
            </a:r>
            <a:endParaRPr sz="1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702024" y="4919058"/>
            <a:ext cx="2331295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19">
                <a:latin typeface="Arial"/>
                <a:cs typeface="Arial"/>
              </a:rPr>
              <a:t>dos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en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el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ni</a:t>
            </a:r>
            <a:r>
              <a:rPr dirty="0" smtClean="0" sz="1700" spc="19">
                <a:latin typeface="Arial"/>
                <a:cs typeface="Arial"/>
              </a:rPr>
              <a:t>v</a:t>
            </a:r>
            <a:r>
              <a:rPr dirty="0" smtClean="0" sz="1700" spc="19">
                <a:latin typeface="Arial"/>
                <a:cs typeface="Arial"/>
              </a:rPr>
              <a:t>el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3</a:t>
            </a:r>
            <a:r>
              <a:rPr dirty="0" smtClean="0" sz="1700" spc="19">
                <a:latin typeface="Arial"/>
                <a:cs typeface="Arial"/>
              </a:rPr>
              <a:t> </a:t>
            </a:r>
            <a:r>
              <a:rPr dirty="0" smtClean="0" sz="1700" spc="19">
                <a:latin typeface="Arial"/>
                <a:cs typeface="Arial"/>
              </a:rPr>
              <a:t>con</a:t>
            </a:r>
            <a:endParaRPr sz="17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639761" y="4919058"/>
            <a:ext cx="1151784" cy="522376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 marR="32794">
              <a:lnSpc>
                <a:spcPts val="1855"/>
              </a:lnSpc>
            </a:pPr>
            <a:r>
              <a:rPr dirty="0" smtClean="0" sz="1700" spc="1">
                <a:latin typeface="Arial"/>
                <a:cs typeface="Arial"/>
              </a:rPr>
              <a:t>predicti</a:t>
            </a:r>
            <a:r>
              <a:rPr dirty="0" smtClean="0" sz="1700" spc="1">
                <a:latin typeface="Arial"/>
                <a:cs typeface="Arial"/>
              </a:rPr>
              <a:t>v</a:t>
            </a:r>
            <a:r>
              <a:rPr dirty="0" smtClean="0" sz="1700" spc="1">
                <a:latin typeface="Arial"/>
                <a:cs typeface="Arial"/>
              </a:rPr>
              <a:t>o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42"/>
              </a:spcBef>
            </a:pPr>
            <a:r>
              <a:rPr dirty="0" smtClean="0" sz="1700" spc="8">
                <a:latin typeface="Arial"/>
                <a:cs typeface="Arial"/>
              </a:rPr>
              <a:t>en</a:t>
            </a:r>
            <a:r>
              <a:rPr dirty="0" smtClean="0" sz="1700" spc="8">
                <a:latin typeface="Arial"/>
                <a:cs typeface="Arial"/>
              </a:rPr>
              <a:t> </a:t>
            </a:r>
            <a:r>
              <a:rPr dirty="0" smtClean="0" sz="1700" spc="8">
                <a:latin typeface="Arial"/>
                <a:cs typeface="Arial"/>
              </a:rPr>
              <a:t>modelo)</a:t>
            </a:r>
            <a:endParaRPr sz="17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741221" y="4919058"/>
            <a:ext cx="775302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basado</a:t>
            </a:r>
            <a:endParaRPr sz="1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02024" y="5197404"/>
            <a:ext cx="2007722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15">
                <a:latin typeface="Arial"/>
                <a:cs typeface="Arial"/>
              </a:rPr>
              <a:t>rápida</a:t>
            </a:r>
            <a:r>
              <a:rPr dirty="0" smtClean="0" sz="1700" spc="15">
                <a:latin typeface="Arial"/>
                <a:cs typeface="Arial"/>
              </a:rPr>
              <a:t> </a:t>
            </a:r>
            <a:r>
              <a:rPr dirty="0" smtClean="0" sz="1700" spc="15">
                <a:latin typeface="Arial"/>
                <a:cs typeface="Arial"/>
              </a:rPr>
              <a:t>recupe</a:t>
            </a:r>
            <a:r>
              <a:rPr dirty="0" smtClean="0" sz="1700" spc="15">
                <a:latin typeface="Arial"/>
                <a:cs typeface="Arial"/>
              </a:rPr>
              <a:t>r</a:t>
            </a:r>
            <a:r>
              <a:rPr dirty="0" smtClean="0" sz="1700" spc="15">
                <a:latin typeface="Arial"/>
                <a:cs typeface="Arial"/>
              </a:rPr>
              <a:t>ación</a:t>
            </a:r>
            <a:endParaRPr sz="1700">
              <a:latin typeface="Arial"/>
              <a:cs typeface="Arial"/>
            </a:endParaRPr>
          </a:p>
          <a:p>
            <a:pPr marL="12700" marR="32794">
              <a:lnSpc>
                <a:spcPct val="95825"/>
              </a:lnSpc>
              <a:spcBef>
                <a:spcPts val="142"/>
              </a:spcBef>
            </a:pPr>
            <a:r>
              <a:rPr dirty="0" smtClean="0" sz="1700" spc="12">
                <a:latin typeface="Arial"/>
                <a:cs typeface="Arial"/>
              </a:rPr>
              <a:t>pe</a:t>
            </a:r>
            <a:r>
              <a:rPr dirty="0" smtClean="0" sz="1700" spc="12">
                <a:latin typeface="Arial"/>
                <a:cs typeface="Arial"/>
              </a:rPr>
              <a:t>r</a:t>
            </a:r>
            <a:r>
              <a:rPr dirty="0" smtClean="0" sz="1700" spc="12">
                <a:latin typeface="Arial"/>
                <a:cs typeface="Arial"/>
              </a:rPr>
              <a:t>turbaciones</a:t>
            </a:r>
            <a:endParaRPr sz="17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32008" y="5197404"/>
            <a:ext cx="30131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de</a:t>
            </a:r>
            <a:endParaRPr sz="17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08798" y="5766770"/>
            <a:ext cx="17975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1</a:t>
            </a:r>
            <a:endParaRPr sz="1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34518" y="5766770"/>
            <a:ext cx="762840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Control</a:t>
            </a:r>
            <a:endParaRPr sz="1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12320" y="5766770"/>
            <a:ext cx="544210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diná-</a:t>
            </a:r>
            <a:endParaRPr sz="1700">
              <a:latin typeface="Arial"/>
              <a:cs typeface="Arial"/>
            </a:endParaRPr>
          </a:p>
          <a:p>
            <a:pPr marL="54660" marR="16">
              <a:lnSpc>
                <a:spcPct val="95825"/>
              </a:lnSpc>
              <a:spcBef>
                <a:spcPts val="142"/>
              </a:spcBef>
            </a:pPr>
            <a:r>
              <a:rPr dirty="0" smtClean="0" sz="1700" spc="-2">
                <a:latin typeface="Arial"/>
                <a:cs typeface="Arial"/>
              </a:rPr>
              <a:t>ni</a:t>
            </a:r>
            <a:r>
              <a:rPr dirty="0" smtClean="0" sz="1700" spc="-2">
                <a:latin typeface="Arial"/>
                <a:cs typeface="Arial"/>
              </a:rPr>
              <a:t>v</a:t>
            </a:r>
            <a:r>
              <a:rPr dirty="0" smtClean="0" sz="1700" spc="-2">
                <a:latin typeface="Arial"/>
                <a:cs typeface="Arial"/>
              </a:rPr>
              <a:t>el</a:t>
            </a:r>
            <a:endParaRPr sz="1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02024" y="5766770"/>
            <a:ext cx="2005536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24">
                <a:latin typeface="Arial"/>
                <a:cs typeface="Arial"/>
              </a:rPr>
              <a:t>Lo</a:t>
            </a:r>
            <a:r>
              <a:rPr dirty="0" smtClean="0" sz="1700" spc="24">
                <a:latin typeface="Arial"/>
                <a:cs typeface="Arial"/>
              </a:rPr>
              <a:t>g</a:t>
            </a:r>
            <a:r>
              <a:rPr dirty="0" smtClean="0" sz="1700" spc="24">
                <a:latin typeface="Arial"/>
                <a:cs typeface="Arial"/>
              </a:rPr>
              <a:t>r</a:t>
            </a:r>
            <a:r>
              <a:rPr dirty="0" smtClean="0" sz="1700" spc="24">
                <a:latin typeface="Arial"/>
                <a:cs typeface="Arial"/>
              </a:rPr>
              <a:t>ar</a:t>
            </a:r>
            <a:r>
              <a:rPr dirty="0" smtClean="0" sz="1700" spc="24">
                <a:latin typeface="Arial"/>
                <a:cs typeface="Arial"/>
              </a:rPr>
              <a:t> </a:t>
            </a:r>
            <a:r>
              <a:rPr dirty="0" smtClean="0" sz="1700" spc="24">
                <a:latin typeface="Arial"/>
                <a:cs typeface="Arial"/>
              </a:rPr>
              <a:t>los</a:t>
            </a:r>
            <a:r>
              <a:rPr dirty="0" smtClean="0" sz="1700" spc="24">
                <a:latin typeface="Arial"/>
                <a:cs typeface="Arial"/>
              </a:rPr>
              <a:t> </a:t>
            </a:r>
            <a:r>
              <a:rPr dirty="0" smtClean="0" sz="1700" spc="24">
                <a:latin typeface="Arial"/>
                <a:cs typeface="Arial"/>
              </a:rPr>
              <a:t>caudales</a:t>
            </a:r>
            <a:endParaRPr sz="1700">
              <a:latin typeface="Arial"/>
              <a:cs typeface="Arial"/>
            </a:endParaRPr>
          </a:p>
          <a:p>
            <a:pPr marL="12700" marR="32794">
              <a:lnSpc>
                <a:spcPct val="95825"/>
              </a:lnSpc>
              <a:spcBef>
                <a:spcPts val="142"/>
              </a:spcBef>
            </a:pPr>
            <a:r>
              <a:rPr dirty="0" smtClean="0" sz="1700" spc="18">
                <a:latin typeface="Arial"/>
                <a:cs typeface="Arial"/>
              </a:rPr>
              <a:t>flujo</a:t>
            </a:r>
            <a:r>
              <a:rPr dirty="0" smtClean="0" sz="1700" spc="18">
                <a:latin typeface="Arial"/>
                <a:cs typeface="Arial"/>
              </a:rPr>
              <a:t> </a:t>
            </a:r>
            <a:r>
              <a:rPr dirty="0" smtClean="0" sz="1700" spc="18">
                <a:latin typeface="Arial"/>
                <a:cs typeface="Arial"/>
              </a:rPr>
              <a:t> </a:t>
            </a:r>
            <a:r>
              <a:rPr dirty="0" smtClean="0" sz="1700" spc="18">
                <a:latin typeface="Arial"/>
                <a:cs typeface="Arial"/>
              </a:rPr>
              <a:t>especificados</a:t>
            </a:r>
            <a:endParaRPr sz="17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32008" y="5766770"/>
            <a:ext cx="301311" cy="522389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de</a:t>
            </a:r>
            <a:endParaRPr sz="1700">
              <a:latin typeface="Arial"/>
              <a:cs typeface="Arial"/>
            </a:endParaRPr>
          </a:p>
          <a:p>
            <a:pPr marL="12700" marR="0">
              <a:lnSpc>
                <a:spcPct val="95825"/>
              </a:lnSpc>
              <a:spcBef>
                <a:spcPts val="142"/>
              </a:spcBef>
            </a:pPr>
            <a:r>
              <a:rPr dirty="0" smtClean="0" sz="1700" spc="8">
                <a:latin typeface="Arial"/>
                <a:cs typeface="Arial"/>
              </a:rPr>
              <a:t>en</a:t>
            </a:r>
            <a:endParaRPr sz="17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78791" y="5766770"/>
            <a:ext cx="111549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C/segundo</a:t>
            </a:r>
            <a:endParaRPr sz="1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39765" y="5766770"/>
            <a:ext cx="762840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6">
                <a:latin typeface="Arial"/>
                <a:cs typeface="Arial"/>
              </a:rPr>
              <a:t>Control</a:t>
            </a:r>
            <a:endParaRPr sz="1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616607" y="5766770"/>
            <a:ext cx="899921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0">
                <a:latin typeface="Arial"/>
                <a:cs typeface="Arial"/>
              </a:rPr>
              <a:t>mon</a:t>
            </a:r>
            <a:r>
              <a:rPr dirty="0" smtClean="0" sz="1700" spc="0">
                <a:latin typeface="Arial"/>
                <a:cs typeface="Arial"/>
              </a:rPr>
              <a:t>o</a:t>
            </a:r>
            <a:r>
              <a:rPr dirty="0" smtClean="0" sz="1700" spc="0">
                <a:latin typeface="Arial"/>
                <a:cs typeface="Arial"/>
              </a:rPr>
              <a:t>v</a:t>
            </a:r>
            <a:r>
              <a:rPr dirty="0" smtClean="0" sz="1700" spc="0">
                <a:latin typeface="Arial"/>
                <a:cs typeface="Arial"/>
              </a:rPr>
              <a:t>a-</a:t>
            </a:r>
            <a:endParaRPr sz="1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34501" y="6045129"/>
            <a:ext cx="51972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7">
                <a:latin typeface="Arial"/>
                <a:cs typeface="Arial"/>
              </a:rPr>
              <a:t>mico</a:t>
            </a:r>
            <a:endParaRPr sz="1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64376" y="6045129"/>
            <a:ext cx="179753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a</a:t>
            </a:r>
            <a:endParaRPr sz="17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39761" y="6045129"/>
            <a:ext cx="1584672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5">
                <a:latin typeface="Arial"/>
                <a:cs typeface="Arial"/>
              </a:rPr>
              <a:t>r</a:t>
            </a:r>
            <a:r>
              <a:rPr dirty="0" smtClean="0" sz="1700" spc="5">
                <a:latin typeface="Arial"/>
                <a:cs typeface="Arial"/>
              </a:rPr>
              <a:t>ia</a:t>
            </a:r>
            <a:r>
              <a:rPr dirty="0" smtClean="0" sz="1700" spc="5">
                <a:latin typeface="Arial"/>
                <a:cs typeface="Arial"/>
              </a:rPr>
              <a:t>b</a:t>
            </a:r>
            <a:r>
              <a:rPr dirty="0" smtClean="0" sz="1700" spc="5">
                <a:latin typeface="Arial"/>
                <a:cs typeface="Arial"/>
              </a:rPr>
              <a:t>le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(</a:t>
            </a:r>
            <a:r>
              <a:rPr dirty="0" smtClean="0" sz="1700" spc="5">
                <a:latin typeface="Arial"/>
                <a:cs typeface="Arial"/>
              </a:rPr>
              <a:t>e</a:t>
            </a:r>
            <a:r>
              <a:rPr dirty="0" smtClean="0" sz="1700" spc="5">
                <a:latin typeface="Arial"/>
                <a:cs typeface="Arial"/>
              </a:rPr>
              <a:t>.g.</a:t>
            </a:r>
            <a:r>
              <a:rPr dirty="0" smtClean="0" sz="1700" spc="5">
                <a:latin typeface="Arial"/>
                <a:cs typeface="Arial"/>
              </a:rPr>
              <a:t> </a:t>
            </a:r>
            <a:r>
              <a:rPr dirty="0" smtClean="0" sz="1700" spc="5">
                <a:latin typeface="Arial"/>
                <a:cs typeface="Arial"/>
              </a:rPr>
              <a:t>PID)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34501" y="6323487"/>
            <a:ext cx="1212782" cy="244030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8">
                <a:latin typeface="Arial"/>
                <a:cs typeface="Arial"/>
              </a:rPr>
              <a:t>de</a:t>
            </a:r>
            <a:r>
              <a:rPr dirty="0" smtClean="0" sz="1700" spc="8">
                <a:latin typeface="Arial"/>
                <a:cs typeface="Arial"/>
              </a:rPr>
              <a:t> </a:t>
            </a:r>
            <a:r>
              <a:rPr dirty="0" smtClean="0" sz="1700" spc="8">
                <a:latin typeface="Arial"/>
                <a:cs typeface="Arial"/>
              </a:rPr>
              <a:t>actuador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02024" y="6323487"/>
            <a:ext cx="2331295" cy="800734"/>
          </a:xfrm>
          <a:prstGeom prst="rect">
            <a:avLst/>
          </a:prstGeom>
        </p:spPr>
        <p:txBody>
          <a:bodyPr wrap="square" lIns="0" tIns="11779" rIns="0" bIns="0" rtlCol="0">
            <a:noAutofit/>
          </a:bodyPr>
          <a:lstStyle/>
          <a:p>
            <a:pPr marL="12700">
              <a:lnSpc>
                <a:spcPts val="1855"/>
              </a:lnSpc>
            </a:pPr>
            <a:r>
              <a:rPr dirty="0" smtClean="0" sz="1700" spc="12">
                <a:latin typeface="Arial"/>
                <a:cs typeface="Arial"/>
              </a:rPr>
              <a:t>el</a:t>
            </a:r>
            <a:r>
              <a:rPr dirty="0" smtClean="0" sz="1700" spc="12">
                <a:latin typeface="Arial"/>
                <a:cs typeface="Arial"/>
              </a:rPr>
              <a:t> </a:t>
            </a:r>
            <a:r>
              <a:rPr dirty="0" smtClean="0" sz="1700" spc="12">
                <a:latin typeface="Arial"/>
                <a:cs typeface="Arial"/>
              </a:rPr>
              <a:t>ni</a:t>
            </a:r>
            <a:r>
              <a:rPr dirty="0" smtClean="0" sz="1700" spc="12">
                <a:latin typeface="Arial"/>
                <a:cs typeface="Arial"/>
              </a:rPr>
              <a:t>v</a:t>
            </a:r>
            <a:r>
              <a:rPr dirty="0" smtClean="0" sz="1700" spc="12">
                <a:latin typeface="Arial"/>
                <a:cs typeface="Arial"/>
              </a:rPr>
              <a:t>el</a:t>
            </a:r>
            <a:r>
              <a:rPr dirty="0" smtClean="0" sz="1700" spc="12">
                <a:latin typeface="Arial"/>
                <a:cs typeface="Arial"/>
              </a:rPr>
              <a:t> </a:t>
            </a:r>
            <a:r>
              <a:rPr dirty="0" smtClean="0" sz="1700" spc="12">
                <a:latin typeface="Arial"/>
                <a:cs typeface="Arial"/>
              </a:rPr>
              <a:t>2</a:t>
            </a:r>
            <a:r>
              <a:rPr dirty="0" smtClean="0" sz="1700" spc="12">
                <a:latin typeface="Arial"/>
                <a:cs typeface="Arial"/>
              </a:rPr>
              <a:t> </a:t>
            </a:r>
            <a:r>
              <a:rPr dirty="0" smtClean="0" sz="1700" spc="12">
                <a:latin typeface="Arial"/>
                <a:cs typeface="Arial"/>
              </a:rPr>
              <a:t>mediante</a:t>
            </a:r>
            <a:r>
              <a:rPr dirty="0" smtClean="0" sz="1700" spc="12">
                <a:latin typeface="Arial"/>
                <a:cs typeface="Arial"/>
              </a:rPr>
              <a:t> </a:t>
            </a:r>
            <a:r>
              <a:rPr dirty="0" smtClean="0" sz="1700" spc="12">
                <a:latin typeface="Arial"/>
                <a:cs typeface="Arial"/>
              </a:rPr>
              <a:t>ma-</a:t>
            </a:r>
            <a:endParaRPr sz="1700">
              <a:latin typeface="Arial"/>
              <a:cs typeface="Arial"/>
            </a:endParaRPr>
          </a:p>
          <a:p>
            <a:pPr marL="12700" marR="8254">
              <a:lnSpc>
                <a:spcPts val="2190"/>
              </a:lnSpc>
              <a:spcBef>
                <a:spcPts val="96"/>
              </a:spcBef>
            </a:pPr>
            <a:r>
              <a:rPr dirty="0" smtClean="0" sz="1700">
                <a:latin typeface="Arial"/>
                <a:cs typeface="Arial"/>
              </a:rPr>
              <a:t>nipulación</a:t>
            </a:r>
            <a:r>
              <a:rPr dirty="0" smtClean="0" sz="1700" spc="21">
                <a:latin typeface="Arial"/>
                <a:cs typeface="Arial"/>
              </a:rPr>
              <a:t> </a:t>
            </a:r>
            <a:r>
              <a:rPr dirty="0" smtClean="0" sz="1700" spc="0">
                <a:latin typeface="Arial"/>
                <a:cs typeface="Arial"/>
              </a:rPr>
              <a:t>de</a:t>
            </a:r>
            <a:r>
              <a:rPr dirty="0" smtClean="0" sz="1700" spc="-36">
                <a:latin typeface="Arial"/>
                <a:cs typeface="Arial"/>
              </a:rPr>
              <a:t> </a:t>
            </a:r>
            <a:r>
              <a:rPr dirty="0" smtClean="0" sz="1700" spc="0">
                <a:latin typeface="Arial"/>
                <a:cs typeface="Arial"/>
              </a:rPr>
              <a:t>los</a:t>
            </a:r>
            <a:r>
              <a:rPr dirty="0" smtClean="0" sz="1700" spc="-33">
                <a:latin typeface="Arial"/>
                <a:cs typeface="Arial"/>
              </a:rPr>
              <a:t> </a:t>
            </a:r>
            <a:r>
              <a:rPr dirty="0" smtClean="0" sz="1700" spc="6">
                <a:latin typeface="Arial"/>
                <a:cs typeface="Arial"/>
              </a:rPr>
              <a:t>actua-</a:t>
            </a:r>
            <a:r>
              <a:rPr dirty="0" smtClean="0" sz="1700" spc="3">
                <a:latin typeface="Arial"/>
                <a:cs typeface="Arial"/>
              </a:rPr>
              <a:t> </a:t>
            </a:r>
            <a:r>
              <a:rPr dirty="0" smtClean="0" sz="1700" spc="0">
                <a:latin typeface="Arial"/>
                <a:cs typeface="Arial"/>
              </a:rPr>
              <a:t>dores</a:t>
            </a:r>
            <a:r>
              <a:rPr dirty="0" smtClean="0" sz="1700" spc="52">
                <a:latin typeface="Arial"/>
                <a:cs typeface="Arial"/>
              </a:rPr>
              <a:t> </a:t>
            </a:r>
            <a:r>
              <a:rPr dirty="0" smtClean="0" sz="1700" spc="6">
                <a:latin typeface="Arial"/>
                <a:cs typeface="Arial"/>
              </a:rPr>
              <a:t>disponi</a:t>
            </a:r>
            <a:r>
              <a:rPr dirty="0" smtClean="0" sz="1700" spc="-26">
                <a:latin typeface="Arial"/>
                <a:cs typeface="Arial"/>
              </a:rPr>
              <a:t>b</a:t>
            </a:r>
            <a:r>
              <a:rPr dirty="0" smtClean="0" sz="1700" spc="6">
                <a:latin typeface="Arial"/>
                <a:cs typeface="Arial"/>
              </a:rPr>
              <a:t>les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069174" y="1111465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069174" y="1680832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069174" y="2806903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069174" y="4211332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069174" y="5615762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069174" y="7020191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36262" y="701710"/>
            <a:ext cx="2076096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b="1">
                <a:latin typeface="Arial"/>
                <a:cs typeface="Arial"/>
              </a:rPr>
              <a:t>Algoritmos</a:t>
            </a:r>
            <a:endParaRPr sz="29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6474" y="1557867"/>
            <a:ext cx="8619975" cy="4359148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506" algn="just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Finalment</a:t>
            </a:r>
            <a:r>
              <a:rPr dirty="0" smtClean="0" sz="2500" spc="-34">
                <a:latin typeface="Arial"/>
                <a:cs typeface="Arial"/>
              </a:rPr>
              <a:t>e</a:t>
            </a:r>
            <a:r>
              <a:rPr dirty="0" smtClean="0" sz="2500" spc="0">
                <a:latin typeface="Arial"/>
                <a:cs typeface="Arial"/>
              </a:rPr>
              <a:t>,</a:t>
            </a:r>
            <a:r>
              <a:rPr dirty="0" smtClean="0" sz="2500" spc="3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llegamos</a:t>
            </a:r>
            <a:r>
              <a:rPr dirty="0" smtClean="0" sz="2500" spc="31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al</a:t>
            </a:r>
            <a:r>
              <a:rPr dirty="0" smtClean="0" sz="2500" spc="239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co</a:t>
            </a:r>
            <a:r>
              <a:rPr dirty="0" smtClean="0" sz="2500" spc="-25" i="1">
                <a:latin typeface="Arial"/>
                <a:cs typeface="Arial"/>
              </a:rPr>
              <a:t>r</a:t>
            </a:r>
            <a:r>
              <a:rPr dirty="0" smtClean="0" sz="2500" spc="0" i="1">
                <a:latin typeface="Arial"/>
                <a:cs typeface="Arial"/>
              </a:rPr>
              <a:t>azón</a:t>
            </a:r>
            <a:r>
              <a:rPr dirty="0" smtClean="0" sz="2500" spc="348" i="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4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23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ingeniería</a:t>
            </a:r>
            <a:r>
              <a:rPr dirty="0" smtClean="0" sz="2500" spc="32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21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control:</a:t>
            </a:r>
            <a:endParaRPr sz="2500">
              <a:latin typeface="Arial"/>
              <a:cs typeface="Arial"/>
            </a:endParaRPr>
          </a:p>
          <a:p>
            <a:pPr marL="12700" marR="0" algn="just">
              <a:lnSpc>
                <a:spcPts val="2874"/>
              </a:lnSpc>
              <a:spcBef>
                <a:spcPts val="238"/>
              </a:spcBef>
            </a:pPr>
            <a:r>
              <a:rPr dirty="0" smtClean="0" sz="2500" spc="33">
                <a:latin typeface="Arial"/>
                <a:cs typeface="Arial"/>
              </a:rPr>
              <a:t>los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algo</a:t>
            </a:r>
            <a:r>
              <a:rPr dirty="0" smtClean="0" sz="2500" spc="33">
                <a:latin typeface="Arial"/>
                <a:cs typeface="Arial"/>
              </a:rPr>
              <a:t>r</a:t>
            </a:r>
            <a:r>
              <a:rPr dirty="0" smtClean="0" sz="2500" spc="33">
                <a:latin typeface="Arial"/>
                <a:cs typeface="Arial"/>
              </a:rPr>
              <a:t>itmos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que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conectan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sensores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y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actuadore</a:t>
            </a:r>
            <a:r>
              <a:rPr dirty="0" smtClean="0" sz="2500" spc="33">
                <a:latin typeface="Arial"/>
                <a:cs typeface="Arial"/>
              </a:rPr>
              <a:t>s</a:t>
            </a:r>
            <a:r>
              <a:rPr dirty="0" smtClean="0" sz="2500" spc="33">
                <a:latin typeface="Arial"/>
                <a:cs typeface="Arial"/>
              </a:rPr>
              <a:t>.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33">
                <a:latin typeface="Arial"/>
                <a:cs typeface="Arial"/>
              </a:rPr>
              <a:t>Es</a:t>
            </a:r>
            <a:r>
              <a:rPr dirty="0" smtClean="0" sz="2500" spc="33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8">
                <a:latin typeface="Arial"/>
                <a:cs typeface="Arial"/>
              </a:rPr>
              <a:t>m</a:t>
            </a:r>
            <a:r>
              <a:rPr dirty="0" smtClean="0" sz="2500" spc="8">
                <a:latin typeface="Arial"/>
                <a:cs typeface="Arial"/>
              </a:rPr>
              <a:t>uy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fácil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subestimar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este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aspecto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final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pro</a:t>
            </a:r>
            <a:r>
              <a:rPr dirty="0" smtClean="0" sz="2500" spc="8">
                <a:latin typeface="Arial"/>
                <a:cs typeface="Arial"/>
              </a:rPr>
              <a:t>b</a:t>
            </a:r>
            <a:r>
              <a:rPr dirty="0" smtClean="0" sz="2500" spc="8">
                <a:latin typeface="Arial"/>
                <a:cs typeface="Arial"/>
              </a:rPr>
              <a:t>lema.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1865"/>
              </a:spcBef>
            </a:pPr>
            <a:r>
              <a:rPr dirty="0" smtClean="0" sz="2500" spc="14">
                <a:latin typeface="Arial"/>
                <a:cs typeface="Arial"/>
              </a:rPr>
              <a:t>Como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ejemplo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simple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de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n</a:t>
            </a:r>
            <a:r>
              <a:rPr dirty="0" smtClean="0" sz="2500" spc="14">
                <a:latin typeface="Arial"/>
                <a:cs typeface="Arial"/>
              </a:rPr>
              <a:t>uest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a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e</a:t>
            </a:r>
            <a:r>
              <a:rPr dirty="0" smtClean="0" sz="2500" spc="14">
                <a:latin typeface="Arial"/>
                <a:cs typeface="Arial"/>
              </a:rPr>
              <a:t>xpe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iencia</a:t>
            </a:r>
            <a:r>
              <a:rPr dirty="0" smtClean="0" sz="2500" spc="14">
                <a:latin typeface="Arial"/>
                <a:cs typeface="Arial"/>
              </a:rPr>
              <a:t> </a:t>
            </a:r>
            <a:r>
              <a:rPr dirty="0" smtClean="0" sz="2500" spc="14">
                <a:latin typeface="Arial"/>
                <a:cs typeface="Arial"/>
              </a:rPr>
              <a:t>dia</a:t>
            </a:r>
            <a:r>
              <a:rPr dirty="0" smtClean="0" sz="2500" spc="14">
                <a:latin typeface="Arial"/>
                <a:cs typeface="Arial"/>
              </a:rPr>
              <a:t>r</a:t>
            </a:r>
            <a:r>
              <a:rPr dirty="0" smtClean="0" sz="2500" spc="14">
                <a:latin typeface="Arial"/>
                <a:cs typeface="Arial"/>
              </a:rPr>
              <a:t>ia,</a:t>
            </a:r>
            <a:r>
              <a:rPr dirty="0" smtClean="0" sz="2500" spc="14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54">
                <a:latin typeface="Arial"/>
                <a:cs typeface="Arial"/>
              </a:rPr>
              <a:t>conside-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remos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el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pro</a:t>
            </a:r>
            <a:r>
              <a:rPr dirty="0" smtClean="0" sz="2500" spc="54">
                <a:latin typeface="Arial"/>
                <a:cs typeface="Arial"/>
              </a:rPr>
              <a:t>b</a:t>
            </a:r>
            <a:r>
              <a:rPr dirty="0" smtClean="0" sz="2500" spc="54">
                <a:latin typeface="Arial"/>
                <a:cs typeface="Arial"/>
              </a:rPr>
              <a:t>lema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de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jugar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tenis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a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p</a:t>
            </a:r>
            <a:r>
              <a:rPr dirty="0" smtClean="0" sz="2500" spc="54">
                <a:latin typeface="Arial"/>
                <a:cs typeface="Arial"/>
              </a:rPr>
              <a:t>r</a:t>
            </a:r>
            <a:r>
              <a:rPr dirty="0" smtClean="0" sz="2500" spc="54">
                <a:latin typeface="Arial"/>
                <a:cs typeface="Arial"/>
              </a:rPr>
              <a:t>imer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ni</a:t>
            </a:r>
            <a:r>
              <a:rPr dirty="0" smtClean="0" sz="2500" spc="54">
                <a:latin typeface="Arial"/>
                <a:cs typeface="Arial"/>
              </a:rPr>
              <a:t>v</a:t>
            </a:r>
            <a:r>
              <a:rPr dirty="0" smtClean="0" sz="2500" spc="54">
                <a:latin typeface="Arial"/>
                <a:cs typeface="Arial"/>
              </a:rPr>
              <a:t>el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54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24">
                <a:latin typeface="Arial"/>
                <a:cs typeface="Arial"/>
              </a:rPr>
              <a:t>inte</a:t>
            </a:r>
            <a:r>
              <a:rPr dirty="0" smtClean="0" sz="2500" spc="24">
                <a:latin typeface="Arial"/>
                <a:cs typeface="Arial"/>
              </a:rPr>
              <a:t>r</a:t>
            </a:r>
            <a:r>
              <a:rPr dirty="0" smtClean="0" sz="2500" spc="24">
                <a:latin typeface="Arial"/>
                <a:cs typeface="Arial"/>
              </a:rPr>
              <a:t>nacio-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nal.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Cla</a:t>
            </a:r>
            <a:r>
              <a:rPr dirty="0" smtClean="0" sz="2500" spc="24">
                <a:latin typeface="Arial"/>
                <a:cs typeface="Arial"/>
              </a:rPr>
              <a:t>r</a:t>
            </a:r>
            <a:r>
              <a:rPr dirty="0" smtClean="0" sz="2500" spc="24">
                <a:latin typeface="Arial"/>
                <a:cs typeface="Arial"/>
              </a:rPr>
              <a:t>ament</a:t>
            </a:r>
            <a:r>
              <a:rPr dirty="0" smtClean="0" sz="2500" spc="24">
                <a:latin typeface="Arial"/>
                <a:cs typeface="Arial"/>
              </a:rPr>
              <a:t>e</a:t>
            </a:r>
            <a:r>
              <a:rPr dirty="0" smtClean="0" sz="2500" spc="24">
                <a:latin typeface="Arial"/>
                <a:cs typeface="Arial"/>
              </a:rPr>
              <a:t>,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se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necesita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b</a:t>
            </a:r>
            <a:r>
              <a:rPr dirty="0" smtClean="0" sz="2500" spc="24">
                <a:latin typeface="Arial"/>
                <a:cs typeface="Arial"/>
              </a:rPr>
              <a:t>uena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visión</a:t>
            </a:r>
            <a:r>
              <a:rPr dirty="0" smtClean="0" sz="2500" spc="24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21">
                <a:latin typeface="Arial"/>
                <a:cs typeface="Arial"/>
              </a:rPr>
              <a:t>(sensores)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y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fuer-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za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m</a:t>
            </a:r>
            <a:r>
              <a:rPr dirty="0" smtClean="0" sz="2500" spc="21">
                <a:latin typeface="Arial"/>
                <a:cs typeface="Arial"/>
              </a:rPr>
              <a:t>uscular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(actuadores)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pa</a:t>
            </a:r>
            <a:r>
              <a:rPr dirty="0" smtClean="0" sz="2500" spc="21">
                <a:latin typeface="Arial"/>
                <a:cs typeface="Arial"/>
              </a:rPr>
              <a:t>r</a:t>
            </a:r>
            <a:r>
              <a:rPr dirty="0" smtClean="0" sz="2500" spc="21">
                <a:latin typeface="Arial"/>
                <a:cs typeface="Arial"/>
              </a:rPr>
              <a:t>a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jugar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tenis</a:t>
            </a:r>
            <a:r>
              <a:rPr dirty="0" smtClean="0" sz="2500" spc="2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20">
                <a:latin typeface="Arial"/>
                <a:cs typeface="Arial"/>
              </a:rPr>
              <a:t>en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este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ni</a:t>
            </a:r>
            <a:r>
              <a:rPr dirty="0" smtClean="0" sz="2500" spc="20">
                <a:latin typeface="Arial"/>
                <a:cs typeface="Arial"/>
              </a:rPr>
              <a:t>v</a:t>
            </a:r>
            <a:r>
              <a:rPr dirty="0" smtClean="0" sz="2500" spc="20">
                <a:latin typeface="Arial"/>
                <a:cs typeface="Arial"/>
              </a:rPr>
              <a:t>el,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pero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estos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at</a:t>
            </a:r>
            <a:r>
              <a:rPr dirty="0" smtClean="0" sz="2500" spc="20">
                <a:latin typeface="Arial"/>
                <a:cs typeface="Arial"/>
              </a:rPr>
              <a:t>r</a:t>
            </a:r>
            <a:r>
              <a:rPr dirty="0" smtClean="0" sz="2500" spc="20">
                <a:latin typeface="Arial"/>
                <a:cs typeface="Arial"/>
              </a:rPr>
              <a:t>i</a:t>
            </a:r>
            <a:r>
              <a:rPr dirty="0" smtClean="0" sz="2500" spc="20">
                <a:latin typeface="Arial"/>
                <a:cs typeface="Arial"/>
              </a:rPr>
              <a:t>b</a:t>
            </a:r>
            <a:r>
              <a:rPr dirty="0" smtClean="0" sz="2500" spc="20">
                <a:latin typeface="Arial"/>
                <a:cs typeface="Arial"/>
              </a:rPr>
              <a:t>utos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no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son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suficiente</a:t>
            </a:r>
            <a:r>
              <a:rPr dirty="0" smtClean="0" sz="2500" spc="20">
                <a:latin typeface="Arial"/>
                <a:cs typeface="Arial"/>
              </a:rPr>
              <a:t>s</a:t>
            </a:r>
            <a:r>
              <a:rPr dirty="0" smtClean="0" sz="2500" spc="20">
                <a:latin typeface="Arial"/>
                <a:cs typeface="Arial"/>
              </a:rPr>
              <a:t>.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20">
                <a:latin typeface="Arial"/>
                <a:cs typeface="Arial"/>
              </a:rPr>
              <a:t>De</a:t>
            </a:r>
            <a:r>
              <a:rPr dirty="0" smtClean="0" sz="2500" spc="2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>
                <a:latin typeface="Arial"/>
                <a:cs typeface="Arial"/>
              </a:rPr>
              <a:t>hech</a:t>
            </a:r>
            <a:r>
              <a:rPr dirty="0" smtClean="0" sz="2500" spc="-100">
                <a:latin typeface="Arial"/>
                <a:cs typeface="Arial"/>
              </a:rPr>
              <a:t>o</a:t>
            </a:r>
            <a:r>
              <a:rPr dirty="0" smtClean="0" sz="2500" spc="0">
                <a:latin typeface="Arial"/>
                <a:cs typeface="Arial"/>
              </a:rPr>
              <a:t>,</a:t>
            </a:r>
            <a:r>
              <a:rPr dirty="0" smtClean="0" sz="2500" spc="16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11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coordinación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entre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ojos</a:t>
            </a:r>
            <a:r>
              <a:rPr dirty="0" smtClean="0" sz="2500" spc="3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b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-34">
                <a:latin typeface="Arial"/>
                <a:cs typeface="Arial"/>
              </a:rPr>
              <a:t>z</a:t>
            </a:r>
            <a:r>
              <a:rPr dirty="0" smtClean="0" sz="2500" spc="0">
                <a:latin typeface="Arial"/>
                <a:cs typeface="Arial"/>
              </a:rPr>
              <a:t>o</a:t>
            </a:r>
            <a:r>
              <a:rPr dirty="0" smtClean="0" sz="2500" spc="5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1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también</a:t>
            </a:r>
            <a:r>
              <a:rPr dirty="0" smtClean="0" sz="2500" spc="8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c</a:t>
            </a:r>
            <a:r>
              <a:rPr dirty="0" smtClean="0" sz="2500" spc="43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ucial</a:t>
            </a:r>
            <a:r>
              <a:rPr dirty="0" smtClean="0" sz="2500" spc="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>
                <a:latin typeface="Arial"/>
                <a:cs typeface="Arial"/>
              </a:rPr>
              <a:t>pa</a:t>
            </a:r>
            <a:r>
              <a:rPr dirty="0" smtClean="0" sz="2500">
                <a:latin typeface="Arial"/>
                <a:cs typeface="Arial"/>
              </a:rPr>
              <a:t>r</a:t>
            </a:r>
            <a:r>
              <a:rPr dirty="0" smtClean="0" sz="2500">
                <a:latin typeface="Arial"/>
                <a:cs typeface="Arial"/>
              </a:rPr>
              <a:t>a</a:t>
            </a:r>
            <a:r>
              <a:rPr dirty="0" smtClean="0" sz="2500">
                <a:latin typeface="Arial"/>
                <a:cs typeface="Arial"/>
              </a:rPr>
              <a:t> </a:t>
            </a:r>
            <a:r>
              <a:rPr dirty="0" smtClean="0" sz="2500">
                <a:latin typeface="Arial"/>
                <a:cs typeface="Arial"/>
              </a:rPr>
              <a:t>el</a:t>
            </a:r>
            <a:r>
              <a:rPr dirty="0" smtClean="0" sz="2500">
                <a:latin typeface="Arial"/>
                <a:cs typeface="Arial"/>
              </a:rPr>
              <a:t> </a:t>
            </a:r>
            <a:r>
              <a:rPr dirty="0" smtClean="0" sz="2500">
                <a:latin typeface="Arial"/>
                <a:cs typeface="Arial"/>
              </a:rPr>
              <a:t>éxit</a:t>
            </a:r>
            <a:r>
              <a:rPr dirty="0" smtClean="0" sz="2500">
                <a:latin typeface="Arial"/>
                <a:cs typeface="Arial"/>
              </a:rPr>
              <a:t>o</a:t>
            </a:r>
            <a:r>
              <a:rPr dirty="0" smtClean="0" sz="2500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 marL="12700" marR="6775484" algn="just">
              <a:lnSpc>
                <a:spcPct val="95825"/>
              </a:lnSpc>
              <a:spcBef>
                <a:spcPts val="1865"/>
              </a:spcBef>
            </a:pPr>
            <a:r>
              <a:rPr dirty="0" smtClean="0" sz="2500" spc="12">
                <a:latin typeface="Arial"/>
                <a:cs typeface="Arial"/>
              </a:rPr>
              <a:t>En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resumen: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2793" y="6306118"/>
            <a:ext cx="58006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 i="1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59046" y="6306118"/>
            <a:ext cx="134974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 i="1">
                <a:latin typeface="Arial"/>
                <a:cs typeface="Arial"/>
              </a:rPr>
              <a:t>sensores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14973" y="6306118"/>
            <a:ext cx="119738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1" i="1">
                <a:latin typeface="Arial"/>
                <a:cs typeface="Arial"/>
              </a:rPr>
              <a:t>pr</a:t>
            </a:r>
            <a:r>
              <a:rPr dirty="0" smtClean="0" sz="2500" spc="-1" i="1">
                <a:latin typeface="Arial"/>
                <a:cs typeface="Arial"/>
              </a:rPr>
              <a:t>o</a:t>
            </a:r>
            <a:r>
              <a:rPr dirty="0" smtClean="0" sz="2500" spc="-1" i="1">
                <a:latin typeface="Arial"/>
                <a:cs typeface="Arial"/>
              </a:rPr>
              <a:t>v</a:t>
            </a:r>
            <a:r>
              <a:rPr dirty="0" smtClean="0" sz="2500" spc="-1" i="1">
                <a:latin typeface="Arial"/>
                <a:cs typeface="Arial"/>
              </a:rPr>
              <a:t>een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18223" y="6306118"/>
            <a:ext cx="47492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 i="1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99335" y="6306118"/>
            <a:ext cx="732744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3" i="1">
                <a:latin typeface="Arial"/>
                <a:cs typeface="Arial"/>
              </a:rPr>
              <a:t>ojo</a:t>
            </a:r>
            <a:r>
              <a:rPr dirty="0" smtClean="0" sz="2500" spc="3" i="1">
                <a:latin typeface="Arial"/>
                <a:cs typeface="Arial"/>
              </a:rPr>
              <a:t>s</a:t>
            </a:r>
            <a:r>
              <a:rPr dirty="0" smtClean="0" sz="2500" spc="3" i="1">
                <a:latin typeface="Arial"/>
                <a:cs typeface="Arial"/>
              </a:rPr>
              <a:t>,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38263" y="6306118"/>
            <a:ext cx="2300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 i="1">
                <a:latin typeface="Arial"/>
                <a:cs typeface="Arial"/>
              </a:rPr>
              <a:t>y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74464" y="6306118"/>
            <a:ext cx="47492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 i="1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55576" y="6306118"/>
            <a:ext cx="162990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 i="1">
                <a:latin typeface="Arial"/>
                <a:cs typeface="Arial"/>
              </a:rPr>
              <a:t>actuadores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91355" y="6306118"/>
            <a:ext cx="47492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 i="1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2793" y="6710994"/>
            <a:ext cx="693609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7" i="1">
                <a:latin typeface="Arial"/>
                <a:cs typeface="Arial"/>
              </a:rPr>
              <a:t>músculos;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la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teoría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de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control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pr</a:t>
            </a:r>
            <a:r>
              <a:rPr dirty="0" smtClean="0" sz="2500" spc="7" i="1">
                <a:latin typeface="Arial"/>
                <a:cs typeface="Arial"/>
              </a:rPr>
              <a:t>o</a:t>
            </a:r>
            <a:r>
              <a:rPr dirty="0" smtClean="0" sz="2500" spc="7" i="1">
                <a:latin typeface="Arial"/>
                <a:cs typeface="Arial"/>
              </a:rPr>
              <a:t>v</a:t>
            </a:r>
            <a:r>
              <a:rPr dirty="0" smtClean="0" sz="2500" spc="7" i="1">
                <a:latin typeface="Arial"/>
                <a:cs typeface="Arial"/>
              </a:rPr>
              <a:t>ee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la</a:t>
            </a:r>
            <a:r>
              <a:rPr dirty="0" smtClean="0" sz="2500" spc="7" i="1">
                <a:latin typeface="Arial"/>
                <a:cs typeface="Arial"/>
              </a:rPr>
              <a:t> </a:t>
            </a:r>
            <a:r>
              <a:rPr dirty="0" smtClean="0" sz="2500" spc="7" i="1">
                <a:latin typeface="Arial"/>
                <a:cs typeface="Arial"/>
              </a:rPr>
              <a:t>destreza.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102563" y="125533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6511544" y="744931"/>
            <a:ext cx="1003604" cy="1159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1102563" y="329676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7141133" y="2251113"/>
            <a:ext cx="1360449" cy="22302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1102563" y="4911166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1385493" y="5546902"/>
            <a:ext cx="4560836" cy="14496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28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2793" y="1135719"/>
            <a:ext cx="126222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 b="1">
                <a:latin typeface="Arial"/>
                <a:cs typeface="Arial"/>
              </a:rPr>
              <a:t>Mejores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49916" y="1135719"/>
            <a:ext cx="383406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b="1">
                <a:latin typeface="Arial"/>
                <a:cs typeface="Arial"/>
              </a:rPr>
              <a:t>sensores</a:t>
            </a:r>
            <a:r>
              <a:rPr dirty="0" smtClean="0" sz="2500" spc="109" b="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dan</a:t>
            </a:r>
            <a:r>
              <a:rPr dirty="0" smtClean="0" sz="2500" spc="4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mejor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visión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2793" y="3177142"/>
            <a:ext cx="126222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 b="1">
                <a:latin typeface="Arial"/>
                <a:cs typeface="Arial"/>
              </a:rPr>
              <a:t>Mejores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49916" y="3177142"/>
            <a:ext cx="446365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 b="1">
                <a:latin typeface="Arial"/>
                <a:cs typeface="Arial"/>
              </a:rPr>
              <a:t>actuadores</a:t>
            </a:r>
            <a:r>
              <a:rPr dirty="0" smtClean="0" sz="2500" spc="11" b="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dan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más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músculos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2793" y="4791554"/>
            <a:ext cx="6173982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5" b="1">
                <a:latin typeface="Arial"/>
                <a:cs typeface="Arial"/>
              </a:rPr>
              <a:t>Mejor</a:t>
            </a:r>
            <a:r>
              <a:rPr dirty="0" smtClean="0" sz="2500" spc="5" b="1">
                <a:latin typeface="Arial"/>
                <a:cs typeface="Arial"/>
              </a:rPr>
              <a:t> </a:t>
            </a:r>
            <a:r>
              <a:rPr dirty="0" smtClean="0" sz="2500" spc="5" b="1">
                <a:latin typeface="Arial"/>
                <a:cs typeface="Arial"/>
              </a:rPr>
              <a:t>cont</a:t>
            </a:r>
            <a:r>
              <a:rPr dirty="0" smtClean="0" sz="2500" spc="5" b="1">
                <a:latin typeface="Arial"/>
                <a:cs typeface="Arial"/>
              </a:rPr>
              <a:t>r</a:t>
            </a:r>
            <a:r>
              <a:rPr dirty="0" smtClean="0" sz="2500" spc="5" b="1">
                <a:latin typeface="Arial"/>
                <a:cs typeface="Arial"/>
              </a:rPr>
              <a:t>ol</a:t>
            </a:r>
            <a:r>
              <a:rPr dirty="0" smtClean="0" sz="2500" spc="5" b="1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da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más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destreza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al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combinar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2" i="1">
                <a:latin typeface="Arial"/>
                <a:cs typeface="Arial"/>
              </a:rPr>
              <a:t>tuadores</a:t>
            </a:r>
            <a:r>
              <a:rPr dirty="0" smtClean="0" sz="2500" spc="12" i="1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f</a:t>
            </a:r>
            <a:r>
              <a:rPr dirty="0" smtClean="0" sz="2500" spc="12">
                <a:latin typeface="Arial"/>
                <a:cs typeface="Arial"/>
              </a:rPr>
              <a:t>o</a:t>
            </a:r>
            <a:r>
              <a:rPr dirty="0" smtClean="0" sz="2500" spc="12">
                <a:latin typeface="Arial"/>
                <a:cs typeface="Arial"/>
              </a:rPr>
              <a:t>r</a:t>
            </a:r>
            <a:r>
              <a:rPr dirty="0" smtClean="0" sz="2500" spc="12">
                <a:latin typeface="Arial"/>
                <a:cs typeface="Arial"/>
              </a:rPr>
              <a:t>ma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más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inteligente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59179" y="4791554"/>
            <a:ext cx="212351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i="1">
                <a:latin typeface="Arial"/>
                <a:cs typeface="Arial"/>
              </a:rPr>
              <a:t>sensores</a:t>
            </a:r>
            <a:r>
              <a:rPr dirty="0" smtClean="0" sz="2500" spc="151" i="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-12">
                <a:latin typeface="Arial"/>
                <a:cs typeface="Arial"/>
              </a:rPr>
              <a:t> </a:t>
            </a:r>
            <a:r>
              <a:rPr dirty="0" smtClean="0" sz="2500" spc="10" i="1">
                <a:latin typeface="Arial"/>
                <a:cs typeface="Arial"/>
              </a:rPr>
              <a:t>ac-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2563" y="4911166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329676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125533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102563" y="591795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1102563" y="6613245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39479" y="711158"/>
            <a:ext cx="6269671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4" b="1">
                <a:latin typeface="Arial"/>
                <a:cs typeface="Arial"/>
              </a:rPr>
              <a:t>In</a:t>
            </a:r>
            <a:r>
              <a:rPr dirty="0" smtClean="0" sz="2950" spc="-4" b="1">
                <a:latin typeface="Arial"/>
                <a:cs typeface="Arial"/>
              </a:rPr>
              <a:t>f</a:t>
            </a:r>
            <a:r>
              <a:rPr dirty="0" smtClean="0" sz="2950" spc="-4" b="1">
                <a:latin typeface="Arial"/>
                <a:cs typeface="Arial"/>
              </a:rPr>
              <a:t>ormación</a:t>
            </a:r>
            <a:r>
              <a:rPr dirty="0" smtClean="0" sz="2950" spc="-4" b="1">
                <a:latin typeface="Arial"/>
                <a:cs typeface="Arial"/>
              </a:rPr>
              <a:t> </a:t>
            </a:r>
            <a:r>
              <a:rPr dirty="0" smtClean="0" sz="2950" spc="-4" b="1">
                <a:latin typeface="Arial"/>
                <a:cs typeface="Arial"/>
              </a:rPr>
              <a:t>práctica</a:t>
            </a:r>
            <a:r>
              <a:rPr dirty="0" smtClean="0" sz="2950" spc="-4" b="1">
                <a:latin typeface="Arial"/>
                <a:cs typeface="Arial"/>
              </a:rPr>
              <a:t> </a:t>
            </a:r>
            <a:r>
              <a:rPr dirty="0" smtClean="0" sz="2950" spc="-4" b="1">
                <a:latin typeface="Arial"/>
                <a:cs typeface="Arial"/>
              </a:rPr>
              <a:t>sobre</a:t>
            </a:r>
            <a:r>
              <a:rPr dirty="0" smtClean="0" sz="2950" spc="-4" b="1">
                <a:latin typeface="Arial"/>
                <a:cs typeface="Arial"/>
              </a:rPr>
              <a:t> </a:t>
            </a:r>
            <a:r>
              <a:rPr dirty="0" smtClean="0" sz="2950" spc="-4" b="1">
                <a:latin typeface="Arial"/>
                <a:cs typeface="Arial"/>
              </a:rPr>
              <a:t>C</a:t>
            </a:r>
            <a:r>
              <a:rPr dirty="0" smtClean="0" sz="2950" spc="-4" b="1">
                <a:latin typeface="Arial"/>
                <a:cs typeface="Arial"/>
              </a:rPr>
              <a:t>A</a:t>
            </a:r>
            <a:r>
              <a:rPr dirty="0" smtClean="0" sz="2950" spc="-4" b="1">
                <a:latin typeface="Arial"/>
                <a:cs typeface="Arial"/>
              </a:rPr>
              <a:t>UT1</a:t>
            </a:r>
            <a:endParaRPr sz="29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56474" y="1869220"/>
            <a:ext cx="8619992" cy="254976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65" algn="just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Esta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asignatu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es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una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introducción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al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automátic</a:t>
            </a:r>
            <a:r>
              <a:rPr dirty="0" smtClean="0" sz="2500" spc="9">
                <a:latin typeface="Arial"/>
                <a:cs typeface="Arial"/>
              </a:rPr>
              <a:t>o</a:t>
            </a:r>
            <a:r>
              <a:rPr dirty="0" smtClean="0" sz="2500" spc="9">
                <a:latin typeface="Arial"/>
                <a:cs typeface="Arial"/>
              </a:rPr>
              <a:t>.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Se</a:t>
            </a:r>
            <a:endParaRPr sz="2500">
              <a:latin typeface="Arial"/>
              <a:cs typeface="Arial"/>
            </a:endParaRPr>
          </a:p>
          <a:p>
            <a:pPr marL="12700" marR="16" algn="just">
              <a:lnSpc>
                <a:spcPts val="2874"/>
              </a:lnSpc>
              <a:spcBef>
                <a:spcPts val="238"/>
              </a:spcBef>
            </a:pPr>
            <a:r>
              <a:rPr dirty="0" smtClean="0" sz="2500" spc="2">
                <a:latin typeface="Arial"/>
                <a:cs typeface="Arial"/>
              </a:rPr>
              <a:t>presentan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p</a:t>
            </a:r>
            <a:r>
              <a:rPr dirty="0" smtClean="0" sz="2500" spc="2">
                <a:latin typeface="Arial"/>
                <a:cs typeface="Arial"/>
              </a:rPr>
              <a:t>r</a:t>
            </a:r>
            <a:r>
              <a:rPr dirty="0" smtClean="0" sz="2500" spc="2">
                <a:latin typeface="Arial"/>
                <a:cs typeface="Arial"/>
              </a:rPr>
              <a:t>incipio</a:t>
            </a:r>
            <a:r>
              <a:rPr dirty="0" smtClean="0" sz="2500" spc="2">
                <a:latin typeface="Arial"/>
                <a:cs typeface="Arial"/>
              </a:rPr>
              <a:t>s</a:t>
            </a:r>
            <a:r>
              <a:rPr dirty="0" smtClean="0" sz="2500" spc="2">
                <a:latin typeface="Arial"/>
                <a:cs typeface="Arial"/>
              </a:rPr>
              <a:t>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conceptos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y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técnicas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fundamentales</a:t>
            </a:r>
            <a:r>
              <a:rPr dirty="0" smtClean="0" sz="2500" spc="2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16" algn="just">
              <a:lnSpc>
                <a:spcPts val="2874"/>
              </a:lnSpc>
              <a:spcBef>
                <a:spcPts val="379"/>
              </a:spcBef>
            </a:pPr>
            <a:r>
              <a:rPr dirty="0" smtClean="0" sz="2500" spc="8">
                <a:latin typeface="Arial"/>
                <a:cs typeface="Arial"/>
              </a:rPr>
              <a:t>pa-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el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análisis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y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diseño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sistemas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control.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752"/>
              </a:spcBef>
            </a:pPr>
            <a:r>
              <a:rPr dirty="0" smtClean="0" sz="2500" spc="6">
                <a:latin typeface="Arial"/>
                <a:cs typeface="Arial"/>
              </a:rPr>
              <a:t>Los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sistemas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que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estudiaremos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son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lineales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i</a:t>
            </a:r>
            <a:r>
              <a:rPr dirty="0" smtClean="0" sz="2500" spc="6">
                <a:latin typeface="Arial"/>
                <a:cs typeface="Arial"/>
              </a:rPr>
              <a:t>n</a:t>
            </a:r>
            <a:r>
              <a:rPr dirty="0" smtClean="0" sz="2500" spc="6">
                <a:latin typeface="Arial"/>
                <a:cs typeface="Arial"/>
              </a:rPr>
              <a:t>v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iantes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el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tiemp</a:t>
            </a:r>
            <a:r>
              <a:rPr dirty="0" smtClean="0" sz="2500" spc="6">
                <a:latin typeface="Arial"/>
                <a:cs typeface="Arial"/>
              </a:rPr>
              <a:t>o</a:t>
            </a:r>
            <a:r>
              <a:rPr dirty="0" smtClean="0" sz="2500" spc="6">
                <a:latin typeface="Arial"/>
                <a:cs typeface="Arial"/>
              </a:rPr>
              <a:t>,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desc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iptos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por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su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función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t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ans</a:t>
            </a:r>
            <a:r>
              <a:rPr dirty="0" smtClean="0" sz="2500" spc="6">
                <a:latin typeface="Arial"/>
                <a:cs typeface="Arial"/>
              </a:rPr>
              <a:t>f</a:t>
            </a:r>
            <a:r>
              <a:rPr dirty="0" smtClean="0" sz="2500" spc="6">
                <a:latin typeface="Arial"/>
                <a:cs typeface="Arial"/>
              </a:rPr>
              <a:t>erencia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t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ans</a:t>
            </a:r>
            <a:r>
              <a:rPr dirty="0" smtClean="0" sz="2500" spc="6">
                <a:latin typeface="Arial"/>
                <a:cs typeface="Arial"/>
              </a:rPr>
              <a:t>f</a:t>
            </a:r>
            <a:r>
              <a:rPr dirty="0" smtClean="0" sz="2500" spc="6">
                <a:latin typeface="Arial"/>
                <a:cs typeface="Arial"/>
              </a:rPr>
              <a:t>or-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mada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Laplac</a:t>
            </a:r>
            <a:r>
              <a:rPr dirty="0" smtClean="0" sz="2500" spc="6">
                <a:latin typeface="Arial"/>
                <a:cs typeface="Arial"/>
              </a:rPr>
              <a:t>e</a:t>
            </a:r>
            <a:r>
              <a:rPr dirty="0" smtClean="0" sz="2500" spc="6">
                <a:latin typeface="Arial"/>
                <a:cs typeface="Arial"/>
              </a:rPr>
              <a:t>.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Nos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rest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ingiremos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sistemas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 b="1">
                <a:latin typeface="Arial"/>
                <a:cs typeface="Arial"/>
              </a:rPr>
              <a:t>una</a:t>
            </a:r>
            <a:r>
              <a:rPr dirty="0" smtClean="0" sz="2500" spc="6" b="1">
                <a:latin typeface="Arial"/>
                <a:cs typeface="Arial"/>
              </a:rPr>
              <a:t> </a:t>
            </a:r>
            <a:r>
              <a:rPr dirty="0" smtClean="0" sz="2500" spc="6" b="1">
                <a:latin typeface="Arial"/>
                <a:cs typeface="Arial"/>
              </a:rPr>
              <a:t>entrada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6474" y="4483668"/>
            <a:ext cx="2907002" cy="930249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 b="1">
                <a:latin typeface="Arial"/>
                <a:cs typeface="Arial"/>
              </a:rPr>
              <a:t>y</a:t>
            </a:r>
            <a:r>
              <a:rPr dirty="0" smtClean="0" sz="2500" spc="10" b="1">
                <a:latin typeface="Arial"/>
                <a:cs typeface="Arial"/>
              </a:rPr>
              <a:t> </a:t>
            </a:r>
            <a:r>
              <a:rPr dirty="0" smtClean="0" sz="2500" spc="10" b="1">
                <a:latin typeface="Arial"/>
                <a:cs typeface="Arial"/>
              </a:rPr>
              <a:t>una</a:t>
            </a:r>
            <a:r>
              <a:rPr dirty="0" smtClean="0" sz="2500" spc="10" b="1">
                <a:latin typeface="Arial"/>
                <a:cs typeface="Arial"/>
              </a:rPr>
              <a:t> </a:t>
            </a:r>
            <a:r>
              <a:rPr dirty="0" smtClean="0" sz="2500" spc="10" b="1">
                <a:latin typeface="Arial"/>
                <a:cs typeface="Arial"/>
              </a:rPr>
              <a:t>salida</a:t>
            </a:r>
            <a:r>
              <a:rPr dirty="0" smtClean="0" sz="2500" spc="10" b="1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(SISO:</a:t>
            </a:r>
            <a:endParaRPr sz="2500">
              <a:latin typeface="Arial"/>
              <a:cs typeface="Arial"/>
            </a:endParaRPr>
          </a:p>
          <a:p>
            <a:pPr marL="12700" marR="9728">
              <a:lnSpc>
                <a:spcPct val="95825"/>
              </a:lnSpc>
              <a:spcBef>
                <a:spcPts val="1697"/>
              </a:spcBef>
            </a:pPr>
            <a:r>
              <a:rPr dirty="0" smtClean="0" sz="2500" spc="6" b="1">
                <a:latin typeface="Arial"/>
                <a:cs typeface="Arial"/>
              </a:rPr>
              <a:t>Los</a:t>
            </a:r>
            <a:r>
              <a:rPr dirty="0" smtClean="0" sz="2500" spc="6" b="1">
                <a:latin typeface="Arial"/>
                <a:cs typeface="Arial"/>
              </a:rPr>
              <a:t> </a:t>
            </a:r>
            <a:r>
              <a:rPr dirty="0" smtClean="0" sz="2500" spc="6" b="1">
                <a:latin typeface="Arial"/>
                <a:cs typeface="Arial"/>
              </a:rPr>
              <a:t>objeti</a:t>
            </a:r>
            <a:r>
              <a:rPr dirty="0" smtClean="0" sz="2500" spc="6" b="1">
                <a:latin typeface="Arial"/>
                <a:cs typeface="Arial"/>
              </a:rPr>
              <a:t>v</a:t>
            </a:r>
            <a:r>
              <a:rPr dirty="0" smtClean="0" sz="2500" spc="6" b="1">
                <a:latin typeface="Arial"/>
                <a:cs typeface="Arial"/>
              </a:rPr>
              <a:t>os</a:t>
            </a:r>
            <a:r>
              <a:rPr dirty="0" smtClean="0" sz="2500" spc="6" b="1">
                <a:latin typeface="Arial"/>
                <a:cs typeface="Arial"/>
              </a:rPr>
              <a:t> </a:t>
            </a:r>
            <a:r>
              <a:rPr dirty="0" smtClean="0" sz="2500" spc="6" b="1">
                <a:latin typeface="Arial"/>
                <a:cs typeface="Arial"/>
              </a:rPr>
              <a:t>de</a:t>
            </a:r>
            <a:r>
              <a:rPr dirty="0" smtClean="0" sz="2500" spc="6" b="1">
                <a:latin typeface="Arial"/>
                <a:cs typeface="Arial"/>
              </a:rPr>
              <a:t> </a:t>
            </a:r>
            <a:r>
              <a:rPr dirty="0" smtClean="0" sz="2500" spc="6" b="1">
                <a:latin typeface="Arial"/>
                <a:cs typeface="Arial"/>
              </a:rPr>
              <a:t>la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78351" y="4483668"/>
            <a:ext cx="379249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7" i="1">
                <a:latin typeface="Arial"/>
                <a:cs typeface="Arial"/>
              </a:rPr>
              <a:t>single-input</a:t>
            </a:r>
            <a:r>
              <a:rPr dirty="0" smtClean="0" sz="2500" spc="17" i="1">
                <a:latin typeface="Arial"/>
                <a:cs typeface="Arial"/>
              </a:rPr>
              <a:t> </a:t>
            </a:r>
            <a:r>
              <a:rPr dirty="0" smtClean="0" sz="2500" spc="17" i="1">
                <a:latin typeface="Arial"/>
                <a:cs typeface="Arial"/>
              </a:rPr>
              <a:t>single-outpu</a:t>
            </a:r>
            <a:r>
              <a:rPr dirty="0" smtClean="0" sz="2500" spc="17" i="1">
                <a:latin typeface="Arial"/>
                <a:cs typeface="Arial"/>
              </a:rPr>
              <a:t>t</a:t>
            </a:r>
            <a:r>
              <a:rPr dirty="0" smtClean="0" sz="2500" spc="17">
                <a:latin typeface="Arial"/>
                <a:cs typeface="Arial"/>
              </a:rPr>
              <a:t>).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68642" y="5073722"/>
            <a:ext cx="176936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 b="1">
                <a:latin typeface="Arial"/>
                <a:cs typeface="Arial"/>
              </a:rPr>
              <a:t>asignatura: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52846" y="5073722"/>
            <a:ext cx="162990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Aprender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2793" y="5798333"/>
            <a:ext cx="2574294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Analizar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y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diseñar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61981" y="5798333"/>
            <a:ext cx="175205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sistemas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28925" y="5798333"/>
            <a:ext cx="3748794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control</a:t>
            </a:r>
            <a:r>
              <a:rPr dirty="0" smtClean="0" sz="2500" spc="7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pa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plantas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SIS</a:t>
            </a:r>
            <a:r>
              <a:rPr dirty="0" smtClean="0" sz="2500" spc="-80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2793" y="6493633"/>
            <a:ext cx="4362014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6">
                <a:latin typeface="Arial"/>
                <a:cs typeface="Arial"/>
              </a:rPr>
              <a:t>Usar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her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amientas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soft</a:t>
            </a:r>
            <a:r>
              <a:rPr dirty="0" smtClean="0" sz="2500" spc="6">
                <a:latin typeface="Arial"/>
                <a:cs typeface="Arial"/>
              </a:rPr>
              <a:t>w</a:t>
            </a:r>
            <a:r>
              <a:rPr dirty="0" smtClean="0" sz="2500" spc="6">
                <a:latin typeface="Arial"/>
                <a:cs typeface="Arial"/>
              </a:rPr>
              <a:t>are</a:t>
            </a:r>
            <a:endParaRPr sz="2500">
              <a:latin typeface="Arial"/>
              <a:cs typeface="Arial"/>
            </a:endParaRPr>
          </a:p>
          <a:p>
            <a:pPr marL="12700" marR="16998">
              <a:lnSpc>
                <a:spcPct val="95825"/>
              </a:lnSpc>
              <a:spcBef>
                <a:spcPts val="238"/>
              </a:spcBef>
            </a:pPr>
            <a:r>
              <a:rPr dirty="0" smtClean="0" sz="2500" spc="6">
                <a:latin typeface="Arial"/>
                <a:cs typeface="Arial"/>
              </a:rPr>
              <a:t>sol</a:t>
            </a:r>
            <a:r>
              <a:rPr dirty="0" smtClean="0" sz="2500" spc="6">
                <a:latin typeface="Arial"/>
                <a:cs typeface="Arial"/>
              </a:rPr>
              <a:t>v</a:t>
            </a:r>
            <a:r>
              <a:rPr dirty="0" smtClean="0" sz="2500" spc="6">
                <a:latin typeface="Arial"/>
                <a:cs typeface="Arial"/>
              </a:rPr>
              <a:t>er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pro</a:t>
            </a:r>
            <a:r>
              <a:rPr dirty="0" smtClean="0" sz="2500" spc="6">
                <a:latin typeface="Arial"/>
                <a:cs typeface="Arial"/>
              </a:rPr>
              <a:t>b</a:t>
            </a:r>
            <a:r>
              <a:rPr dirty="0" smtClean="0" sz="2500" spc="6">
                <a:latin typeface="Arial"/>
                <a:cs typeface="Arial"/>
              </a:rPr>
              <a:t>lemas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diseño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32703" y="6493633"/>
            <a:ext cx="3949948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27495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mode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no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pa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analizar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y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re-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control.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2563" y="6613245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591795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29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86558" y="701710"/>
            <a:ext cx="5775509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1" b="1">
                <a:latin typeface="Arial"/>
                <a:cs typeface="Arial"/>
              </a:rPr>
              <a:t>P</a:t>
            </a:r>
            <a:r>
              <a:rPr dirty="0" smtClean="0" sz="2950" spc="1" b="1">
                <a:latin typeface="Arial"/>
                <a:cs typeface="Arial"/>
              </a:rPr>
              <a:t>e</a:t>
            </a:r>
            <a:r>
              <a:rPr dirty="0" smtClean="0" sz="2950" spc="1" b="1">
                <a:latin typeface="Arial"/>
                <a:cs typeface="Arial"/>
              </a:rPr>
              <a:t>r</a:t>
            </a:r>
            <a:r>
              <a:rPr dirty="0" smtClean="0" sz="2950" spc="1" b="1">
                <a:latin typeface="Arial"/>
                <a:cs typeface="Arial"/>
              </a:rPr>
              <a:t>turbaciones</a:t>
            </a:r>
            <a:r>
              <a:rPr dirty="0" smtClean="0" sz="2950" spc="1" b="1">
                <a:latin typeface="Arial"/>
                <a:cs typeface="Arial"/>
              </a:rPr>
              <a:t> </a:t>
            </a:r>
            <a:r>
              <a:rPr dirty="0" smtClean="0" sz="2950" spc="1" b="1">
                <a:latin typeface="Arial"/>
                <a:cs typeface="Arial"/>
              </a:rPr>
              <a:t>e</a:t>
            </a:r>
            <a:r>
              <a:rPr dirty="0" smtClean="0" sz="2950" spc="1" b="1">
                <a:latin typeface="Arial"/>
                <a:cs typeface="Arial"/>
              </a:rPr>
              <a:t> </a:t>
            </a:r>
            <a:r>
              <a:rPr dirty="0" smtClean="0" sz="2950" spc="1" b="1">
                <a:latin typeface="Arial"/>
                <a:cs typeface="Arial"/>
              </a:rPr>
              <a:t>ince</a:t>
            </a:r>
            <a:r>
              <a:rPr dirty="0" smtClean="0" sz="2950" spc="1" b="1">
                <a:latin typeface="Arial"/>
                <a:cs typeface="Arial"/>
              </a:rPr>
              <a:t>r</a:t>
            </a:r>
            <a:r>
              <a:rPr dirty="0" smtClean="0" sz="2950" spc="1" b="1">
                <a:latin typeface="Arial"/>
                <a:cs typeface="Arial"/>
              </a:rPr>
              <a:t>tidumbre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6474" y="2093934"/>
            <a:ext cx="8626226" cy="114994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Uno</a:t>
            </a:r>
            <a:r>
              <a:rPr dirty="0" smtClean="0" sz="2500" spc="12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0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106">
                <a:latin typeface="Arial"/>
                <a:cs typeface="Arial"/>
              </a:rPr>
              <a:t> 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actores</a:t>
            </a:r>
            <a:r>
              <a:rPr dirty="0" smtClean="0" sz="2500" spc="16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que</a:t>
            </a:r>
            <a:r>
              <a:rPr dirty="0" smtClean="0" sz="2500" spc="12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hacen</a:t>
            </a:r>
            <a:r>
              <a:rPr dirty="0" smtClean="0" sz="2500" spc="14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9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9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ciencia</a:t>
            </a:r>
            <a:r>
              <a:rPr dirty="0" smtClean="0" sz="2500" spc="15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del</a:t>
            </a:r>
            <a:r>
              <a:rPr dirty="0" smtClean="0" sz="2500" spc="113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r>
              <a:rPr dirty="0" smtClean="0" sz="2500" spc="75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intere-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3190"/>
              </a:lnSpc>
              <a:spcBef>
                <a:spcPts val="142"/>
              </a:spcBef>
            </a:pPr>
            <a:r>
              <a:rPr dirty="0" smtClean="0" sz="2500" spc="34">
                <a:latin typeface="Arial"/>
                <a:cs typeface="Arial"/>
              </a:rPr>
              <a:t>sante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es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que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todos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los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sistemas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reales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están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a</a:t>
            </a:r>
            <a:r>
              <a:rPr dirty="0" smtClean="0" sz="2500" spc="34">
                <a:latin typeface="Arial"/>
                <a:cs typeface="Arial"/>
              </a:rPr>
              <a:t>f</a:t>
            </a:r>
            <a:r>
              <a:rPr dirty="0" smtClean="0" sz="2500" spc="34">
                <a:latin typeface="Arial"/>
                <a:cs typeface="Arial"/>
              </a:rPr>
              <a:t>ectados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por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34">
                <a:latin typeface="Arial"/>
                <a:cs typeface="Arial"/>
              </a:rPr>
              <a:t>uido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y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pe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34">
                <a:latin typeface="Arial"/>
                <a:cs typeface="Arial"/>
              </a:rPr>
              <a:t>turbaciones</a:t>
            </a:r>
            <a:r>
              <a:rPr dirty="0" smtClean="0" sz="2500" spc="34">
                <a:latin typeface="Arial"/>
                <a:cs typeface="Arial"/>
              </a:rPr>
              <a:t> </a:t>
            </a:r>
            <a:r>
              <a:rPr dirty="0" smtClean="0" sz="2500" spc="34">
                <a:latin typeface="Arial"/>
                <a:cs typeface="Arial"/>
              </a:rPr>
              <a:t>e</a:t>
            </a:r>
            <a:r>
              <a:rPr dirty="0" smtClean="0" sz="2500" spc="34">
                <a:latin typeface="Arial"/>
                <a:cs typeface="Arial"/>
              </a:rPr>
              <a:t>xte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34">
                <a:latin typeface="Arial"/>
                <a:cs typeface="Arial"/>
              </a:rPr>
              <a:t>na</a:t>
            </a:r>
            <a:r>
              <a:rPr dirty="0" smtClean="0" sz="2500" spc="34">
                <a:latin typeface="Arial"/>
                <a:cs typeface="Arial"/>
              </a:rPr>
              <a:t>s</a:t>
            </a:r>
            <a:r>
              <a:rPr dirty="0" smtClean="0" sz="2500" spc="34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3536311"/>
            <a:ext cx="8619975" cy="195972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 spc="-7">
                <a:latin typeface="Arial"/>
                <a:cs typeface="Arial"/>
              </a:rPr>
              <a:t>Estos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f</a:t>
            </a:r>
            <a:r>
              <a:rPr dirty="0" smtClean="0" sz="2500" spc="-7">
                <a:latin typeface="Arial"/>
                <a:cs typeface="Arial"/>
              </a:rPr>
              <a:t>actores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pueden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tener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un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impacto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significati</a:t>
            </a:r>
            <a:r>
              <a:rPr dirty="0" smtClean="0" sz="2500" spc="-7">
                <a:latin typeface="Arial"/>
                <a:cs typeface="Arial"/>
              </a:rPr>
              <a:t>v</a:t>
            </a:r>
            <a:r>
              <a:rPr dirty="0" smtClean="0" sz="2500" spc="-7">
                <a:latin typeface="Arial"/>
                <a:cs typeface="Arial"/>
              </a:rPr>
              <a:t>o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en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el</a:t>
            </a:r>
            <a:r>
              <a:rPr dirty="0" smtClean="0" sz="2500" spc="-7">
                <a:latin typeface="Arial"/>
                <a:cs typeface="Arial"/>
              </a:rPr>
              <a:t> </a:t>
            </a:r>
            <a:r>
              <a:rPr dirty="0" smtClean="0" sz="2500" spc="-7">
                <a:latin typeface="Arial"/>
                <a:cs typeface="Arial"/>
              </a:rPr>
              <a:t>ren-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 spc="2">
                <a:latin typeface="Arial"/>
                <a:cs typeface="Arial"/>
              </a:rPr>
              <a:t>dimiento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del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sistema.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Como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ejemplo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simpl</a:t>
            </a:r>
            <a:r>
              <a:rPr dirty="0" smtClean="0" sz="2500" spc="2">
                <a:latin typeface="Arial"/>
                <a:cs typeface="Arial"/>
              </a:rPr>
              <a:t>e</a:t>
            </a:r>
            <a:r>
              <a:rPr dirty="0" smtClean="0" sz="2500" spc="2">
                <a:latin typeface="Arial"/>
                <a:cs typeface="Arial"/>
              </a:rPr>
              <a:t>,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viones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están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sujetos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rá</a:t>
            </a:r>
            <a:r>
              <a:rPr dirty="0" smtClean="0" sz="2500" spc="2">
                <a:latin typeface="Arial"/>
                <a:cs typeface="Arial"/>
              </a:rPr>
              <a:t>f</a:t>
            </a:r>
            <a:r>
              <a:rPr dirty="0" smtClean="0" sz="2500" spc="2">
                <a:latin typeface="Arial"/>
                <a:cs typeface="Arial"/>
              </a:rPr>
              <a:t>agas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vientos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y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po</a:t>
            </a:r>
            <a:r>
              <a:rPr dirty="0" smtClean="0" sz="2500" spc="2">
                <a:latin typeface="Arial"/>
                <a:cs typeface="Arial"/>
              </a:rPr>
              <a:t>z</a:t>
            </a:r>
            <a:r>
              <a:rPr dirty="0" smtClean="0" sz="2500" spc="2">
                <a:latin typeface="Arial"/>
                <a:cs typeface="Arial"/>
              </a:rPr>
              <a:t>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aire;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controladores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</a:t>
            </a:r>
            <a:r>
              <a:rPr dirty="0" smtClean="0" sz="2500" spc="2">
                <a:latin typeface="Arial"/>
                <a:cs typeface="Arial"/>
              </a:rPr>
              <a:t>r</a:t>
            </a:r>
            <a:r>
              <a:rPr dirty="0" smtClean="0" sz="2500" spc="2">
                <a:latin typeface="Arial"/>
                <a:cs typeface="Arial"/>
              </a:rPr>
              <a:t>ucero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los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automóviles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deben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adecuarse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di</a:t>
            </a:r>
            <a:r>
              <a:rPr dirty="0" smtClean="0" sz="2500" spc="2">
                <a:latin typeface="Arial"/>
                <a:cs typeface="Arial"/>
              </a:rPr>
              <a:t>f</a:t>
            </a:r>
            <a:r>
              <a:rPr dirty="0" smtClean="0" sz="2500" spc="2">
                <a:latin typeface="Arial"/>
                <a:cs typeface="Arial"/>
              </a:rPr>
              <a:t>erentes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condiciones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la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r</a:t>
            </a:r>
            <a:r>
              <a:rPr dirty="0" smtClean="0" sz="2500" spc="2">
                <a:latin typeface="Arial"/>
                <a:cs typeface="Arial"/>
              </a:rPr>
              <a:t>uta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y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di</a:t>
            </a:r>
            <a:r>
              <a:rPr dirty="0" smtClean="0" sz="2500" spc="2">
                <a:latin typeface="Arial"/>
                <a:cs typeface="Arial"/>
              </a:rPr>
              <a:t>f</a:t>
            </a:r>
            <a:r>
              <a:rPr dirty="0" smtClean="0" sz="2500" spc="2">
                <a:latin typeface="Arial"/>
                <a:cs typeface="Arial"/>
              </a:rPr>
              <a:t>erentes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cargas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del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v</a:t>
            </a:r>
            <a:r>
              <a:rPr dirty="0" smtClean="0" sz="2500" spc="2">
                <a:latin typeface="Arial"/>
                <a:cs typeface="Arial"/>
              </a:rPr>
              <a:t>ehícul</a:t>
            </a:r>
            <a:r>
              <a:rPr dirty="0" smtClean="0" sz="2500" spc="2">
                <a:latin typeface="Arial"/>
                <a:cs typeface="Arial"/>
              </a:rPr>
              <a:t>o</a:t>
            </a:r>
            <a:r>
              <a:rPr dirty="0" smtClean="0" sz="2500" spc="2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66959" y="701710"/>
            <a:ext cx="2814694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2" b="1">
                <a:latin typeface="Arial"/>
                <a:cs typeface="Arial"/>
              </a:rPr>
              <a:t>Homo</a:t>
            </a:r>
            <a:r>
              <a:rPr dirty="0" smtClean="0" sz="2950" spc="2" b="1">
                <a:latin typeface="Arial"/>
                <a:cs typeface="Arial"/>
              </a:rPr>
              <a:t>g</a:t>
            </a:r>
            <a:r>
              <a:rPr dirty="0" smtClean="0" sz="2950" spc="2" b="1">
                <a:latin typeface="Arial"/>
                <a:cs typeface="Arial"/>
              </a:rPr>
              <a:t>eneidad</a:t>
            </a:r>
            <a:endParaRPr sz="29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6474" y="2093934"/>
            <a:ext cx="1750790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Finalment</a:t>
            </a:r>
            <a:r>
              <a:rPr dirty="0" smtClean="0" sz="2500" spc="8">
                <a:latin typeface="Arial"/>
                <a:cs typeface="Arial"/>
              </a:rPr>
              <a:t>e</a:t>
            </a:r>
            <a:r>
              <a:rPr dirty="0" smtClean="0" sz="2500" spc="8">
                <a:latin typeface="Arial"/>
                <a:cs typeface="Arial"/>
              </a:rPr>
              <a:t>,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sistemas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20585" y="2093934"/>
            <a:ext cx="6862115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2781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todos</a:t>
            </a:r>
            <a:r>
              <a:rPr dirty="0" smtClean="0" sz="2500" spc="46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43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sistemas</a:t>
            </a:r>
            <a:r>
              <a:rPr dirty="0" smtClean="0" sz="2500" spc="506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interconectado</a:t>
            </a:r>
            <a:r>
              <a:rPr dirty="0" smtClean="0" sz="2500" spc="-22">
                <a:latin typeface="Arial"/>
                <a:cs typeface="Arial"/>
              </a:rPr>
              <a:t>s</a:t>
            </a:r>
            <a:r>
              <a:rPr dirty="0" smtClean="0" sz="2500" spc="5">
                <a:latin typeface="Arial"/>
                <a:cs typeface="Arial"/>
              </a:rPr>
              <a:t>,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-28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inclu</a:t>
            </a:r>
            <a:r>
              <a:rPr dirty="0" smtClean="0" sz="2500" spc="-37">
                <a:latin typeface="Arial"/>
                <a:cs typeface="Arial"/>
              </a:rPr>
              <a:t>y</a:t>
            </a:r>
            <a:r>
              <a:rPr dirty="0" smtClean="0" sz="2500" spc="12">
                <a:latin typeface="Arial"/>
                <a:cs typeface="Arial"/>
              </a:rPr>
              <a:t>endo</a:t>
            </a:r>
            <a:endParaRPr sz="2500">
              <a:latin typeface="Arial"/>
              <a:cs typeface="Arial"/>
            </a:endParaRPr>
          </a:p>
          <a:p>
            <a:pPr marL="12700" marR="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6">
                <a:latin typeface="Arial"/>
                <a:cs typeface="Arial"/>
              </a:rPr>
              <a:t>control,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sólo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pueden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ser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tan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b</a:t>
            </a:r>
            <a:r>
              <a:rPr dirty="0" smtClean="0" sz="2500" spc="6">
                <a:latin typeface="Arial"/>
                <a:cs typeface="Arial"/>
              </a:rPr>
              <a:t>uenos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como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el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ele-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6474" y="2903686"/>
            <a:ext cx="246946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mento</a:t>
            </a:r>
            <a:r>
              <a:rPr dirty="0" smtClean="0" sz="2500" spc="6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más</a:t>
            </a:r>
            <a:r>
              <a:rPr dirty="0" smtClean="0" sz="2500" spc="47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débil.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3536311"/>
            <a:ext cx="8619975" cy="195972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 spc="4">
                <a:latin typeface="Arial"/>
                <a:cs typeface="Arial"/>
              </a:rPr>
              <a:t>Las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consecuencias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de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este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hecho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en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el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diseño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de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control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son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 spc="21">
                <a:latin typeface="Arial"/>
                <a:cs typeface="Arial"/>
              </a:rPr>
              <a:t>que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debe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tenderse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a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que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todos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los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componentes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(planta,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sen-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sore</a:t>
            </a:r>
            <a:r>
              <a:rPr dirty="0" smtClean="0" sz="2500" spc="21">
                <a:latin typeface="Arial"/>
                <a:cs typeface="Arial"/>
              </a:rPr>
              <a:t>s</a:t>
            </a:r>
            <a:r>
              <a:rPr dirty="0" smtClean="0" sz="2500" spc="21">
                <a:latin typeface="Arial"/>
                <a:cs typeface="Arial"/>
              </a:rPr>
              <a:t>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actuadore</a:t>
            </a:r>
            <a:r>
              <a:rPr dirty="0" smtClean="0" sz="2500" spc="21">
                <a:latin typeface="Arial"/>
                <a:cs typeface="Arial"/>
              </a:rPr>
              <a:t>s</a:t>
            </a:r>
            <a:r>
              <a:rPr dirty="0" smtClean="0" sz="2500" spc="21">
                <a:latin typeface="Arial"/>
                <a:cs typeface="Arial"/>
              </a:rPr>
              <a:t>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co</a:t>
            </a:r>
            <a:r>
              <a:rPr dirty="0" smtClean="0" sz="2500" spc="21">
                <a:latin typeface="Arial"/>
                <a:cs typeface="Arial"/>
              </a:rPr>
              <a:t>m</a:t>
            </a:r>
            <a:r>
              <a:rPr dirty="0" smtClean="0" sz="2500" spc="21">
                <a:latin typeface="Arial"/>
                <a:cs typeface="Arial"/>
              </a:rPr>
              <a:t>unicacione</a:t>
            </a:r>
            <a:r>
              <a:rPr dirty="0" smtClean="0" sz="2500" spc="21">
                <a:latin typeface="Arial"/>
                <a:cs typeface="Arial"/>
              </a:rPr>
              <a:t>s</a:t>
            </a:r>
            <a:r>
              <a:rPr dirty="0" smtClean="0" sz="2500" spc="21">
                <a:latin typeface="Arial"/>
                <a:cs typeface="Arial"/>
              </a:rPr>
              <a:t>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cómput</a:t>
            </a:r>
            <a:r>
              <a:rPr dirty="0" smtClean="0" sz="2500" spc="21">
                <a:latin typeface="Arial"/>
                <a:cs typeface="Arial"/>
              </a:rPr>
              <a:t>o</a:t>
            </a:r>
            <a:r>
              <a:rPr dirty="0" smtClean="0" sz="2500" spc="21">
                <a:latin typeface="Arial"/>
                <a:cs typeface="Arial"/>
              </a:rPr>
              <a:t>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inter</a:t>
            </a:r>
            <a:r>
              <a:rPr dirty="0" smtClean="0" sz="2500" spc="21">
                <a:latin typeface="Arial"/>
                <a:cs typeface="Arial"/>
              </a:rPr>
              <a:t>f</a:t>
            </a:r>
            <a:r>
              <a:rPr dirty="0" smtClean="0" sz="2500" spc="21">
                <a:latin typeface="Arial"/>
                <a:cs typeface="Arial"/>
              </a:rPr>
              <a:t>ace</a:t>
            </a:r>
            <a:r>
              <a:rPr dirty="0" smtClean="0" sz="2500" spc="21">
                <a:latin typeface="Arial"/>
                <a:cs typeface="Arial"/>
              </a:rPr>
              <a:t>s</a:t>
            </a:r>
            <a:r>
              <a:rPr dirty="0" smtClean="0" sz="2500" spc="21">
                <a:latin typeface="Arial"/>
                <a:cs typeface="Arial"/>
              </a:rPr>
              <a:t>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al-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go</a:t>
            </a:r>
            <a:r>
              <a:rPr dirty="0" smtClean="0" sz="2500" spc="21">
                <a:latin typeface="Arial"/>
                <a:cs typeface="Arial"/>
              </a:rPr>
              <a:t>r</a:t>
            </a:r>
            <a:r>
              <a:rPr dirty="0" smtClean="0" sz="2500" spc="21">
                <a:latin typeface="Arial"/>
                <a:cs typeface="Arial"/>
              </a:rPr>
              <a:t>itmo</a:t>
            </a:r>
            <a:r>
              <a:rPr dirty="0" smtClean="0" sz="2500" spc="21">
                <a:latin typeface="Arial"/>
                <a:cs typeface="Arial"/>
              </a:rPr>
              <a:t>s</a:t>
            </a:r>
            <a:r>
              <a:rPr dirty="0" smtClean="0" sz="2500" spc="21">
                <a:latin typeface="Arial"/>
                <a:cs typeface="Arial"/>
              </a:rPr>
              <a:t>,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etc.)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sean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de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una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precisión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y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calidad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apr</a:t>
            </a:r>
            <a:r>
              <a:rPr dirty="0" smtClean="0" sz="2500" spc="21">
                <a:latin typeface="Arial"/>
                <a:cs typeface="Arial"/>
              </a:rPr>
              <a:t>o</a:t>
            </a:r>
            <a:r>
              <a:rPr dirty="0" smtClean="0" sz="2500" spc="21">
                <a:latin typeface="Arial"/>
                <a:cs typeface="Arial"/>
              </a:rPr>
              <a:t>ximada-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mente</a:t>
            </a:r>
            <a:r>
              <a:rPr dirty="0" smtClean="0" sz="2500" spc="21">
                <a:latin typeface="Arial"/>
                <a:cs typeface="Arial"/>
              </a:rPr>
              <a:t> </a:t>
            </a:r>
            <a:r>
              <a:rPr dirty="0" smtClean="0" sz="2500" spc="21">
                <a:latin typeface="Arial"/>
                <a:cs typeface="Arial"/>
              </a:rPr>
              <a:t>compa</a:t>
            </a:r>
            <a:r>
              <a:rPr dirty="0" smtClean="0" sz="2500" spc="21">
                <a:latin typeface="Arial"/>
                <a:cs typeface="Arial"/>
              </a:rPr>
              <a:t>r</a:t>
            </a:r>
            <a:r>
              <a:rPr dirty="0" smtClean="0" sz="2500" spc="21">
                <a:latin typeface="Arial"/>
                <a:cs typeface="Arial"/>
              </a:rPr>
              <a:t>a</a:t>
            </a:r>
            <a:r>
              <a:rPr dirty="0" smtClean="0" sz="2500" spc="21">
                <a:latin typeface="Arial"/>
                <a:cs typeface="Arial"/>
              </a:rPr>
              <a:t>b</a:t>
            </a:r>
            <a:r>
              <a:rPr dirty="0" smtClean="0" sz="2500" spc="21">
                <a:latin typeface="Arial"/>
                <a:cs typeface="Arial"/>
              </a:rPr>
              <a:t>l</a:t>
            </a:r>
            <a:r>
              <a:rPr dirty="0" smtClean="0" sz="2500" spc="21">
                <a:latin typeface="Arial"/>
                <a:cs typeface="Arial"/>
              </a:rPr>
              <a:t>e</a:t>
            </a:r>
            <a:r>
              <a:rPr dirty="0" smtClean="0" sz="2500" spc="21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102563" y="337419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102563" y="377908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102563" y="418396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102563" y="499372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1102563" y="5803480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1102563" y="620836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1102563" y="701812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31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6474" y="711158"/>
            <a:ext cx="8619975" cy="213881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2116594" marR="40968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Análisis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costo-beneficio</a:t>
            </a:r>
            <a:endParaRPr sz="295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021"/>
              </a:spcBef>
            </a:pPr>
            <a:r>
              <a:rPr dirty="0" smtClean="0" sz="2500" spc="-100">
                <a:latin typeface="Arial"/>
                <a:cs typeface="Arial"/>
              </a:rPr>
              <a:t>P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41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poder</a:t>
            </a:r>
            <a:r>
              <a:rPr dirty="0" smtClean="0" sz="2500" spc="426">
                <a:latin typeface="Arial"/>
                <a:cs typeface="Arial"/>
              </a:rPr>
              <a:t> </a:t>
            </a:r>
            <a:r>
              <a:rPr dirty="0" smtClean="0" sz="2500" spc="-50">
                <a:latin typeface="Arial"/>
                <a:cs typeface="Arial"/>
              </a:rPr>
              <a:t>a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anzar</a:t>
            </a:r>
            <a:r>
              <a:rPr dirty="0" smtClean="0" sz="2500" spc="44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</a:t>
            </a:r>
            <a:r>
              <a:rPr dirty="0" smtClean="0" sz="2500" spc="39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ingeniería</a:t>
            </a:r>
            <a:r>
              <a:rPr dirty="0" smtClean="0" sz="2500" spc="47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39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43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(como</a:t>
            </a:r>
            <a:r>
              <a:rPr dirty="0" smtClean="0" sz="2500" spc="431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en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-329">
                <a:latin typeface="Arial"/>
                <a:cs typeface="Arial"/>
              </a:rPr>
              <a:t> </a:t>
            </a:r>
            <a:r>
              <a:rPr dirty="0" smtClean="0" sz="2500" spc="-4">
                <a:latin typeface="Arial"/>
                <a:cs typeface="Arial"/>
              </a:rPr>
              <a:t>m</a:t>
            </a:r>
            <a:r>
              <a:rPr dirty="0" smtClean="0" sz="2500" spc="10">
                <a:latin typeface="Arial"/>
                <a:cs typeface="Arial"/>
              </a:rPr>
              <a:t>u-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chas</a:t>
            </a:r>
            <a:r>
              <a:rPr dirty="0" smtClean="0" sz="2500" spc="18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ot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as</a:t>
            </a:r>
            <a:r>
              <a:rPr dirty="0" smtClean="0" sz="2500" spc="19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disciplinas)</a:t>
            </a:r>
            <a:r>
              <a:rPr dirty="0" smtClean="0" sz="2500" spc="25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16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impo</a:t>
            </a:r>
            <a:r>
              <a:rPr dirty="0" smtClean="0" sz="2500" spc="100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tante</a:t>
            </a:r>
            <a:r>
              <a:rPr dirty="0" smtClean="0" sz="2500" spc="2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saber</a:t>
            </a:r>
            <a:r>
              <a:rPr dirty="0" smtClean="0" sz="2500" spc="19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justificar</a:t>
            </a:r>
            <a:r>
              <a:rPr dirty="0" smtClean="0" sz="2500" spc="22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13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gas-</a:t>
            </a:r>
            <a:r>
              <a:rPr dirty="0" smtClean="0" sz="2500" spc="5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tos</a:t>
            </a:r>
            <a:r>
              <a:rPr dirty="0" smtClean="0" sz="2500" spc="-1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asociado</a:t>
            </a:r>
            <a:r>
              <a:rPr dirty="0" smtClean="0" sz="2500" spc="-34">
                <a:latin typeface="Arial"/>
                <a:cs typeface="Arial"/>
              </a:rPr>
              <a:t>s</a:t>
            </a:r>
            <a:r>
              <a:rPr dirty="0" smtClean="0" sz="2500" spc="0">
                <a:latin typeface="Arial"/>
                <a:cs typeface="Arial"/>
              </a:rPr>
              <a:t>.</a:t>
            </a:r>
            <a:r>
              <a:rPr dirty="0" smtClean="0" sz="2500" spc="6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Esta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justificación</a:t>
            </a:r>
            <a:r>
              <a:rPr dirty="0" smtClean="0" sz="2500" spc="7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usualmente</a:t>
            </a:r>
            <a:r>
              <a:rPr dirty="0" smtClean="0" sz="2500" spc="7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toma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-50">
                <a:latin typeface="Arial"/>
                <a:cs typeface="Arial"/>
              </a:rPr>
              <a:t> 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o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ma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</a:t>
            </a:r>
            <a:r>
              <a:rPr dirty="0" smtClean="0" sz="2500" spc="20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análisis</a:t>
            </a:r>
            <a:r>
              <a:rPr dirty="0" smtClean="0" sz="2500" spc="84" b="1">
                <a:latin typeface="Arial"/>
                <a:cs typeface="Arial"/>
              </a:rPr>
              <a:t> </a:t>
            </a:r>
            <a:r>
              <a:rPr dirty="0" smtClean="0" sz="2500" spc="0" b="1">
                <a:latin typeface="Arial"/>
                <a:cs typeface="Arial"/>
              </a:rPr>
              <a:t>costo-beneficio</a:t>
            </a:r>
            <a:r>
              <a:rPr dirty="0" smtClean="0" sz="2500" spc="0">
                <a:latin typeface="Arial"/>
                <a:cs typeface="Arial"/>
              </a:rPr>
              <a:t>.</a:t>
            </a:r>
            <a:r>
              <a:rPr dirty="0" smtClean="0" sz="2500" spc="18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Las</a:t>
            </a:r>
            <a:r>
              <a:rPr dirty="0" smtClean="0" sz="2500" spc="3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etapas</a:t>
            </a:r>
            <a:r>
              <a:rPr dirty="0" smtClean="0" sz="2500" spc="68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típicas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inclu</a:t>
            </a:r>
            <a:r>
              <a:rPr dirty="0" smtClean="0" sz="2500" spc="-38">
                <a:latin typeface="Arial"/>
                <a:cs typeface="Arial"/>
              </a:rPr>
              <a:t>y</a:t>
            </a:r>
            <a:r>
              <a:rPr dirty="0" smtClean="0" sz="2500" spc="10">
                <a:latin typeface="Arial"/>
                <a:cs typeface="Arial"/>
              </a:rPr>
              <a:t>en: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2793" y="3254587"/>
            <a:ext cx="7936870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0968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E</a:t>
            </a:r>
            <a:r>
              <a:rPr dirty="0" smtClean="0" sz="2500" spc="10">
                <a:latin typeface="Arial"/>
                <a:cs typeface="Arial"/>
              </a:rPr>
              <a:t>v</a:t>
            </a:r>
            <a:r>
              <a:rPr dirty="0" smtClean="0" sz="2500" spc="10">
                <a:latin typeface="Arial"/>
                <a:cs typeface="Arial"/>
              </a:rPr>
              <a:t>aluación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un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ango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opo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tunidades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control.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Selección</a:t>
            </a:r>
            <a:r>
              <a:rPr dirty="0" smtClean="0" sz="2500" spc="10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una</a:t>
            </a:r>
            <a:r>
              <a:rPr dirty="0" smtClean="0" sz="2500" spc="4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lista</a:t>
            </a:r>
            <a:r>
              <a:rPr dirty="0" smtClean="0" sz="2500" spc="4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</a:t>
            </a:r>
            <a:r>
              <a:rPr dirty="0" smtClean="0" sz="2500" spc="100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ta</a:t>
            </a:r>
            <a:r>
              <a:rPr dirty="0" smtClean="0" sz="2500" spc="5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-75">
                <a:latin typeface="Arial"/>
                <a:cs typeface="Arial"/>
              </a:rPr>
              <a:t>e</a:t>
            </a:r>
            <a:r>
              <a:rPr dirty="0" smtClean="0" sz="2500" spc="0">
                <a:latin typeface="Arial"/>
                <a:cs typeface="Arial"/>
              </a:rPr>
              <a:t>xaminar</a:t>
            </a:r>
            <a:r>
              <a:rPr dirty="0" smtClean="0" sz="2500" spc="10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</a:t>
            </a:r>
            <a:r>
              <a:rPr dirty="0" smtClean="0" sz="2500" spc="2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más</a:t>
            </a:r>
            <a:r>
              <a:rPr dirty="0" smtClean="0" sz="2500" spc="47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detall</a:t>
            </a:r>
            <a:r>
              <a:rPr dirty="0" smtClean="0" sz="2500" spc="-22">
                <a:latin typeface="Arial"/>
                <a:cs typeface="Arial"/>
              </a:rPr>
              <a:t>e</a:t>
            </a:r>
            <a:r>
              <a:rPr dirty="0" smtClean="0" sz="2500" spc="5">
                <a:latin typeface="Arial"/>
                <a:cs typeface="Arial"/>
              </a:rPr>
              <a:t>.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Decidir</a:t>
            </a:r>
            <a:r>
              <a:rPr dirty="0" smtClean="0" sz="2500" spc="34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entre</a:t>
            </a:r>
            <a:r>
              <a:rPr dirty="0" smtClean="0" sz="2500" spc="32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</a:t>
            </a:r>
            <a:r>
              <a:rPr dirty="0" smtClean="0" sz="2500" spc="29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</a:t>
            </a:r>
            <a:r>
              <a:rPr dirty="0" smtClean="0" sz="2500" spc="-75">
                <a:latin typeface="Arial"/>
                <a:cs typeface="Arial"/>
              </a:rPr>
              <a:t>o</a:t>
            </a:r>
            <a:r>
              <a:rPr dirty="0" smtClean="0" sz="2500" spc="-50">
                <a:latin typeface="Arial"/>
                <a:cs typeface="Arial"/>
              </a:rPr>
              <a:t>y</a:t>
            </a:r>
            <a:r>
              <a:rPr dirty="0" smtClean="0" sz="2500" spc="0">
                <a:latin typeface="Arial"/>
                <a:cs typeface="Arial"/>
              </a:rPr>
              <a:t>ecto</a:t>
            </a:r>
            <a:r>
              <a:rPr dirty="0" smtClean="0" sz="2500" spc="36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9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alto</a:t>
            </a:r>
            <a:r>
              <a:rPr dirty="0" smtClean="0" sz="2500" spc="30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impacto</a:t>
            </a:r>
            <a:r>
              <a:rPr dirty="0" smtClean="0" sz="2500" spc="35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económico</a:t>
            </a:r>
            <a:r>
              <a:rPr dirty="0" smtClean="0" sz="2500" spc="26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medio</a:t>
            </a:r>
            <a:r>
              <a:rPr dirty="0" smtClean="0" sz="2500" spc="68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ambient</a:t>
            </a:r>
            <a:r>
              <a:rPr dirty="0" smtClean="0" sz="2500" spc="-22">
                <a:latin typeface="Arial"/>
                <a:cs typeface="Arial"/>
              </a:rPr>
              <a:t>e</a:t>
            </a:r>
            <a:r>
              <a:rPr dirty="0" smtClean="0" sz="2500" spc="5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65121" y="4064352"/>
            <a:ext cx="31752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al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2793" y="4874104"/>
            <a:ext cx="8309857" cy="236460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Consultar</a:t>
            </a:r>
            <a:r>
              <a:rPr dirty="0" smtClean="0" sz="2500" spc="28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personal</a:t>
            </a:r>
            <a:r>
              <a:rPr dirty="0" smtClean="0" sz="2500" spc="27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adecuado</a:t>
            </a:r>
            <a:r>
              <a:rPr dirty="0" smtClean="0" sz="2500" spc="28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(gerencial,</a:t>
            </a:r>
            <a:r>
              <a:rPr dirty="0" smtClean="0" sz="2500" spc="29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07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ope</a:t>
            </a:r>
            <a:r>
              <a:rPr dirty="0" smtClean="0" sz="2500" spc="-16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ación,</a:t>
            </a:r>
            <a:r>
              <a:rPr dirty="0" smtClean="0" sz="2500" spc="179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  <a:p>
            <a:pPr marL="12700" marR="2868680">
              <a:lnSpc>
                <a:spcPts val="2874"/>
              </a:lnSpc>
              <a:spcBef>
                <a:spcPts val="238"/>
              </a:spcBef>
            </a:pPr>
            <a:r>
              <a:rPr dirty="0" smtClean="0" sz="2500" spc="7">
                <a:latin typeface="Arial"/>
                <a:cs typeface="Arial"/>
              </a:rPr>
              <a:t>producción,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de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mantenimient</a:t>
            </a:r>
            <a:r>
              <a:rPr dirty="0" smtClean="0" sz="2500" spc="7">
                <a:latin typeface="Arial"/>
                <a:cs typeface="Arial"/>
              </a:rPr>
              <a:t>o</a:t>
            </a:r>
            <a:r>
              <a:rPr dirty="0" smtClean="0" sz="2500" spc="7">
                <a:latin typeface="Arial"/>
                <a:cs typeface="Arial"/>
              </a:rPr>
              <a:t>,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etc.).</a:t>
            </a:r>
            <a:r>
              <a:rPr dirty="0" smtClean="0" sz="2500" spc="7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2868680">
              <a:lnSpc>
                <a:spcPts val="2874"/>
              </a:lnSpc>
              <a:spcBef>
                <a:spcPts val="379"/>
              </a:spcBef>
            </a:pPr>
            <a:r>
              <a:rPr dirty="0" smtClean="0" sz="2500" spc="6">
                <a:latin typeface="Arial"/>
                <a:cs typeface="Arial"/>
              </a:rPr>
              <a:t>Identificar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los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puntos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cl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v</a:t>
            </a:r>
            <a:r>
              <a:rPr dirty="0" smtClean="0" sz="2500" spc="6">
                <a:latin typeface="Arial"/>
                <a:cs typeface="Arial"/>
              </a:rPr>
              <a:t>es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2868680">
              <a:lnSpc>
                <a:spcPts val="2874"/>
              </a:lnSpc>
              <a:spcBef>
                <a:spcPts val="379"/>
              </a:spcBef>
            </a:pPr>
            <a:r>
              <a:rPr dirty="0" smtClean="0" sz="2500" spc="10">
                <a:latin typeface="Arial"/>
                <a:cs typeface="Arial"/>
              </a:rPr>
              <a:t>acción.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2874"/>
              </a:lnSpc>
              <a:spcBef>
                <a:spcPts val="389"/>
              </a:spcBef>
            </a:pPr>
            <a:r>
              <a:rPr dirty="0" smtClean="0" sz="2500" spc="26">
                <a:latin typeface="Arial"/>
                <a:cs typeface="Arial"/>
              </a:rPr>
              <a:t>Obtener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in</a:t>
            </a:r>
            <a:r>
              <a:rPr dirty="0" smtClean="0" sz="2500" spc="26">
                <a:latin typeface="Arial"/>
                <a:cs typeface="Arial"/>
              </a:rPr>
              <a:t>f</a:t>
            </a:r>
            <a:r>
              <a:rPr dirty="0" smtClean="0" sz="2500" spc="26">
                <a:latin typeface="Arial"/>
                <a:cs typeface="Arial"/>
              </a:rPr>
              <a:t>o</a:t>
            </a:r>
            <a:r>
              <a:rPr dirty="0" smtClean="0" sz="2500" spc="26">
                <a:latin typeface="Arial"/>
                <a:cs typeface="Arial"/>
              </a:rPr>
              <a:t>r</a:t>
            </a:r>
            <a:r>
              <a:rPr dirty="0" smtClean="0" sz="2500" spc="26">
                <a:latin typeface="Arial"/>
                <a:cs typeface="Arial"/>
              </a:rPr>
              <a:t>mación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de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desempeño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de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un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caso</a:t>
            </a:r>
            <a:r>
              <a:rPr dirty="0" smtClean="0" sz="2500" spc="26">
                <a:latin typeface="Arial"/>
                <a:cs typeface="Arial"/>
              </a:rPr>
              <a:t> </a:t>
            </a:r>
            <a:r>
              <a:rPr dirty="0" smtClean="0" sz="2500" spc="26">
                <a:latin typeface="Arial"/>
                <a:cs typeface="Arial"/>
              </a:rPr>
              <a:t>base</a:t>
            </a:r>
            <a:r>
              <a:rPr dirty="0" smtClean="0" sz="2500" spc="26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2874"/>
              </a:lnSpc>
              <a:spcBef>
                <a:spcPts val="379"/>
              </a:spcBef>
            </a:pPr>
            <a:r>
              <a:rPr dirty="0" smtClean="0" sz="2500" spc="5">
                <a:latin typeface="Arial"/>
                <a:cs typeface="Arial"/>
              </a:rPr>
              <a:t>pa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a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compa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ación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ulte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io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89"/>
              </a:spcBef>
            </a:pPr>
            <a:r>
              <a:rPr dirty="0" smtClean="0" sz="2500" spc="2">
                <a:latin typeface="Arial"/>
                <a:cs typeface="Arial"/>
              </a:rPr>
              <a:t>Decidir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modificaciones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a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las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especificaciones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de</a:t>
            </a:r>
            <a:r>
              <a:rPr dirty="0" smtClean="0" sz="2500" spc="2">
                <a:latin typeface="Arial"/>
                <a:cs typeface="Arial"/>
              </a:rPr>
              <a:t> </a:t>
            </a:r>
            <a:r>
              <a:rPr dirty="0" smtClean="0" sz="2500" spc="2">
                <a:latin typeface="Arial"/>
                <a:cs typeface="Arial"/>
              </a:rPr>
              <a:t>ope</a:t>
            </a:r>
            <a:r>
              <a:rPr dirty="0" smtClean="0" sz="2500" spc="2">
                <a:latin typeface="Arial"/>
                <a:cs typeface="Arial"/>
              </a:rPr>
              <a:t>r</a:t>
            </a:r>
            <a:r>
              <a:rPr dirty="0" smtClean="0" sz="2500" spc="2">
                <a:latin typeface="Arial"/>
                <a:cs typeface="Arial"/>
              </a:rPr>
              <a:t>ación.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2563" y="701812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1102563" y="620836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7" name="object 7"/>
          <p:cNvSpPr txBox="1"/>
          <p:nvPr/>
        </p:nvSpPr>
        <p:spPr>
          <a:xfrm>
            <a:off x="1102563" y="5803480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1102563" y="499372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418396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377908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337419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102563" y="82106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102563" y="122594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102563" y="163081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102563" y="203570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102563" y="2845460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1102563" y="3655225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1102563" y="4060101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1102563" y="446497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32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72793" y="701442"/>
            <a:ext cx="8309857" cy="276947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Actualizar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actuadore</a:t>
            </a:r>
            <a:r>
              <a:rPr dirty="0" smtClean="0" sz="2500" spc="8">
                <a:latin typeface="Arial"/>
                <a:cs typeface="Arial"/>
              </a:rPr>
              <a:t>s</a:t>
            </a:r>
            <a:r>
              <a:rPr dirty="0" smtClean="0" sz="2500" spc="8">
                <a:latin typeface="Arial"/>
                <a:cs typeface="Arial"/>
              </a:rPr>
              <a:t>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sensore</a:t>
            </a:r>
            <a:r>
              <a:rPr dirty="0" smtClean="0" sz="2500" spc="8">
                <a:latin typeface="Arial"/>
                <a:cs typeface="Arial"/>
              </a:rPr>
              <a:t>s</a:t>
            </a:r>
            <a:r>
              <a:rPr dirty="0" smtClean="0" sz="2500" spc="8">
                <a:latin typeface="Arial"/>
                <a:cs typeface="Arial"/>
              </a:rPr>
              <a:t>,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etc.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0">
                <a:latin typeface="Arial"/>
                <a:cs typeface="Arial"/>
              </a:rPr>
              <a:t>Desarrollar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algo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itmo</a:t>
            </a:r>
            <a:r>
              <a:rPr dirty="0" smtClean="0" sz="2500" spc="10">
                <a:latin typeface="Arial"/>
                <a:cs typeface="Arial"/>
              </a:rPr>
              <a:t>s</a:t>
            </a:r>
            <a:r>
              <a:rPr dirty="0" smtClean="0" sz="2500" spc="10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0">
                <a:latin typeface="Arial"/>
                <a:cs typeface="Arial"/>
              </a:rPr>
              <a:t>Probar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algo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itmos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vía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si</a:t>
            </a:r>
            <a:r>
              <a:rPr dirty="0" smtClean="0" sz="2500" spc="10">
                <a:latin typeface="Arial"/>
                <a:cs typeface="Arial"/>
              </a:rPr>
              <a:t>m</a:t>
            </a:r>
            <a:r>
              <a:rPr dirty="0" smtClean="0" sz="2500" spc="10">
                <a:latin typeface="Arial"/>
                <a:cs typeface="Arial"/>
              </a:rPr>
              <a:t>ulación.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2874"/>
              </a:lnSpc>
              <a:spcBef>
                <a:spcPts val="370"/>
              </a:spcBef>
            </a:pPr>
            <a:r>
              <a:rPr dirty="0" smtClean="0" sz="2500" spc="50">
                <a:latin typeface="Arial"/>
                <a:cs typeface="Arial"/>
              </a:rPr>
              <a:t>Probar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de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algo</a:t>
            </a:r>
            <a:r>
              <a:rPr dirty="0" smtClean="0" sz="2500" spc="50">
                <a:latin typeface="Arial"/>
                <a:cs typeface="Arial"/>
              </a:rPr>
              <a:t>r</a:t>
            </a:r>
            <a:r>
              <a:rPr dirty="0" smtClean="0" sz="2500" spc="50">
                <a:latin typeface="Arial"/>
                <a:cs typeface="Arial"/>
              </a:rPr>
              <a:t>itmos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sobre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la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planta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usando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50">
                <a:latin typeface="Arial"/>
                <a:cs typeface="Arial"/>
              </a:rPr>
              <a:t>sistemas</a:t>
            </a:r>
            <a:r>
              <a:rPr dirty="0" smtClean="0" sz="2500" spc="5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6250">
              <a:lnSpc>
                <a:spcPts val="2874"/>
              </a:lnSpc>
              <a:spcBef>
                <a:spcPts val="379"/>
              </a:spcBef>
            </a:pP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desarrollo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rápido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prototipo</a:t>
            </a:r>
            <a:r>
              <a:rPr dirty="0" smtClean="0" sz="2500" spc="8">
                <a:latin typeface="Arial"/>
                <a:cs typeface="Arial"/>
              </a:rPr>
              <a:t>s</a:t>
            </a:r>
            <a:r>
              <a:rPr dirty="0" smtClean="0" sz="2500" spc="8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89"/>
              </a:spcBef>
            </a:pPr>
            <a:r>
              <a:rPr dirty="0" smtClean="0" sz="2500">
                <a:latin typeface="Arial"/>
                <a:cs typeface="Arial"/>
              </a:rPr>
              <a:t>Obtener</a:t>
            </a:r>
            <a:r>
              <a:rPr dirty="0" smtClean="0" sz="2500" spc="27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</a:t>
            </a:r>
            <a:r>
              <a:rPr dirty="0" smtClean="0" sz="2500" spc="-75">
                <a:latin typeface="Arial"/>
                <a:cs typeface="Arial"/>
              </a:rPr>
              <a:t>f</a:t>
            </a:r>
            <a:r>
              <a:rPr dirty="0" smtClean="0" sz="2500" spc="0">
                <a:latin typeface="Arial"/>
                <a:cs typeface="Arial"/>
              </a:rPr>
              <a:t>o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mación</a:t>
            </a:r>
            <a:r>
              <a:rPr dirty="0" smtClean="0" sz="2500" spc="3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0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desempeño</a:t>
            </a:r>
            <a:r>
              <a:rPr dirty="0" smtClean="0" sz="2500" spc="31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pa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22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compa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ar</a:t>
            </a:r>
            <a:r>
              <a:rPr dirty="0" smtClean="0" sz="2500" spc="285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con</a:t>
            </a:r>
            <a:r>
              <a:rPr dirty="0" smtClean="0" sz="2500" spc="179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el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370"/>
              </a:spcBef>
            </a:pPr>
            <a:r>
              <a:rPr dirty="0" smtClean="0" sz="2500" spc="7">
                <a:latin typeface="Arial"/>
                <a:cs typeface="Arial"/>
              </a:rPr>
              <a:t>caso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bas</a:t>
            </a:r>
            <a:r>
              <a:rPr dirty="0" smtClean="0" sz="2500" spc="7">
                <a:latin typeface="Arial"/>
                <a:cs typeface="Arial"/>
              </a:rPr>
              <a:t>e</a:t>
            </a:r>
            <a:r>
              <a:rPr dirty="0" smtClean="0" sz="2500" spc="7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2793" y="3535600"/>
            <a:ext cx="1226972" cy="1149959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Realizar</a:t>
            </a:r>
            <a:endParaRPr sz="2500">
              <a:latin typeface="Arial"/>
              <a:cs typeface="Arial"/>
            </a:endParaRPr>
          </a:p>
          <a:p>
            <a:pPr marL="12700" marR="1054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1">
                <a:latin typeface="Arial"/>
                <a:cs typeface="Arial"/>
              </a:rPr>
              <a:t>Obtener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10">
                <a:latin typeface="Arial"/>
                <a:cs typeface="Arial"/>
              </a:rPr>
              <a:t>Realizar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97660" y="3535600"/>
            <a:ext cx="6123652" cy="1149959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29698" marR="40968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implementación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definiti</a:t>
            </a:r>
            <a:r>
              <a:rPr dirty="0" smtClean="0" sz="2500" spc="8">
                <a:latin typeface="Arial"/>
                <a:cs typeface="Arial"/>
              </a:rPr>
              <a:t>v</a:t>
            </a:r>
            <a:r>
              <a:rPr dirty="0" smtClean="0" sz="2500" spc="8">
                <a:latin typeface="Arial"/>
                <a:cs typeface="Arial"/>
              </a:rPr>
              <a:t>a.</a:t>
            </a:r>
            <a:endParaRPr sz="2500">
              <a:latin typeface="Arial"/>
              <a:cs typeface="Arial"/>
            </a:endParaRPr>
          </a:p>
          <a:p>
            <a:pPr marL="29698" indent="-16998">
              <a:lnSpc>
                <a:spcPts val="3190"/>
              </a:lnSpc>
              <a:spcBef>
                <a:spcPts val="142"/>
              </a:spcBef>
            </a:pPr>
            <a:r>
              <a:rPr dirty="0" smtClean="0" sz="2500" spc="5">
                <a:latin typeface="Arial"/>
                <a:cs typeface="Arial"/>
              </a:rPr>
              <a:t>in</a:t>
            </a:r>
            <a:r>
              <a:rPr dirty="0" smtClean="0" sz="2500" spc="5">
                <a:latin typeface="Arial"/>
                <a:cs typeface="Arial"/>
              </a:rPr>
              <a:t>f</a:t>
            </a:r>
            <a:r>
              <a:rPr dirty="0" smtClean="0" sz="2500" spc="5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mación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de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desempeño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final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alcanzad</a:t>
            </a:r>
            <a:r>
              <a:rPr dirty="0" smtClean="0" sz="2500" spc="5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.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el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in</a:t>
            </a:r>
            <a:r>
              <a:rPr dirty="0" smtClean="0" sz="2500" spc="5">
                <a:latin typeface="Arial"/>
                <a:cs typeface="Arial"/>
              </a:rPr>
              <a:t>f</a:t>
            </a:r>
            <a:r>
              <a:rPr dirty="0" smtClean="0" sz="2500" spc="5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me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final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del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5">
                <a:latin typeface="Arial"/>
                <a:cs typeface="Arial"/>
              </a:rPr>
              <a:t>pr</a:t>
            </a:r>
            <a:r>
              <a:rPr dirty="0" smtClean="0" sz="2500" spc="5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y</a:t>
            </a:r>
            <a:r>
              <a:rPr dirty="0" smtClean="0" sz="2500" spc="5">
                <a:latin typeface="Arial"/>
                <a:cs typeface="Arial"/>
              </a:rPr>
              <a:t>ect</a:t>
            </a:r>
            <a:r>
              <a:rPr dirty="0" smtClean="0" sz="2500" spc="5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2563" y="446497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9" name="object 9"/>
          <p:cNvSpPr txBox="1"/>
          <p:nvPr/>
        </p:nvSpPr>
        <p:spPr>
          <a:xfrm>
            <a:off x="1102563" y="4060101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8" name="object 8"/>
          <p:cNvSpPr txBox="1"/>
          <p:nvPr/>
        </p:nvSpPr>
        <p:spPr>
          <a:xfrm>
            <a:off x="1102563" y="3655225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7" name="object 7"/>
          <p:cNvSpPr txBox="1"/>
          <p:nvPr/>
        </p:nvSpPr>
        <p:spPr>
          <a:xfrm>
            <a:off x="1102563" y="2845460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1102563" y="203570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163081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122594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82106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102563" y="154485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102563" y="2354618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102563" y="3164382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102563" y="559366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102563" y="6403416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441243" y="432075"/>
            <a:ext cx="217007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33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72793" y="693582"/>
            <a:ext cx="8303606" cy="1476730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3081907" marR="3439153" algn="ctr">
              <a:lnSpc>
                <a:spcPts val="3135"/>
              </a:lnSpc>
            </a:pPr>
            <a:r>
              <a:rPr dirty="0" smtClean="0" sz="2950" b="1">
                <a:latin typeface="Arial"/>
                <a:cs typeface="Arial"/>
              </a:rPr>
              <a:t>Resumen</a:t>
            </a:r>
            <a:endParaRPr sz="2950">
              <a:latin typeface="Arial"/>
              <a:cs typeface="Arial"/>
            </a:endParaRPr>
          </a:p>
          <a:p>
            <a:pPr marL="12700">
              <a:lnSpc>
                <a:spcPts val="3190"/>
              </a:lnSpc>
              <a:spcBef>
                <a:spcPts val="2184"/>
              </a:spcBef>
            </a:pPr>
            <a:r>
              <a:rPr dirty="0" smtClean="0" sz="2500" spc="24">
                <a:latin typeface="Arial"/>
                <a:cs typeface="Arial"/>
              </a:rPr>
              <a:t>La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Ingeniería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de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Control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está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presente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en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vi</a:t>
            </a:r>
            <a:r>
              <a:rPr dirty="0" smtClean="0" sz="2500" spc="24">
                <a:latin typeface="Arial"/>
                <a:cs typeface="Arial"/>
              </a:rPr>
              <a:t>r</a:t>
            </a:r>
            <a:r>
              <a:rPr dirty="0" smtClean="0" sz="2500" spc="24">
                <a:latin typeface="Arial"/>
                <a:cs typeface="Arial"/>
              </a:rPr>
              <a:t>tualmente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to-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dos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los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sistemas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mode</a:t>
            </a:r>
            <a:r>
              <a:rPr dirty="0" smtClean="0" sz="2500" spc="24">
                <a:latin typeface="Arial"/>
                <a:cs typeface="Arial"/>
              </a:rPr>
              <a:t>r</a:t>
            </a:r>
            <a:r>
              <a:rPr dirty="0" smtClean="0" sz="2500" spc="24">
                <a:latin typeface="Arial"/>
                <a:cs typeface="Arial"/>
              </a:rPr>
              <a:t>nos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de</a:t>
            </a:r>
            <a:r>
              <a:rPr dirty="0" smtClean="0" sz="2500" spc="24">
                <a:latin typeface="Arial"/>
                <a:cs typeface="Arial"/>
              </a:rPr>
              <a:t> </a:t>
            </a:r>
            <a:r>
              <a:rPr dirty="0" smtClean="0" sz="2500" spc="24">
                <a:latin typeface="Arial"/>
                <a:cs typeface="Arial"/>
              </a:rPr>
              <a:t>ingeniería.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72793" y="2235006"/>
            <a:ext cx="7673971" cy="1149946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El</a:t>
            </a:r>
            <a:r>
              <a:rPr dirty="0" smtClean="0" sz="2500" spc="20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25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20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una</a:t>
            </a:r>
            <a:r>
              <a:rPr dirty="0" smtClean="0" sz="2500" spc="22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tecnología</a:t>
            </a:r>
            <a:r>
              <a:rPr dirty="0" smtClean="0" sz="2500" spc="29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a</a:t>
            </a:r>
            <a:r>
              <a:rPr dirty="0" smtClean="0" sz="2500" spc="19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me</a:t>
            </a:r>
            <a:r>
              <a:rPr dirty="0" smtClean="0" sz="2500" spc="-25">
                <a:latin typeface="Arial"/>
                <a:cs typeface="Arial"/>
              </a:rPr>
              <a:t>n</a:t>
            </a:r>
            <a:r>
              <a:rPr dirty="0" smtClean="0" sz="2500" spc="0">
                <a:latin typeface="Arial"/>
                <a:cs typeface="Arial"/>
              </a:rPr>
              <a:t>udo</a:t>
            </a:r>
            <a:r>
              <a:rPr dirty="0" smtClean="0" sz="2500" spc="270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«i</a:t>
            </a:r>
            <a:r>
              <a:rPr dirty="0" smtClean="0" sz="2500" spc="-36">
                <a:latin typeface="Arial"/>
                <a:cs typeface="Arial"/>
              </a:rPr>
              <a:t>n</a:t>
            </a:r>
            <a:r>
              <a:rPr dirty="0" smtClean="0" sz="2500" spc="8">
                <a:latin typeface="Arial"/>
                <a:cs typeface="Arial"/>
              </a:rPr>
              <a:t>visi</a:t>
            </a:r>
            <a:r>
              <a:rPr dirty="0" smtClean="0" sz="2500" spc="-36">
                <a:latin typeface="Arial"/>
                <a:cs typeface="Arial"/>
              </a:rPr>
              <a:t>b</a:t>
            </a:r>
            <a:r>
              <a:rPr dirty="0" smtClean="0" sz="2500" spc="9">
                <a:latin typeface="Arial"/>
                <a:cs typeface="Arial"/>
              </a:rPr>
              <a:t>le»,</a:t>
            </a:r>
            <a:r>
              <a:rPr dirty="0" smtClean="0" sz="2500" spc="179">
                <a:latin typeface="Arial"/>
                <a:cs typeface="Arial"/>
              </a:rPr>
              <a:t> </a:t>
            </a:r>
            <a:r>
              <a:rPr dirty="0" smtClean="0" sz="2500" spc="-37">
                <a:latin typeface="Arial"/>
                <a:cs typeface="Arial"/>
              </a:rPr>
              <a:t>y</a:t>
            </a:r>
            <a:r>
              <a:rPr dirty="0" smtClean="0" sz="2500" spc="12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  <a:p>
            <a:pPr marL="12700" marR="68265">
              <a:lnSpc>
                <a:spcPts val="3190"/>
              </a:lnSpc>
              <a:spcBef>
                <a:spcPts val="142"/>
              </a:spcBef>
            </a:pPr>
            <a:r>
              <a:rPr dirty="0" smtClean="0" sz="2500" spc="6">
                <a:latin typeface="Arial"/>
                <a:cs typeface="Arial"/>
              </a:rPr>
              <a:t>el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éxito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mismo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su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aplicación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la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vuel</a:t>
            </a:r>
            <a:r>
              <a:rPr dirty="0" smtClean="0" sz="2500" spc="6">
                <a:latin typeface="Arial"/>
                <a:cs typeface="Arial"/>
              </a:rPr>
              <a:t>v</a:t>
            </a:r>
            <a:r>
              <a:rPr dirty="0" smtClean="0" sz="2500" spc="6">
                <a:latin typeface="Arial"/>
                <a:cs typeface="Arial"/>
              </a:rPr>
              <a:t>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indetecta</a:t>
            </a:r>
            <a:r>
              <a:rPr dirty="0" smtClean="0" sz="2500" spc="6">
                <a:latin typeface="Arial"/>
                <a:cs typeface="Arial"/>
              </a:rPr>
              <a:t>b</a:t>
            </a:r>
            <a:r>
              <a:rPr dirty="0" smtClean="0" sz="2500" spc="6">
                <a:latin typeface="Arial"/>
                <a:cs typeface="Arial"/>
              </a:rPr>
              <a:t>l</a:t>
            </a:r>
            <a:r>
              <a:rPr dirty="0" smtClean="0" sz="2500" spc="6">
                <a:latin typeface="Arial"/>
                <a:cs typeface="Arial"/>
              </a:rPr>
              <a:t>e</a:t>
            </a:r>
            <a:r>
              <a:rPr dirty="0" smtClean="0" sz="2500" spc="6">
                <a:latin typeface="Arial"/>
                <a:cs typeface="Arial"/>
              </a:rPr>
              <a:t>.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El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control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la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cl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v</a:t>
            </a:r>
            <a:r>
              <a:rPr dirty="0" smtClean="0" sz="2500" spc="6">
                <a:latin typeface="Arial"/>
                <a:cs typeface="Arial"/>
              </a:rPr>
              <a:t>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tecnológica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pa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lo</a:t>
            </a:r>
            <a:r>
              <a:rPr dirty="0" smtClean="0" sz="2500" spc="6">
                <a:latin typeface="Arial"/>
                <a:cs typeface="Arial"/>
              </a:rPr>
              <a:t>g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ar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84954" y="2235006"/>
            <a:ext cx="59769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que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51152" y="3449646"/>
            <a:ext cx="6303039" cy="1959711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6">
                <a:latin typeface="Arial"/>
                <a:cs typeface="Arial"/>
              </a:rPr>
              <a:t>productos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de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m</a:t>
            </a:r>
            <a:r>
              <a:rPr dirty="0" smtClean="0" sz="2500" spc="6">
                <a:latin typeface="Arial"/>
                <a:cs typeface="Arial"/>
              </a:rPr>
              <a:t>a</a:t>
            </a:r>
            <a:r>
              <a:rPr dirty="0" smtClean="0" sz="2500" spc="6">
                <a:latin typeface="Arial"/>
                <a:cs typeface="Arial"/>
              </a:rPr>
              <a:t>y</a:t>
            </a:r>
            <a:r>
              <a:rPr dirty="0" smtClean="0" sz="2500" spc="6">
                <a:latin typeface="Arial"/>
                <a:cs typeface="Arial"/>
              </a:rPr>
              <a:t>or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calidad</a:t>
            </a:r>
            <a:endParaRPr sz="2500">
              <a:latin typeface="Arial"/>
              <a:cs typeface="Arial"/>
            </a:endParaRPr>
          </a:p>
          <a:p>
            <a:pPr marL="12700" marR="1950108">
              <a:lnSpc>
                <a:spcPts val="2874"/>
              </a:lnSpc>
              <a:spcBef>
                <a:spcPts val="238"/>
              </a:spcBef>
            </a:pPr>
            <a:r>
              <a:rPr dirty="0" smtClean="0" sz="2500" spc="10">
                <a:latin typeface="Arial"/>
                <a:cs typeface="Arial"/>
              </a:rPr>
              <a:t>minimización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desperdicios</a:t>
            </a:r>
            <a:r>
              <a:rPr dirty="0" smtClean="0" sz="2500" spc="1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1950108">
              <a:lnSpc>
                <a:spcPts val="2874"/>
              </a:lnSpc>
              <a:spcBef>
                <a:spcPts val="379"/>
              </a:spcBef>
            </a:pPr>
            <a:r>
              <a:rPr dirty="0" smtClean="0" sz="2500" spc="10">
                <a:latin typeface="Arial"/>
                <a:cs typeface="Arial"/>
              </a:rPr>
              <a:t>protección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del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medio</a:t>
            </a:r>
            <a:r>
              <a:rPr dirty="0" smtClean="0" sz="2500" spc="1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1950108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>
                <a:latin typeface="Arial"/>
                <a:cs typeface="Arial"/>
              </a:rPr>
              <a:t>ambiente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89"/>
              </a:spcBef>
            </a:pPr>
            <a:r>
              <a:rPr dirty="0" smtClean="0" sz="2500" spc="7">
                <a:latin typeface="Arial"/>
                <a:cs typeface="Arial"/>
              </a:rPr>
              <a:t>m</a:t>
            </a:r>
            <a:r>
              <a:rPr dirty="0" smtClean="0" sz="2500" spc="7">
                <a:latin typeface="Arial"/>
                <a:cs typeface="Arial"/>
              </a:rPr>
              <a:t>a</a:t>
            </a:r>
            <a:r>
              <a:rPr dirty="0" smtClean="0" sz="2500" spc="7">
                <a:latin typeface="Arial"/>
                <a:cs typeface="Arial"/>
              </a:rPr>
              <a:t>y</a:t>
            </a:r>
            <a:r>
              <a:rPr dirty="0" smtClean="0" sz="2500" spc="7">
                <a:latin typeface="Arial"/>
                <a:cs typeface="Arial"/>
              </a:rPr>
              <a:t>or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rendimiento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de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la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capacidad</a:t>
            </a:r>
            <a:r>
              <a:rPr dirty="0" smtClean="0" sz="2500" spc="7">
                <a:latin typeface="Arial"/>
                <a:cs typeface="Arial"/>
              </a:rPr>
              <a:t> </a:t>
            </a:r>
            <a:r>
              <a:rPr dirty="0" smtClean="0" sz="2500" spc="7">
                <a:latin typeface="Arial"/>
                <a:cs typeface="Arial"/>
              </a:rPr>
              <a:t>instalada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370"/>
              </a:spcBef>
            </a:pPr>
            <a:r>
              <a:rPr dirty="0" smtClean="0" sz="2500" spc="8">
                <a:latin typeface="Arial"/>
                <a:cs typeface="Arial"/>
              </a:rPr>
              <a:t>m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y</a:t>
            </a:r>
            <a:r>
              <a:rPr dirty="0" smtClean="0" sz="2500" spc="8">
                <a:latin typeface="Arial"/>
                <a:cs typeface="Arial"/>
              </a:rPr>
              <a:t>ores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márgenes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segu</a:t>
            </a:r>
            <a:r>
              <a:rPr dirty="0" smtClean="0" sz="2500" spc="8">
                <a:latin typeface="Arial"/>
                <a:cs typeface="Arial"/>
              </a:rPr>
              <a:t>r</a:t>
            </a:r>
            <a:r>
              <a:rPr dirty="0" smtClean="0" sz="2500" spc="8">
                <a:latin typeface="Arial"/>
                <a:cs typeface="Arial"/>
              </a:rPr>
              <a:t>idad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67218" y="3564115"/>
            <a:ext cx="230016" cy="1554835"/>
          </a:xfrm>
          <a:prstGeom prst="rect">
            <a:avLst/>
          </a:prstGeom>
        </p:spPr>
        <p:txBody>
          <a:bodyPr wrap="square" lIns="0" tIns="11017" rIns="0" bIns="0" rtlCol="0">
            <a:noAutofit/>
          </a:bodyPr>
          <a:lstStyle/>
          <a:p>
            <a:pPr marL="12700" marR="0">
              <a:lnSpc>
                <a:spcPts val="1735"/>
              </a:lnSpc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 marR="0">
              <a:lnSpc>
                <a:spcPct val="95825"/>
              </a:lnSpc>
              <a:spcBef>
                <a:spcPts val="283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67218" y="5183631"/>
            <a:ext cx="230016" cy="340194"/>
          </a:xfrm>
          <a:prstGeom prst="rect">
            <a:avLst/>
          </a:prstGeom>
        </p:spPr>
        <p:txBody>
          <a:bodyPr wrap="square" lIns="0" tIns="11017" rIns="0" bIns="0" rtlCol="0">
            <a:noAutofit/>
          </a:bodyPr>
          <a:lstStyle/>
          <a:p>
            <a:pPr marL="12700">
              <a:lnSpc>
                <a:spcPts val="1735"/>
              </a:lnSpc>
            </a:pPr>
            <a:r>
              <a:rPr dirty="0" smtClean="0" sz="2500" spc="383">
                <a:latin typeface="Times New Roman"/>
                <a:cs typeface="Times New Roman"/>
              </a:rPr>
              <a:t>•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2793" y="5474039"/>
            <a:ext cx="6967257" cy="745083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El</a:t>
            </a:r>
            <a:r>
              <a:rPr dirty="0" smtClean="0" sz="2500" spc="25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3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es</a:t>
            </a:r>
            <a:r>
              <a:rPr dirty="0" smtClean="0" sz="2500" spc="261">
                <a:latin typeface="Arial"/>
                <a:cs typeface="Arial"/>
              </a:rPr>
              <a:t> </a:t>
            </a:r>
            <a:r>
              <a:rPr dirty="0" smtClean="0" sz="2500" spc="-25">
                <a:latin typeface="Arial"/>
                <a:cs typeface="Arial"/>
              </a:rPr>
              <a:t>m</a:t>
            </a:r>
            <a:r>
              <a:rPr dirty="0" smtClean="0" sz="2500" spc="0">
                <a:latin typeface="Arial"/>
                <a:cs typeface="Arial"/>
              </a:rPr>
              <a:t>ultidisciplina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io</a:t>
            </a:r>
            <a:r>
              <a:rPr dirty="0" smtClean="0" sz="2500" spc="41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(inclu</a:t>
            </a:r>
            <a:r>
              <a:rPr dirty="0" smtClean="0" sz="2500" spc="-37">
                <a:latin typeface="Arial"/>
                <a:cs typeface="Arial"/>
              </a:rPr>
              <a:t>y</a:t>
            </a:r>
            <a:r>
              <a:rPr dirty="0" smtClean="0" sz="2500" spc="12">
                <a:latin typeface="Arial"/>
                <a:cs typeface="Arial"/>
              </a:rPr>
              <a:t>e</a:t>
            </a:r>
            <a:r>
              <a:rPr dirty="0" smtClean="0" sz="2500" spc="234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sensore</a:t>
            </a:r>
            <a:r>
              <a:rPr dirty="0" smtClean="0" sz="2500" spc="-22">
                <a:latin typeface="Arial"/>
                <a:cs typeface="Arial"/>
              </a:rPr>
              <a:t>s</a:t>
            </a:r>
            <a:r>
              <a:rPr dirty="0" smtClean="0" sz="2500" spc="5">
                <a:latin typeface="Arial"/>
                <a:cs typeface="Arial"/>
              </a:rPr>
              <a:t>,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6">
                <a:latin typeface="Arial"/>
                <a:cs typeface="Arial"/>
              </a:rPr>
              <a:t>re</a:t>
            </a:r>
            <a:r>
              <a:rPr dirty="0" smtClean="0" sz="2500" spc="6">
                <a:latin typeface="Arial"/>
                <a:cs typeface="Arial"/>
              </a:rPr>
              <a:t>s</a:t>
            </a:r>
            <a:r>
              <a:rPr dirty="0" smtClean="0" sz="2500" spc="6">
                <a:latin typeface="Arial"/>
                <a:cs typeface="Arial"/>
              </a:rPr>
              <a:t>,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co</a:t>
            </a:r>
            <a:r>
              <a:rPr dirty="0" smtClean="0" sz="2500" spc="6">
                <a:latin typeface="Arial"/>
                <a:cs typeface="Arial"/>
              </a:rPr>
              <a:t>m</a:t>
            </a:r>
            <a:r>
              <a:rPr dirty="0" smtClean="0" sz="2500" spc="6">
                <a:latin typeface="Arial"/>
                <a:cs typeface="Arial"/>
              </a:rPr>
              <a:t>unicacione</a:t>
            </a:r>
            <a:r>
              <a:rPr dirty="0" smtClean="0" sz="2500" spc="6">
                <a:latin typeface="Arial"/>
                <a:cs typeface="Arial"/>
              </a:rPr>
              <a:t>s</a:t>
            </a:r>
            <a:r>
              <a:rPr dirty="0" smtClean="0" sz="2500" spc="6">
                <a:latin typeface="Arial"/>
                <a:cs typeface="Arial"/>
              </a:rPr>
              <a:t>,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cómput</a:t>
            </a:r>
            <a:r>
              <a:rPr dirty="0" smtClean="0" sz="2500" spc="6">
                <a:latin typeface="Arial"/>
                <a:cs typeface="Arial"/>
              </a:rPr>
              <a:t>o</a:t>
            </a:r>
            <a:r>
              <a:rPr dirty="0" smtClean="0" sz="2500" spc="6">
                <a:latin typeface="Arial"/>
                <a:cs typeface="Arial"/>
              </a:rPr>
              <a:t>,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algo</a:t>
            </a:r>
            <a:r>
              <a:rPr dirty="0" smtClean="0" sz="2500" spc="6">
                <a:latin typeface="Arial"/>
                <a:cs typeface="Arial"/>
              </a:rPr>
              <a:t>r</a:t>
            </a:r>
            <a:r>
              <a:rPr dirty="0" smtClean="0" sz="2500" spc="6">
                <a:latin typeface="Arial"/>
                <a:cs typeface="Arial"/>
              </a:rPr>
              <a:t>itmo</a:t>
            </a:r>
            <a:r>
              <a:rPr dirty="0" smtClean="0" sz="2500" spc="6">
                <a:latin typeface="Arial"/>
                <a:cs typeface="Arial"/>
              </a:rPr>
              <a:t>s</a:t>
            </a:r>
            <a:r>
              <a:rPr dirty="0" smtClean="0" sz="2500" spc="6">
                <a:latin typeface="Arial"/>
                <a:cs typeface="Arial"/>
              </a:rPr>
              <a:t>,</a:t>
            </a:r>
            <a:r>
              <a:rPr dirty="0" smtClean="0" sz="2500" spc="6">
                <a:latin typeface="Arial"/>
                <a:cs typeface="Arial"/>
              </a:rPr>
              <a:t> </a:t>
            </a:r>
            <a:r>
              <a:rPr dirty="0" smtClean="0" sz="2500" spc="6">
                <a:latin typeface="Arial"/>
                <a:cs typeface="Arial"/>
              </a:rPr>
              <a:t>etc.)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85164" y="5474039"/>
            <a:ext cx="129748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actuado-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2793" y="6283804"/>
            <a:ext cx="8309857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3">
                <a:latin typeface="Arial"/>
                <a:cs typeface="Arial"/>
              </a:rPr>
              <a:t>El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diseño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de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control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tiene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como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meta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lo</a:t>
            </a:r>
            <a:r>
              <a:rPr dirty="0" smtClean="0" sz="2500" spc="-3">
                <a:latin typeface="Arial"/>
                <a:cs typeface="Arial"/>
              </a:rPr>
              <a:t>g</a:t>
            </a:r>
            <a:r>
              <a:rPr dirty="0" smtClean="0" sz="2500" spc="-3">
                <a:latin typeface="Arial"/>
                <a:cs typeface="Arial"/>
              </a:rPr>
              <a:t>r</a:t>
            </a:r>
            <a:r>
              <a:rPr dirty="0" smtClean="0" sz="2500" spc="-3">
                <a:latin typeface="Arial"/>
                <a:cs typeface="Arial"/>
              </a:rPr>
              <a:t>ar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un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ni</a:t>
            </a:r>
            <a:r>
              <a:rPr dirty="0" smtClean="0" sz="2500" spc="-3">
                <a:latin typeface="Arial"/>
                <a:cs typeface="Arial"/>
              </a:rPr>
              <a:t>v</a:t>
            </a:r>
            <a:r>
              <a:rPr dirty="0" smtClean="0" sz="2500" spc="-3">
                <a:latin typeface="Arial"/>
                <a:cs typeface="Arial"/>
              </a:rPr>
              <a:t>el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de</a:t>
            </a:r>
            <a:r>
              <a:rPr dirty="0" smtClean="0" sz="2500" spc="-3">
                <a:latin typeface="Arial"/>
                <a:cs typeface="Arial"/>
              </a:rPr>
              <a:t> </a:t>
            </a:r>
            <a:r>
              <a:rPr dirty="0" smtClean="0" sz="2500" spc="-3">
                <a:latin typeface="Arial"/>
                <a:cs typeface="Arial"/>
              </a:rPr>
              <a:t>ren-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13">
                <a:latin typeface="Arial"/>
                <a:cs typeface="Arial"/>
              </a:rPr>
              <a:t>dimiento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deseado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frente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a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pe</a:t>
            </a:r>
            <a:r>
              <a:rPr dirty="0" smtClean="0" sz="2500" spc="13">
                <a:latin typeface="Arial"/>
                <a:cs typeface="Arial"/>
              </a:rPr>
              <a:t>r</a:t>
            </a:r>
            <a:r>
              <a:rPr dirty="0" smtClean="0" sz="2500" spc="13">
                <a:latin typeface="Arial"/>
                <a:cs typeface="Arial"/>
              </a:rPr>
              <a:t>turbaciones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e</a:t>
            </a:r>
            <a:r>
              <a:rPr dirty="0" smtClean="0" sz="2500" spc="13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ince</a:t>
            </a:r>
            <a:r>
              <a:rPr dirty="0" smtClean="0" sz="2500" spc="13">
                <a:latin typeface="Arial"/>
                <a:cs typeface="Arial"/>
              </a:rPr>
              <a:t>r</a:t>
            </a:r>
            <a:r>
              <a:rPr dirty="0" smtClean="0" sz="2500" spc="13">
                <a:latin typeface="Arial"/>
                <a:cs typeface="Arial"/>
              </a:rPr>
              <a:t>tidumbr</a:t>
            </a:r>
            <a:r>
              <a:rPr dirty="0" smtClean="0" sz="2500" spc="13">
                <a:latin typeface="Arial"/>
                <a:cs typeface="Arial"/>
              </a:rPr>
              <a:t>e</a:t>
            </a:r>
            <a:r>
              <a:rPr dirty="0" smtClean="0" sz="2500" spc="13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2563" y="6403416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1102563" y="559366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3164382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235461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154485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30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1102563" y="286270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1102563" y="367245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1102563" y="4077347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1102563" y="662890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102563" y="7033780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56474" y="708681"/>
            <a:ext cx="234638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 b="1">
                <a:latin typeface="Arial"/>
                <a:cs typeface="Arial"/>
              </a:rPr>
              <a:t>Conocimientos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492043" y="708681"/>
            <a:ext cx="129244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7" b="1">
                <a:latin typeface="Arial"/>
                <a:cs typeface="Arial"/>
              </a:rPr>
              <a:t>pr</a:t>
            </a:r>
            <a:r>
              <a:rPr dirty="0" smtClean="0" sz="2500" spc="7" b="1">
                <a:latin typeface="Arial"/>
                <a:cs typeface="Arial"/>
              </a:rPr>
              <a:t>e</a:t>
            </a:r>
            <a:r>
              <a:rPr dirty="0" smtClean="0" sz="2500" spc="7" b="1">
                <a:latin typeface="Arial"/>
                <a:cs typeface="Arial"/>
              </a:rPr>
              <a:t>vios:</a:t>
            </a:r>
            <a:endParaRPr sz="25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73891" y="708681"/>
            <a:ext cx="120997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Señales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173050" y="708681"/>
            <a:ext cx="2300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y</a:t>
            </a:r>
            <a:endParaRPr sz="25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492252" y="708681"/>
            <a:ext cx="139727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7">
                <a:latin typeface="Arial"/>
                <a:cs typeface="Arial"/>
              </a:rPr>
              <a:t>sistema</a:t>
            </a:r>
            <a:r>
              <a:rPr dirty="0" smtClean="0" sz="2500" spc="7">
                <a:latin typeface="Arial"/>
                <a:cs typeface="Arial"/>
              </a:rPr>
              <a:t>s</a:t>
            </a:r>
            <a:r>
              <a:rPr dirty="0" smtClean="0" sz="2500" spc="7">
                <a:latin typeface="Arial"/>
                <a:cs typeface="Arial"/>
              </a:rPr>
              <a:t>,</a:t>
            </a:r>
            <a:endParaRPr sz="25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78713" y="708681"/>
            <a:ext cx="1384684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>
                <a:latin typeface="Arial"/>
                <a:cs typeface="Arial"/>
              </a:rPr>
              <a:t>Procesos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452583" y="708681"/>
            <a:ext cx="2300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y</a:t>
            </a:r>
            <a:endParaRPr sz="25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56474" y="1113570"/>
            <a:ext cx="347145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máquinas</a:t>
            </a:r>
            <a:r>
              <a:rPr dirty="0" smtClean="0" sz="2500" spc="108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indust</a:t>
            </a:r>
            <a:r>
              <a:rPr dirty="0" smtClean="0" sz="2500" spc="42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iales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1.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56474" y="1821049"/>
            <a:ext cx="3669465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b="1">
                <a:latin typeface="Arial"/>
                <a:cs typeface="Arial"/>
              </a:rPr>
              <a:t>Régimen</a:t>
            </a:r>
            <a:r>
              <a:rPr dirty="0" smtClean="0" sz="2500" spc="105" b="1">
                <a:latin typeface="Arial"/>
                <a:cs typeface="Arial"/>
              </a:rPr>
              <a:t> </a:t>
            </a:r>
            <a:r>
              <a:rPr dirty="0" smtClean="0" sz="2500" spc="13" b="1">
                <a:latin typeface="Arial"/>
                <a:cs typeface="Arial"/>
              </a:rPr>
              <a:t>de</a:t>
            </a:r>
            <a:r>
              <a:rPr dirty="0" smtClean="0" sz="2500" spc="0" b="1">
                <a:latin typeface="Arial"/>
                <a:cs typeface="Arial"/>
              </a:rPr>
              <a:t> </a:t>
            </a:r>
            <a:r>
              <a:rPr dirty="0" smtClean="0" sz="2500" spc="14" b="1">
                <a:latin typeface="Arial"/>
                <a:cs typeface="Arial"/>
              </a:rPr>
              <a:t>p</a:t>
            </a:r>
            <a:r>
              <a:rPr dirty="0" smtClean="0" sz="2500" spc="-40" b="1">
                <a:latin typeface="Arial"/>
                <a:cs typeface="Arial"/>
              </a:rPr>
              <a:t>r</a:t>
            </a:r>
            <a:r>
              <a:rPr dirty="0" smtClean="0" sz="2500" spc="13" b="1">
                <a:latin typeface="Arial"/>
                <a:cs typeface="Arial"/>
              </a:rPr>
              <a:t>omoción: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72793" y="2743082"/>
            <a:ext cx="3407871" cy="745083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Aprobar</a:t>
            </a:r>
            <a:r>
              <a:rPr dirty="0" smtClean="0" sz="2500" spc="32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27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3</a:t>
            </a:r>
            <a:r>
              <a:rPr dirty="0" smtClean="0" sz="2500" spc="258">
                <a:latin typeface="Arial"/>
                <a:cs typeface="Arial"/>
              </a:rPr>
              <a:t> </a:t>
            </a:r>
            <a:r>
              <a:rPr dirty="0" smtClean="0" sz="2500" spc="-84">
                <a:latin typeface="Arial"/>
                <a:cs typeface="Arial"/>
              </a:rPr>
              <a:t>P</a:t>
            </a:r>
            <a:r>
              <a:rPr dirty="0" smtClean="0" sz="2500" spc="9">
                <a:latin typeface="Arial"/>
                <a:cs typeface="Arial"/>
              </a:rPr>
              <a:t>arciales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8">
                <a:latin typeface="Arial"/>
                <a:cs typeface="Arial"/>
              </a:rPr>
              <a:t>final)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26723" y="2743082"/>
            <a:ext cx="485592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teó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ico-prácticos</a:t>
            </a:r>
            <a:r>
              <a:rPr dirty="0" smtClean="0" sz="2500" spc="42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(75</a:t>
            </a:r>
            <a:r>
              <a:rPr dirty="0" smtClean="0" sz="2500" spc="-243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%</a:t>
            </a:r>
            <a:r>
              <a:rPr dirty="0" smtClean="0" sz="2500" spc="26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267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la</a:t>
            </a:r>
            <a:r>
              <a:rPr dirty="0" smtClean="0" sz="2500" spc="239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nota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2793" y="3552846"/>
            <a:ext cx="8001987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4">
                <a:latin typeface="Arial"/>
                <a:cs typeface="Arial"/>
              </a:rPr>
              <a:t>Aprobar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los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2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Labo</a:t>
            </a:r>
            <a:r>
              <a:rPr dirty="0" smtClean="0" sz="2500" spc="4">
                <a:latin typeface="Arial"/>
                <a:cs typeface="Arial"/>
              </a:rPr>
              <a:t>r</a:t>
            </a:r>
            <a:r>
              <a:rPr dirty="0" smtClean="0" sz="2500" spc="4">
                <a:latin typeface="Arial"/>
                <a:cs typeface="Arial"/>
              </a:rPr>
              <a:t>ato</a:t>
            </a:r>
            <a:r>
              <a:rPr dirty="0" smtClean="0" sz="2500" spc="4">
                <a:latin typeface="Arial"/>
                <a:cs typeface="Arial"/>
              </a:rPr>
              <a:t>r</a:t>
            </a:r>
            <a:r>
              <a:rPr dirty="0" smtClean="0" sz="2500" spc="4">
                <a:latin typeface="Arial"/>
                <a:cs typeface="Arial"/>
              </a:rPr>
              <a:t>ios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(15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%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de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la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nota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final)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-1">
                <a:latin typeface="Arial"/>
                <a:cs typeface="Arial"/>
              </a:rPr>
              <a:t>Optati</a:t>
            </a:r>
            <a:r>
              <a:rPr dirty="0" smtClean="0" sz="2500" spc="-1">
                <a:latin typeface="Arial"/>
                <a:cs typeface="Arial"/>
              </a:rPr>
              <a:t>v</a:t>
            </a:r>
            <a:r>
              <a:rPr dirty="0" smtClean="0" sz="2500" spc="-1">
                <a:latin typeface="Arial"/>
                <a:cs typeface="Arial"/>
              </a:rPr>
              <a:t>os: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4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o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5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T</a:t>
            </a:r>
            <a:r>
              <a:rPr dirty="0" smtClean="0" sz="2500" spc="-1">
                <a:latin typeface="Arial"/>
                <a:cs typeface="Arial"/>
              </a:rPr>
              <a:t>r</a:t>
            </a:r>
            <a:r>
              <a:rPr dirty="0" smtClean="0" sz="2500" spc="-1">
                <a:latin typeface="Arial"/>
                <a:cs typeface="Arial"/>
              </a:rPr>
              <a:t>abajos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prácticos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(10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%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de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la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nota</a:t>
            </a:r>
            <a:r>
              <a:rPr dirty="0" smtClean="0" sz="2500" spc="-1">
                <a:latin typeface="Arial"/>
                <a:cs typeface="Arial"/>
              </a:rPr>
              <a:t> </a:t>
            </a:r>
            <a:r>
              <a:rPr dirty="0" smtClean="0" sz="2500" spc="-1">
                <a:latin typeface="Arial"/>
                <a:cs typeface="Arial"/>
              </a:rPr>
              <a:t>final)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56474" y="4879768"/>
            <a:ext cx="8446469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4" b="1">
                <a:latin typeface="Arial"/>
                <a:cs typeface="Arial"/>
              </a:rPr>
              <a:t>Ap</a:t>
            </a:r>
            <a:r>
              <a:rPr dirty="0" smtClean="0" sz="2500" spc="4" b="1">
                <a:latin typeface="Arial"/>
                <a:cs typeface="Arial"/>
              </a:rPr>
              <a:t>r</a:t>
            </a:r>
            <a:r>
              <a:rPr dirty="0" smtClean="0" sz="2500" spc="4" b="1">
                <a:latin typeface="Arial"/>
                <a:cs typeface="Arial"/>
              </a:rPr>
              <a:t>obar</a:t>
            </a:r>
            <a:r>
              <a:rPr dirty="0" smtClean="0" sz="2500" spc="4" b="1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significa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obtener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un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rendimiento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no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menor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al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60</a:t>
            </a:r>
            <a:r>
              <a:rPr dirty="0" smtClean="0" sz="2500" spc="4">
                <a:latin typeface="Arial"/>
                <a:cs typeface="Arial"/>
              </a:rPr>
              <a:t> </a:t>
            </a:r>
            <a:r>
              <a:rPr dirty="0" smtClean="0" sz="2500" spc="4">
                <a:latin typeface="Arial"/>
                <a:cs typeface="Arial"/>
              </a:rPr>
              <a:t>%.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6474" y="5587247"/>
            <a:ext cx="45329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2" b="1">
                <a:latin typeface="Arial"/>
                <a:cs typeface="Arial"/>
              </a:rPr>
              <a:t>Recuperatorios:</a:t>
            </a:r>
            <a:r>
              <a:rPr dirty="0" smtClean="0" sz="2500" spc="12" b="1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como</a:t>
            </a:r>
            <a:r>
              <a:rPr dirty="0" smtClean="0" sz="2500" spc="1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máximo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2793" y="6509279"/>
            <a:ext cx="3171145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2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3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parciales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1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2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labo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ato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ios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2563" y="7033780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6" name="object 6"/>
          <p:cNvSpPr txBox="1"/>
          <p:nvPr/>
        </p:nvSpPr>
        <p:spPr>
          <a:xfrm>
            <a:off x="1102563" y="662890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407734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3672458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2862707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1102563" y="348532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1102563" y="389021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1102563" y="5914605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1102563" y="631949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56474" y="708681"/>
            <a:ext cx="4436979" cy="733142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72" b="1">
                <a:latin typeface="Arial"/>
                <a:cs typeface="Arial"/>
              </a:rPr>
              <a:t>Software:</a:t>
            </a:r>
            <a:r>
              <a:rPr dirty="0" smtClean="0" sz="2500" spc="72" b="1">
                <a:latin typeface="Arial"/>
                <a:cs typeface="Arial"/>
              </a:rPr>
              <a:t> </a:t>
            </a:r>
            <a:r>
              <a:rPr dirty="0" smtClean="0" sz="2500" spc="72">
                <a:latin typeface="Arial"/>
                <a:cs typeface="Arial"/>
              </a:rPr>
              <a:t>M</a:t>
            </a:r>
            <a:r>
              <a:rPr dirty="0" smtClean="0" sz="2000" spc="72">
                <a:latin typeface="Arial"/>
                <a:cs typeface="Arial"/>
              </a:rPr>
              <a:t>A</a:t>
            </a:r>
            <a:r>
              <a:rPr dirty="0" smtClean="0" sz="2000" spc="72">
                <a:latin typeface="Arial"/>
                <a:cs typeface="Arial"/>
              </a:rPr>
              <a:t>T</a:t>
            </a:r>
            <a:r>
              <a:rPr dirty="0" smtClean="0" sz="2000" spc="72">
                <a:latin typeface="Arial"/>
                <a:cs typeface="Arial"/>
              </a:rPr>
              <a:t>L</a:t>
            </a:r>
            <a:r>
              <a:rPr dirty="0" smtClean="0" sz="2000" spc="72">
                <a:latin typeface="Arial"/>
                <a:cs typeface="Arial"/>
              </a:rPr>
              <a:t>A</a:t>
            </a:r>
            <a:r>
              <a:rPr dirty="0" smtClean="0" sz="2000" spc="72">
                <a:latin typeface="Arial"/>
                <a:cs typeface="Arial"/>
              </a:rPr>
              <a:t>B</a:t>
            </a:r>
            <a:r>
              <a:rPr dirty="0" smtClean="0" sz="2000" spc="72">
                <a:latin typeface="Arial"/>
                <a:cs typeface="Arial"/>
              </a:rPr>
              <a:t> </a:t>
            </a:r>
            <a:r>
              <a:rPr dirty="0" smtClean="0" sz="2500" spc="72">
                <a:latin typeface="Arial"/>
                <a:cs typeface="Arial"/>
              </a:rPr>
              <a:t>+</a:t>
            </a:r>
            <a:r>
              <a:rPr dirty="0" smtClean="0" sz="2500" spc="72">
                <a:latin typeface="Arial"/>
                <a:cs typeface="Arial"/>
              </a:rPr>
              <a:t> </a:t>
            </a:r>
            <a:r>
              <a:rPr dirty="0" smtClean="0" sz="2500" spc="72">
                <a:latin typeface="Arial"/>
                <a:cs typeface="Arial"/>
              </a:rPr>
              <a:t>S</a:t>
            </a:r>
            <a:r>
              <a:rPr dirty="0" smtClean="0" sz="2000" spc="72">
                <a:latin typeface="Arial"/>
                <a:cs typeface="Arial"/>
              </a:rPr>
              <a:t>I</a:t>
            </a:r>
            <a:r>
              <a:rPr dirty="0" smtClean="0" sz="2000" spc="72">
                <a:latin typeface="Arial"/>
                <a:cs typeface="Arial"/>
              </a:rPr>
              <a:t>M</a:t>
            </a:r>
            <a:r>
              <a:rPr dirty="0" smtClean="0" sz="2000" spc="72">
                <a:latin typeface="Arial"/>
                <a:cs typeface="Arial"/>
              </a:rPr>
              <a:t>U</a:t>
            </a:r>
            <a:r>
              <a:rPr dirty="0" smtClean="0" sz="2000" spc="72">
                <a:latin typeface="Arial"/>
                <a:cs typeface="Arial"/>
              </a:rPr>
              <a:t>L</a:t>
            </a:r>
            <a:r>
              <a:rPr dirty="0" smtClean="0" sz="2000" spc="72">
                <a:latin typeface="Arial"/>
                <a:cs typeface="Arial"/>
              </a:rPr>
              <a:t>I</a:t>
            </a:r>
            <a:r>
              <a:rPr dirty="0" smtClean="0" sz="2000" spc="72">
                <a:latin typeface="Arial"/>
                <a:cs typeface="Arial"/>
              </a:rPr>
              <a:t>N</a:t>
            </a:r>
            <a:r>
              <a:rPr dirty="0" smtClean="0" sz="2000" spc="72">
                <a:latin typeface="Arial"/>
                <a:cs typeface="Arial"/>
              </a:rPr>
              <a:t>K</a:t>
            </a:r>
            <a:endParaRPr sz="2000">
              <a:latin typeface="Arial"/>
              <a:cs typeface="Arial"/>
            </a:endParaRPr>
          </a:p>
          <a:p>
            <a:pPr marL="20573" marR="47219">
              <a:lnSpc>
                <a:spcPct val="95825"/>
              </a:lnSpc>
              <a:spcBef>
                <a:spcPts val="708"/>
              </a:spcBef>
            </a:pPr>
            <a:r>
              <a:rPr dirty="0" smtClean="0" sz="2000" spc="55">
                <a:latin typeface="Arial"/>
                <a:cs typeface="Arial"/>
              </a:rPr>
              <a:t>B</a:t>
            </a:r>
            <a:r>
              <a:rPr dirty="0" smtClean="0" sz="2000" spc="55">
                <a:latin typeface="Arial"/>
                <a:cs typeface="Arial"/>
              </a:rPr>
              <a:t>OX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20143" y="708681"/>
            <a:ext cx="4154692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3">
                <a:latin typeface="Arial"/>
                <a:cs typeface="Arial"/>
              </a:rPr>
              <a:t>+</a:t>
            </a:r>
            <a:r>
              <a:rPr dirty="0" smtClean="0" sz="2500" spc="93">
                <a:latin typeface="Arial"/>
                <a:cs typeface="Arial"/>
              </a:rPr>
              <a:t> </a:t>
            </a:r>
            <a:r>
              <a:rPr dirty="0" smtClean="0" sz="2500" spc="93">
                <a:latin typeface="Arial"/>
                <a:cs typeface="Arial"/>
              </a:rPr>
              <a:t>C</a:t>
            </a:r>
            <a:r>
              <a:rPr dirty="0" smtClean="0" sz="2000" spc="93">
                <a:latin typeface="Arial"/>
                <a:cs typeface="Arial"/>
              </a:rPr>
              <a:t>O</a:t>
            </a:r>
            <a:r>
              <a:rPr dirty="0" smtClean="0" sz="2000" spc="93">
                <a:latin typeface="Arial"/>
                <a:cs typeface="Arial"/>
              </a:rPr>
              <a:t>N</a:t>
            </a:r>
            <a:r>
              <a:rPr dirty="0" smtClean="0" sz="2000" spc="93">
                <a:latin typeface="Arial"/>
                <a:cs typeface="Arial"/>
              </a:rPr>
              <a:t>T</a:t>
            </a:r>
            <a:r>
              <a:rPr dirty="0" smtClean="0" sz="2000" spc="93">
                <a:latin typeface="Arial"/>
                <a:cs typeface="Arial"/>
              </a:rPr>
              <a:t>R</a:t>
            </a:r>
            <a:r>
              <a:rPr dirty="0" smtClean="0" sz="2000" spc="93">
                <a:latin typeface="Arial"/>
                <a:cs typeface="Arial"/>
              </a:rPr>
              <a:t>O</a:t>
            </a:r>
            <a:r>
              <a:rPr dirty="0" smtClean="0" sz="2000" spc="93">
                <a:latin typeface="Arial"/>
                <a:cs typeface="Arial"/>
              </a:rPr>
              <a:t>L</a:t>
            </a:r>
            <a:r>
              <a:rPr dirty="0" smtClean="0" sz="2000" spc="93">
                <a:latin typeface="Arial"/>
                <a:cs typeface="Arial"/>
              </a:rPr>
              <a:t> </a:t>
            </a:r>
            <a:r>
              <a:rPr dirty="0" smtClean="0" sz="2500" spc="93">
                <a:latin typeface="Arial"/>
                <a:cs typeface="Arial"/>
              </a:rPr>
              <a:t>S</a:t>
            </a:r>
            <a:r>
              <a:rPr dirty="0" smtClean="0" sz="2000" spc="93">
                <a:latin typeface="Arial"/>
                <a:cs typeface="Arial"/>
              </a:rPr>
              <a:t>Y</a:t>
            </a:r>
            <a:r>
              <a:rPr dirty="0" smtClean="0" sz="2000" spc="93">
                <a:latin typeface="Arial"/>
                <a:cs typeface="Arial"/>
              </a:rPr>
              <a:t>S</a:t>
            </a:r>
            <a:r>
              <a:rPr dirty="0" smtClean="0" sz="2000" spc="93">
                <a:latin typeface="Arial"/>
                <a:cs typeface="Arial"/>
              </a:rPr>
              <a:t>T</a:t>
            </a:r>
            <a:r>
              <a:rPr dirty="0" smtClean="0" sz="2000" spc="93">
                <a:latin typeface="Arial"/>
                <a:cs typeface="Arial"/>
              </a:rPr>
              <a:t>E</a:t>
            </a:r>
            <a:r>
              <a:rPr dirty="0" smtClean="0" sz="2000" spc="93">
                <a:latin typeface="Arial"/>
                <a:cs typeface="Arial"/>
              </a:rPr>
              <a:t>M</a:t>
            </a:r>
            <a:r>
              <a:rPr dirty="0" smtClean="0" sz="2000" spc="93">
                <a:latin typeface="Arial"/>
                <a:cs typeface="Arial"/>
              </a:rPr>
              <a:t>S</a:t>
            </a:r>
            <a:r>
              <a:rPr dirty="0" smtClean="0" sz="2000" spc="93">
                <a:latin typeface="Arial"/>
                <a:cs typeface="Arial"/>
              </a:rPr>
              <a:t> </a:t>
            </a:r>
            <a:r>
              <a:rPr dirty="0" smtClean="0" sz="2000" spc="93">
                <a:latin typeface="Arial"/>
                <a:cs typeface="Arial"/>
              </a:rPr>
              <a:t> </a:t>
            </a:r>
            <a:r>
              <a:rPr dirty="0" smtClean="0" sz="2500" spc="93">
                <a:latin typeface="Arial"/>
                <a:cs typeface="Arial"/>
              </a:rPr>
              <a:t>T</a:t>
            </a:r>
            <a:r>
              <a:rPr dirty="0" smtClean="0" sz="2000" spc="93">
                <a:latin typeface="Arial"/>
                <a:cs typeface="Arial"/>
              </a:rPr>
              <a:t>O</a:t>
            </a:r>
            <a:r>
              <a:rPr dirty="0" smtClean="0" sz="2000" spc="93">
                <a:latin typeface="Arial"/>
                <a:cs typeface="Arial"/>
              </a:rPr>
              <a:t>O</a:t>
            </a:r>
            <a:r>
              <a:rPr dirty="0" smtClean="0" sz="2000" spc="93">
                <a:latin typeface="Arial"/>
                <a:cs typeface="Arial"/>
              </a:rPr>
              <a:t>L</a:t>
            </a:r>
            <a:r>
              <a:rPr dirty="0" smtClean="0" sz="2500" spc="93">
                <a:latin typeface="Arial"/>
                <a:cs typeface="Arial"/>
              </a:rPr>
              <a:t>-</a:t>
            </a:r>
            <a:endParaRPr sz="25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56474" y="1746195"/>
            <a:ext cx="1133163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4" b="1">
                <a:latin typeface="Arial"/>
                <a:cs typeface="Arial"/>
              </a:rPr>
              <a:t>Lib</a:t>
            </a:r>
            <a:r>
              <a:rPr dirty="0" smtClean="0" sz="2500" spc="4" b="1">
                <a:latin typeface="Arial"/>
                <a:cs typeface="Arial"/>
              </a:rPr>
              <a:t>r</a:t>
            </a:r>
            <a:r>
              <a:rPr dirty="0" smtClean="0" sz="2500" spc="4" b="1">
                <a:latin typeface="Arial"/>
                <a:cs typeface="Arial"/>
              </a:rPr>
              <a:t>os:</a:t>
            </a:r>
            <a:endParaRPr sz="25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5263" y="2555947"/>
            <a:ext cx="4422131" cy="745083"/>
          </a:xfrm>
          <a:prstGeom prst="rect">
            <a:avLst/>
          </a:prstGeom>
        </p:spPr>
        <p:txBody>
          <a:bodyPr wrap="square" lIns="0" tIns="16764" rIns="0" bIns="0" rtlCol="0">
            <a:noAutofit/>
          </a:bodyPr>
          <a:lstStyle/>
          <a:p>
            <a:pPr marL="12700">
              <a:lnSpc>
                <a:spcPts val="2640"/>
              </a:lnSpc>
            </a:pPr>
            <a:r>
              <a:rPr dirty="0" smtClean="0" sz="2500" spc="284">
                <a:latin typeface="Times New Roman"/>
                <a:cs typeface="Times New Roman"/>
              </a:rPr>
              <a:t>*</a:t>
            </a:r>
            <a:r>
              <a:rPr dirty="0" smtClean="0" sz="2500" spc="284">
                <a:latin typeface="Times New Roman"/>
                <a:cs typeface="Times New Roman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Goodwin,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G</a:t>
            </a:r>
            <a:r>
              <a:rPr dirty="0" smtClean="0" sz="2500" spc="-6">
                <a:latin typeface="Arial"/>
                <a:cs typeface="Arial"/>
              </a:rPr>
              <a:t>r</a:t>
            </a:r>
            <a:r>
              <a:rPr dirty="0" smtClean="0" sz="2500" spc="-6">
                <a:latin typeface="Arial"/>
                <a:cs typeface="Arial"/>
              </a:rPr>
              <a:t>aebe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&amp;</a:t>
            </a:r>
            <a:r>
              <a:rPr dirty="0" smtClean="0" sz="2500" spc="-6">
                <a:latin typeface="Arial"/>
                <a:cs typeface="Arial"/>
              </a:rPr>
              <a:t> </a:t>
            </a:r>
            <a:r>
              <a:rPr dirty="0" smtClean="0" sz="2500" spc="-6">
                <a:latin typeface="Arial"/>
                <a:cs typeface="Arial"/>
              </a:rPr>
              <a:t>Salgad</a:t>
            </a:r>
            <a:r>
              <a:rPr dirty="0" smtClean="0" sz="2500" spc="-6">
                <a:latin typeface="Arial"/>
                <a:cs typeface="Arial"/>
              </a:rPr>
              <a:t>o</a:t>
            </a:r>
            <a:r>
              <a:rPr dirty="0" smtClean="0" sz="2500" spc="-6">
                <a:latin typeface="Arial"/>
                <a:cs typeface="Arial"/>
              </a:rPr>
              <a:t>,</a:t>
            </a:r>
            <a:endParaRPr sz="2500">
              <a:latin typeface="Arial"/>
              <a:cs typeface="Arial"/>
            </a:endParaRPr>
          </a:p>
          <a:p>
            <a:pPr marL="320230" marR="50067">
              <a:lnSpc>
                <a:spcPct val="95825"/>
              </a:lnSpc>
              <a:spcBef>
                <a:spcPts val="228"/>
              </a:spcBef>
            </a:pPr>
            <a:r>
              <a:rPr dirty="0" smtClean="0" sz="2500" spc="9">
                <a:latin typeface="Arial"/>
                <a:cs typeface="Arial"/>
              </a:rPr>
              <a:t>tice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Hall,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2001.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86222" y="2555947"/>
            <a:ext cx="419640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0" i="1">
                <a:latin typeface="Arial"/>
                <a:cs typeface="Arial"/>
              </a:rPr>
              <a:t>Control</a:t>
            </a:r>
            <a:r>
              <a:rPr dirty="0" smtClean="0" sz="2500" spc="0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System</a:t>
            </a:r>
            <a:r>
              <a:rPr dirty="0" smtClean="0" sz="2500" spc="0" i="1">
                <a:latin typeface="Arial"/>
                <a:cs typeface="Arial"/>
              </a:rPr>
              <a:t> </a:t>
            </a:r>
            <a:r>
              <a:rPr dirty="0" smtClean="0" sz="2500" spc="0" i="1">
                <a:latin typeface="Arial"/>
                <a:cs typeface="Arial"/>
              </a:rPr>
              <a:t>Design</a:t>
            </a:r>
            <a:r>
              <a:rPr dirty="0" smtClean="0" sz="2500" spc="0">
                <a:latin typeface="Arial"/>
                <a:cs typeface="Arial"/>
              </a:rPr>
              <a:t>.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Pren-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2793" y="3365712"/>
            <a:ext cx="830411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Ogata,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Ingeniería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de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Control</a:t>
            </a:r>
            <a:r>
              <a:rPr dirty="0" smtClean="0" sz="2500" spc="11" i="1">
                <a:latin typeface="Arial"/>
                <a:cs typeface="Arial"/>
              </a:rPr>
              <a:t> </a:t>
            </a:r>
            <a:r>
              <a:rPr dirty="0" smtClean="0" sz="2500" spc="11" i="1">
                <a:latin typeface="Arial"/>
                <a:cs typeface="Arial"/>
              </a:rPr>
              <a:t>Mode</a:t>
            </a:r>
            <a:r>
              <a:rPr dirty="0" smtClean="0" sz="2500" spc="11" i="1">
                <a:latin typeface="Arial"/>
                <a:cs typeface="Arial"/>
              </a:rPr>
              <a:t>r</a:t>
            </a:r>
            <a:r>
              <a:rPr dirty="0" smtClean="0" sz="2500" spc="11" i="1">
                <a:latin typeface="Arial"/>
                <a:cs typeface="Arial"/>
              </a:rPr>
              <a:t>na</a:t>
            </a:r>
            <a:r>
              <a:rPr dirty="0" smtClean="0" sz="2500" spc="11">
                <a:latin typeface="Arial"/>
                <a:cs typeface="Arial"/>
              </a:rPr>
              <a:t>,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Prentice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Hall,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1980.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2793" y="3770588"/>
            <a:ext cx="7529516" cy="745083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-2">
                <a:latin typeface="Arial"/>
                <a:cs typeface="Arial"/>
              </a:rPr>
              <a:t>F</a:t>
            </a:r>
            <a:r>
              <a:rPr dirty="0" smtClean="0" sz="2500" spc="-2">
                <a:latin typeface="Arial"/>
                <a:cs typeface="Arial"/>
              </a:rPr>
              <a:t>r</a:t>
            </a:r>
            <a:r>
              <a:rPr dirty="0" smtClean="0" sz="2500" spc="-2">
                <a:latin typeface="Arial"/>
                <a:cs typeface="Arial"/>
              </a:rPr>
              <a:t>anklin,</a:t>
            </a:r>
            <a:r>
              <a:rPr dirty="0" smtClean="0" sz="2500" spc="-2">
                <a:latin typeface="Arial"/>
                <a:cs typeface="Arial"/>
              </a:rPr>
              <a:t> </a:t>
            </a:r>
            <a:r>
              <a:rPr dirty="0" smtClean="0" sz="2500" spc="-2">
                <a:latin typeface="Arial"/>
                <a:cs typeface="Arial"/>
              </a:rPr>
              <a:t>P</a:t>
            </a:r>
            <a:r>
              <a:rPr dirty="0" smtClean="0" sz="2500" spc="-2">
                <a:latin typeface="Arial"/>
                <a:cs typeface="Arial"/>
              </a:rPr>
              <a:t>o</a:t>
            </a:r>
            <a:r>
              <a:rPr dirty="0" smtClean="0" sz="2500" spc="-2">
                <a:latin typeface="Arial"/>
                <a:cs typeface="Arial"/>
              </a:rPr>
              <a:t>w</a:t>
            </a:r>
            <a:r>
              <a:rPr dirty="0" smtClean="0" sz="2500" spc="-2">
                <a:latin typeface="Arial"/>
                <a:cs typeface="Arial"/>
              </a:rPr>
              <a:t>ell</a:t>
            </a:r>
            <a:r>
              <a:rPr dirty="0" smtClean="0" sz="2500" spc="-2">
                <a:latin typeface="Arial"/>
                <a:cs typeface="Arial"/>
              </a:rPr>
              <a:t> </a:t>
            </a:r>
            <a:r>
              <a:rPr dirty="0" smtClean="0" sz="2500" spc="-2">
                <a:latin typeface="Arial"/>
                <a:cs typeface="Arial"/>
              </a:rPr>
              <a:t>&amp;</a:t>
            </a:r>
            <a:r>
              <a:rPr dirty="0" smtClean="0" sz="2500" spc="-2">
                <a:latin typeface="Arial"/>
                <a:cs typeface="Arial"/>
              </a:rPr>
              <a:t> </a:t>
            </a:r>
            <a:r>
              <a:rPr dirty="0" smtClean="0" sz="2500" spc="-2">
                <a:latin typeface="Arial"/>
                <a:cs typeface="Arial"/>
              </a:rPr>
              <a:t>Emami-Naeini,</a:t>
            </a:r>
            <a:r>
              <a:rPr dirty="0" smtClean="0" sz="2500" spc="-2">
                <a:latin typeface="Arial"/>
                <a:cs typeface="Arial"/>
              </a:rPr>
              <a:t> </a:t>
            </a:r>
            <a:r>
              <a:rPr dirty="0" smtClean="0" sz="2500" spc="-2" i="1">
                <a:latin typeface="Arial"/>
                <a:cs typeface="Arial"/>
              </a:rPr>
              <a:t>Control</a:t>
            </a:r>
            <a:r>
              <a:rPr dirty="0" smtClean="0" sz="2500" spc="-2" i="1">
                <a:latin typeface="Arial"/>
                <a:cs typeface="Arial"/>
              </a:rPr>
              <a:t> </a:t>
            </a:r>
            <a:r>
              <a:rPr dirty="0" smtClean="0" sz="2500" spc="-2" i="1">
                <a:latin typeface="Arial"/>
                <a:cs typeface="Arial"/>
              </a:rPr>
              <a:t>de</a:t>
            </a:r>
            <a:r>
              <a:rPr dirty="0" smtClean="0" sz="2500" spc="-2" i="1">
                <a:latin typeface="Arial"/>
                <a:cs typeface="Arial"/>
              </a:rPr>
              <a:t> </a:t>
            </a:r>
            <a:r>
              <a:rPr dirty="0" smtClean="0" sz="2500" spc="-2" i="1">
                <a:latin typeface="Arial"/>
                <a:cs typeface="Arial"/>
              </a:rPr>
              <a:t>sistemas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3" i="1">
                <a:latin typeface="Arial"/>
                <a:cs typeface="Arial"/>
              </a:rPr>
              <a:t>micos</a:t>
            </a:r>
            <a:r>
              <a:rPr dirty="0" smtClean="0" sz="2500" spc="3" i="1">
                <a:latin typeface="Arial"/>
                <a:cs typeface="Arial"/>
              </a:rPr>
              <a:t> </a:t>
            </a:r>
            <a:r>
              <a:rPr dirty="0" smtClean="0" sz="2500" spc="3" i="1">
                <a:latin typeface="Arial"/>
                <a:cs typeface="Arial"/>
              </a:rPr>
              <a:t>con</a:t>
            </a:r>
            <a:r>
              <a:rPr dirty="0" smtClean="0" sz="2500" spc="3" i="1">
                <a:latin typeface="Arial"/>
                <a:cs typeface="Arial"/>
              </a:rPr>
              <a:t> </a:t>
            </a:r>
            <a:r>
              <a:rPr dirty="0" smtClean="0" sz="2500" spc="3" i="1">
                <a:latin typeface="Arial"/>
                <a:cs typeface="Arial"/>
              </a:rPr>
              <a:t>realimentación</a:t>
            </a:r>
            <a:r>
              <a:rPr dirty="0" smtClean="0" sz="2500" spc="3">
                <a:latin typeface="Arial"/>
                <a:cs typeface="Arial"/>
              </a:rPr>
              <a:t>,</a:t>
            </a:r>
            <a:r>
              <a:rPr dirty="0" smtClean="0" sz="2500" spc="3">
                <a:latin typeface="Arial"/>
                <a:cs typeface="Arial"/>
              </a:rPr>
              <a:t> </a:t>
            </a:r>
            <a:r>
              <a:rPr dirty="0" smtClean="0" sz="2500" spc="3">
                <a:latin typeface="Arial"/>
                <a:cs typeface="Arial"/>
              </a:rPr>
              <a:t>Addison-</a:t>
            </a:r>
            <a:r>
              <a:rPr dirty="0" smtClean="0" sz="2500" spc="3">
                <a:latin typeface="Arial"/>
                <a:cs typeface="Arial"/>
              </a:rPr>
              <a:t>W</a:t>
            </a:r>
            <a:r>
              <a:rPr dirty="0" smtClean="0" sz="2500" spc="3">
                <a:latin typeface="Arial"/>
                <a:cs typeface="Arial"/>
              </a:rPr>
              <a:t>esl</a:t>
            </a:r>
            <a:r>
              <a:rPr dirty="0" smtClean="0" sz="2500" spc="3">
                <a:latin typeface="Arial"/>
                <a:cs typeface="Arial"/>
              </a:rPr>
              <a:t>e</a:t>
            </a:r>
            <a:r>
              <a:rPr dirty="0" smtClean="0" sz="2500" spc="3">
                <a:latin typeface="Arial"/>
                <a:cs typeface="Arial"/>
              </a:rPr>
              <a:t>y</a:t>
            </a:r>
            <a:r>
              <a:rPr dirty="0" smtClean="0" sz="2500" spc="3">
                <a:latin typeface="Arial"/>
                <a:cs typeface="Arial"/>
              </a:rPr>
              <a:t>,</a:t>
            </a:r>
            <a:r>
              <a:rPr dirty="0" smtClean="0" sz="2500" spc="3">
                <a:latin typeface="Arial"/>
                <a:cs typeface="Arial"/>
              </a:rPr>
              <a:t> </a:t>
            </a:r>
            <a:r>
              <a:rPr dirty="0" smtClean="0" sz="2500" spc="3">
                <a:latin typeface="Arial"/>
                <a:cs typeface="Arial"/>
              </a:rPr>
              <a:t>1991.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10279" y="3770588"/>
            <a:ext cx="77240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 i="1">
                <a:latin typeface="Arial"/>
                <a:cs typeface="Arial"/>
              </a:rPr>
              <a:t>diná-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56474" y="4985229"/>
            <a:ext cx="306380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 b="1">
                <a:latin typeface="Arial"/>
                <a:cs typeface="Arial"/>
              </a:rPr>
              <a:t>Material</a:t>
            </a:r>
            <a:r>
              <a:rPr dirty="0" smtClean="0" sz="2500" spc="10" b="1">
                <a:latin typeface="Arial"/>
                <a:cs typeface="Arial"/>
              </a:rPr>
              <a:t> </a:t>
            </a:r>
            <a:r>
              <a:rPr dirty="0" smtClean="0" sz="2500" spc="10" b="1">
                <a:latin typeface="Arial"/>
                <a:cs typeface="Arial"/>
              </a:rPr>
              <a:t>en</a:t>
            </a:r>
            <a:r>
              <a:rPr dirty="0" smtClean="0" sz="2500" spc="10" b="1">
                <a:latin typeface="Arial"/>
                <a:cs typeface="Arial"/>
              </a:rPr>
              <a:t> </a:t>
            </a:r>
            <a:r>
              <a:rPr dirty="0" smtClean="0" sz="2500" spc="10" b="1">
                <a:latin typeface="Arial"/>
                <a:cs typeface="Arial"/>
              </a:rPr>
              <a:t>internet: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2793" y="5818729"/>
            <a:ext cx="6683312" cy="745070"/>
          </a:xfrm>
          <a:prstGeom prst="rect">
            <a:avLst/>
          </a:prstGeom>
        </p:spPr>
        <p:txBody>
          <a:bodyPr wrap="square" lIns="0" tIns="16859" rIns="0" bIns="0" rtlCol="0">
            <a:noAutofit/>
          </a:bodyPr>
          <a:lstStyle/>
          <a:p>
            <a:pPr marL="12700" marR="47219">
              <a:lnSpc>
                <a:spcPts val="2655"/>
              </a:lnSpc>
            </a:pPr>
            <a:r>
              <a:rPr dirty="0" smtClean="0" sz="2500" spc="13">
                <a:latin typeface="Courier New"/>
                <a:cs typeface="Courier New"/>
                <a:hlinkClick r:id="rId2"/>
              </a:rPr>
              <a:t>http://iaci.unq.edu.ar/caut1</a:t>
            </a:r>
            <a:endParaRPr sz="2500">
              <a:latin typeface="Courier New"/>
              <a:cs typeface="Courier New"/>
            </a:endParaRPr>
          </a:p>
          <a:p>
            <a:pPr marL="12700">
              <a:lnSpc>
                <a:spcPct val="94401"/>
              </a:lnSpc>
              <a:spcBef>
                <a:spcPts val="277"/>
              </a:spcBef>
            </a:pPr>
            <a:r>
              <a:rPr dirty="0" smtClean="0" sz="2500" spc="14">
                <a:latin typeface="Courier New"/>
                <a:cs typeface="Courier New"/>
                <a:hlinkClick r:id="rId3"/>
              </a:rPr>
              <a:t>http://csd.newcastle.edu.au/control</a:t>
            </a:r>
            <a:endParaRPr sz="25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2563" y="631949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5914605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389021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348532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46180" y="693582"/>
            <a:ext cx="1256271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32" b="1">
                <a:latin typeface="Arial"/>
                <a:cs typeface="Arial"/>
              </a:rPr>
              <a:t>T</a:t>
            </a:r>
            <a:r>
              <a:rPr dirty="0" smtClean="0" sz="2950" spc="-32" b="1">
                <a:latin typeface="Arial"/>
                <a:cs typeface="Arial"/>
              </a:rPr>
              <a:t>emas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6338" y="2288244"/>
            <a:ext cx="335158" cy="3174352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1.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2.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3.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4.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5.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6.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7.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70"/>
              </a:spcBef>
            </a:pPr>
            <a:r>
              <a:rPr dirty="0" smtClean="0" sz="2500" spc="9">
                <a:latin typeface="Arial"/>
                <a:cs typeface="Arial"/>
              </a:rPr>
              <a:t>8.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2822" y="2288244"/>
            <a:ext cx="5762537" cy="3174352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47219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Introducción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al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control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automático</a:t>
            </a:r>
            <a:endParaRPr sz="2500">
              <a:latin typeface="Arial"/>
              <a:cs typeface="Arial"/>
            </a:endParaRPr>
          </a:p>
          <a:p>
            <a:pPr marL="12700" marR="780331">
              <a:lnSpc>
                <a:spcPts val="2874"/>
              </a:lnSpc>
              <a:spcBef>
                <a:spcPts val="238"/>
              </a:spcBef>
            </a:pPr>
            <a:r>
              <a:rPr dirty="0" smtClean="0" sz="2500" spc="11">
                <a:latin typeface="Arial"/>
                <a:cs typeface="Arial"/>
              </a:rPr>
              <a:t>P</a:t>
            </a:r>
            <a:r>
              <a:rPr dirty="0" smtClean="0" sz="2500" spc="11">
                <a:latin typeface="Arial"/>
                <a:cs typeface="Arial"/>
              </a:rPr>
              <a:t>r</a:t>
            </a:r>
            <a:r>
              <a:rPr dirty="0" smtClean="0" sz="2500" spc="11">
                <a:latin typeface="Arial"/>
                <a:cs typeface="Arial"/>
              </a:rPr>
              <a:t>incipios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de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realimentación</a:t>
            </a:r>
            <a:r>
              <a:rPr dirty="0" smtClean="0" sz="2500" spc="11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780331">
              <a:lnSpc>
                <a:spcPts val="2874"/>
              </a:lnSpc>
              <a:spcBef>
                <a:spcPts val="379"/>
              </a:spcBef>
            </a:pPr>
            <a:r>
              <a:rPr dirty="0" smtClean="0" sz="2500" spc="9">
                <a:latin typeface="Arial"/>
                <a:cs typeface="Arial"/>
              </a:rPr>
              <a:t>Modelo</a:t>
            </a:r>
            <a:r>
              <a:rPr dirty="0" smtClean="0" sz="2500" spc="9">
                <a:latin typeface="Arial"/>
                <a:cs typeface="Arial"/>
              </a:rPr>
              <a:t>s</a:t>
            </a:r>
            <a:r>
              <a:rPr dirty="0" smtClean="0" sz="2500" spc="9">
                <a:latin typeface="Arial"/>
                <a:cs typeface="Arial"/>
              </a:rPr>
              <a:t>,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señales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y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sistemas</a:t>
            </a:r>
            <a:r>
              <a:rPr dirty="0" smtClean="0" sz="2500" spc="9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780331">
              <a:lnSpc>
                <a:spcPts val="2874"/>
              </a:lnSpc>
              <a:spcBef>
                <a:spcPts val="379"/>
              </a:spcBef>
            </a:pPr>
            <a:r>
              <a:rPr dirty="0" smtClean="0" sz="2500" spc="9">
                <a:latin typeface="Arial"/>
                <a:cs typeface="Arial"/>
              </a:rPr>
              <a:t>Análisis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sistemas</a:t>
            </a:r>
            <a:r>
              <a:rPr dirty="0" smtClean="0" sz="2500" spc="9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780331">
              <a:lnSpc>
                <a:spcPts val="2874"/>
              </a:lnSpc>
              <a:spcBef>
                <a:spcPts val="379"/>
              </a:spcBef>
            </a:pPr>
            <a:r>
              <a:rPr dirty="0" smtClean="0" sz="2500" spc="10">
                <a:latin typeface="Arial"/>
                <a:cs typeface="Arial"/>
              </a:rPr>
              <a:t>realimentados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Control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PID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clásico</a:t>
            </a:r>
            <a:endParaRPr sz="2500">
              <a:latin typeface="Arial"/>
              <a:cs typeface="Arial"/>
            </a:endParaRPr>
          </a:p>
          <a:p>
            <a:pPr marL="12700" marR="447278">
              <a:lnSpc>
                <a:spcPts val="2874"/>
              </a:lnSpc>
              <a:spcBef>
                <a:spcPts val="389"/>
              </a:spcBef>
            </a:pPr>
            <a:r>
              <a:rPr dirty="0" smtClean="0" sz="2500" spc="10">
                <a:latin typeface="Arial"/>
                <a:cs typeface="Arial"/>
              </a:rPr>
              <a:t>Diseño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básico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controladores</a:t>
            </a:r>
            <a:r>
              <a:rPr dirty="0" smtClean="0" sz="2500" spc="1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447278">
              <a:lnSpc>
                <a:spcPts val="2874"/>
              </a:lnSpc>
              <a:spcBef>
                <a:spcPts val="379"/>
              </a:spcBef>
            </a:pPr>
            <a:r>
              <a:rPr dirty="0" smtClean="0" sz="2500" spc="10">
                <a:latin typeface="Arial"/>
                <a:cs typeface="Arial"/>
              </a:rPr>
              <a:t>SISO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Conside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aciones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prácticas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endParaRPr sz="2500">
              <a:latin typeface="Arial"/>
              <a:cs typeface="Arial"/>
            </a:endParaRPr>
          </a:p>
          <a:p>
            <a:pPr marL="12700" marR="447278">
              <a:lnSpc>
                <a:spcPts val="2874"/>
              </a:lnSpc>
              <a:spcBef>
                <a:spcPts val="379"/>
              </a:spcBef>
            </a:pPr>
            <a:r>
              <a:rPr dirty="0" smtClean="0" sz="2500" spc="11">
                <a:latin typeface="Arial"/>
                <a:cs typeface="Arial"/>
              </a:rPr>
              <a:t>diseño</a:t>
            </a:r>
            <a:endParaRPr sz="25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389"/>
              </a:spcBef>
            </a:pPr>
            <a:r>
              <a:rPr dirty="0" smtClean="0" sz="2500" spc="8">
                <a:latin typeface="Arial"/>
                <a:cs typeface="Arial"/>
              </a:rPr>
              <a:t>Diseño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v</a:t>
            </a:r>
            <a:r>
              <a:rPr dirty="0" smtClean="0" sz="2500" spc="8">
                <a:latin typeface="Arial"/>
                <a:cs typeface="Arial"/>
              </a:rPr>
              <a:t>anzado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controladores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SISO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1102563" y="2425433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1102563" y="2830309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1102563" y="3235185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1102563" y="3640074"/>
            <a:ext cx="115239" cy="115239"/>
          </a:xfrm>
          <a:custGeom>
            <a:avLst/>
            <a:gdLst/>
            <a:ahLst/>
            <a:cxnLst/>
            <a:rect l="l" t="t" r="r" b="b"/>
            <a:pathLst>
              <a:path w="115239" h="115239">
                <a:moveTo>
                  <a:pt x="0" y="115239"/>
                </a:moveTo>
                <a:lnTo>
                  <a:pt x="115239" y="115239"/>
                </a:lnTo>
                <a:lnTo>
                  <a:pt x="115239" y="0"/>
                </a:lnTo>
                <a:lnTo>
                  <a:pt x="0" y="0"/>
                </a:lnTo>
                <a:lnTo>
                  <a:pt x="0" y="115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76945" y="711158"/>
            <a:ext cx="4223131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3" b="1">
                <a:latin typeface="Arial"/>
                <a:cs typeface="Arial"/>
              </a:rPr>
              <a:t>Int</a:t>
            </a:r>
            <a:r>
              <a:rPr dirty="0" smtClean="0" sz="2950" spc="-3" b="1">
                <a:latin typeface="Arial"/>
                <a:cs typeface="Arial"/>
              </a:rPr>
              <a:t>r</a:t>
            </a:r>
            <a:r>
              <a:rPr dirty="0" smtClean="0" sz="2950" spc="-3" b="1">
                <a:latin typeface="Arial"/>
                <a:cs typeface="Arial"/>
              </a:rPr>
              <a:t>oducción</a:t>
            </a:r>
            <a:r>
              <a:rPr dirty="0" smtClean="0" sz="2950" spc="-3" b="1">
                <a:latin typeface="Arial"/>
                <a:cs typeface="Arial"/>
              </a:rPr>
              <a:t> </a:t>
            </a:r>
            <a:r>
              <a:rPr dirty="0" smtClean="0" sz="2950" spc="-3" b="1">
                <a:latin typeface="Arial"/>
                <a:cs typeface="Arial"/>
              </a:rPr>
              <a:t>al</a:t>
            </a:r>
            <a:r>
              <a:rPr dirty="0" smtClean="0" sz="2950" spc="-3" b="1">
                <a:latin typeface="Arial"/>
                <a:cs typeface="Arial"/>
              </a:rPr>
              <a:t> </a:t>
            </a:r>
            <a:r>
              <a:rPr dirty="0" smtClean="0" sz="2950" spc="-3" b="1">
                <a:latin typeface="Arial"/>
                <a:cs typeface="Arial"/>
              </a:rPr>
              <a:t>Cont</a:t>
            </a:r>
            <a:r>
              <a:rPr dirty="0" smtClean="0" sz="2950" spc="-3" b="1">
                <a:latin typeface="Arial"/>
                <a:cs typeface="Arial"/>
              </a:rPr>
              <a:t>r</a:t>
            </a:r>
            <a:r>
              <a:rPr dirty="0" smtClean="0" sz="2950" spc="-3" b="1">
                <a:latin typeface="Arial"/>
                <a:cs typeface="Arial"/>
              </a:rPr>
              <a:t>ol</a:t>
            </a:r>
            <a:endParaRPr sz="2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3034" y="711158"/>
            <a:ext cx="2148633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-8" b="1">
                <a:latin typeface="Arial"/>
                <a:cs typeface="Arial"/>
              </a:rPr>
              <a:t>A</a:t>
            </a:r>
            <a:r>
              <a:rPr dirty="0" smtClean="0" sz="2950" spc="-8" b="1">
                <a:latin typeface="Arial"/>
                <a:cs typeface="Arial"/>
              </a:rPr>
              <a:t>utomático</a:t>
            </a:r>
            <a:endParaRPr sz="29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72793" y="2305808"/>
            <a:ext cx="4858760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8">
                <a:latin typeface="Arial"/>
                <a:cs typeface="Arial"/>
              </a:rPr>
              <a:t>Moti</a:t>
            </a:r>
            <a:r>
              <a:rPr dirty="0" smtClean="0" sz="2500" spc="8">
                <a:latin typeface="Arial"/>
                <a:cs typeface="Arial"/>
              </a:rPr>
              <a:t>v</a:t>
            </a:r>
            <a:r>
              <a:rPr dirty="0" smtClean="0" sz="2500" spc="8">
                <a:latin typeface="Arial"/>
                <a:cs typeface="Arial"/>
              </a:rPr>
              <a:t>ación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Ingeniería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de</a:t>
            </a:r>
            <a:r>
              <a:rPr dirty="0" smtClean="0" sz="2500" spc="8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Control</a:t>
            </a:r>
            <a:endParaRPr sz="2500">
              <a:latin typeface="Arial"/>
              <a:cs typeface="Arial"/>
            </a:endParaRPr>
          </a:p>
          <a:p>
            <a:pPr marL="12700" marR="943080">
              <a:lnSpc>
                <a:spcPts val="3190"/>
              </a:lnSpc>
              <a:spcBef>
                <a:spcPts val="142"/>
              </a:spcBef>
            </a:pPr>
            <a:r>
              <a:rPr dirty="0" smtClean="0" sz="2500" spc="9">
                <a:latin typeface="Arial"/>
                <a:cs typeface="Arial"/>
              </a:rPr>
              <a:t>Tipos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diseños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Inte</a:t>
            </a:r>
            <a:r>
              <a:rPr dirty="0" smtClean="0" sz="2500" spc="9">
                <a:latin typeface="Arial"/>
                <a:cs typeface="Arial"/>
              </a:rPr>
              <a:t>g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ación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sistemas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Ejemplo: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 i="1">
                <a:latin typeface="Arial"/>
                <a:cs typeface="Arial"/>
              </a:rPr>
              <a:t>on-off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2563" y="3640074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5" name="object 5"/>
          <p:cNvSpPr txBox="1"/>
          <p:nvPr/>
        </p:nvSpPr>
        <p:spPr>
          <a:xfrm>
            <a:off x="1102563" y="3235185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4" name="object 4"/>
          <p:cNvSpPr txBox="1"/>
          <p:nvPr/>
        </p:nvSpPr>
        <p:spPr>
          <a:xfrm>
            <a:off x="1102563" y="2830309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3" name="object 3"/>
          <p:cNvSpPr txBox="1"/>
          <p:nvPr/>
        </p:nvSpPr>
        <p:spPr>
          <a:xfrm>
            <a:off x="1102563" y="2425433"/>
            <a:ext cx="115239" cy="115239"/>
          </a:xfrm>
          <a:prstGeom prst="rect">
            <a:avLst/>
          </a:prstGeom>
        </p:spPr>
        <p:txBody>
          <a:bodyPr wrap="square" lIns="0" tIns="939" rIns="0" bIns="0" rtlCol="0">
            <a:noAutofit/>
          </a:bodyPr>
          <a:lstStyle/>
          <a:p>
            <a:pPr marL="25400">
              <a:lnSpc>
                <a:spcPts val="900"/>
              </a:lnSpc>
            </a:pPr>
            <a:endParaRPr sz="900"/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52891" y="711158"/>
            <a:ext cx="6242848" cy="403199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dirty="0" smtClean="0" sz="2950" spc="0" b="1">
                <a:latin typeface="Arial"/>
                <a:cs typeface="Arial"/>
              </a:rPr>
              <a:t>Moti</a:t>
            </a:r>
            <a:r>
              <a:rPr dirty="0" smtClean="0" sz="2950" spc="0" b="1">
                <a:latin typeface="Arial"/>
                <a:cs typeface="Arial"/>
              </a:rPr>
              <a:t>v</a:t>
            </a:r>
            <a:r>
              <a:rPr dirty="0" smtClean="0" sz="2950" spc="0" b="1">
                <a:latin typeface="Arial"/>
                <a:cs typeface="Arial"/>
              </a:rPr>
              <a:t>ación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a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In</a:t>
            </a:r>
            <a:r>
              <a:rPr dirty="0" smtClean="0" sz="2950" spc="0" b="1">
                <a:latin typeface="Arial"/>
                <a:cs typeface="Arial"/>
              </a:rPr>
              <a:t>g</a:t>
            </a:r>
            <a:r>
              <a:rPr dirty="0" smtClean="0" sz="2950" spc="0" b="1">
                <a:latin typeface="Arial"/>
                <a:cs typeface="Arial"/>
              </a:rPr>
              <a:t>eniería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de</a:t>
            </a:r>
            <a:r>
              <a:rPr dirty="0" smtClean="0" sz="2950" spc="0" b="1">
                <a:latin typeface="Arial"/>
                <a:cs typeface="Arial"/>
              </a:rPr>
              <a:t> </a:t>
            </a:r>
            <a:r>
              <a:rPr dirty="0" smtClean="0" sz="2950" spc="0" b="1">
                <a:latin typeface="Arial"/>
                <a:cs typeface="Arial"/>
              </a:rPr>
              <a:t>Cont</a:t>
            </a:r>
            <a:r>
              <a:rPr dirty="0" smtClean="0" sz="2950" spc="0" b="1">
                <a:latin typeface="Arial"/>
                <a:cs typeface="Arial"/>
              </a:rPr>
              <a:t>r</a:t>
            </a:r>
            <a:r>
              <a:rPr dirty="0" smtClean="0" sz="2950" spc="0" b="1">
                <a:latin typeface="Arial"/>
                <a:cs typeface="Arial"/>
              </a:rPr>
              <a:t>ol</a:t>
            </a:r>
            <a:endParaRPr sz="29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56474" y="2335285"/>
            <a:ext cx="8619975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marR="6449" algn="just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El</a:t>
            </a:r>
            <a:r>
              <a:rPr dirty="0" smtClean="0" sz="2500" spc="15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20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por</a:t>
            </a:r>
            <a:r>
              <a:rPr dirty="0" smtClean="0" sz="2500" spc="16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realimentación</a:t>
            </a:r>
            <a:r>
              <a:rPr dirty="0" smtClean="0" sz="2500" spc="29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tiene</a:t>
            </a:r>
            <a:r>
              <a:rPr dirty="0" smtClean="0" sz="2500" spc="18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una</a:t>
            </a:r>
            <a:r>
              <a:rPr dirty="0" smtClean="0" sz="2500" spc="17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larga</a:t>
            </a:r>
            <a:r>
              <a:rPr dirty="0" smtClean="0" sz="2500" spc="18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histo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ia</a:t>
            </a:r>
            <a:r>
              <a:rPr dirty="0" smtClean="0" sz="2500" spc="210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que</a:t>
            </a:r>
            <a:r>
              <a:rPr dirty="0" smtClean="0" sz="2500" spc="129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co-</a:t>
            </a:r>
            <a:endParaRPr sz="2500">
              <a:latin typeface="Arial"/>
              <a:cs typeface="Arial"/>
            </a:endParaRPr>
          </a:p>
          <a:p>
            <a:pPr marL="12700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menzó</a:t>
            </a:r>
            <a:r>
              <a:rPr dirty="0" smtClean="0" sz="2500" spc="16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</a:t>
            </a:r>
            <a:r>
              <a:rPr dirty="0" smtClean="0" sz="2500" spc="13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el</a:t>
            </a:r>
            <a:r>
              <a:rPr dirty="0" smtClean="0" sz="2500" spc="10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deseo</a:t>
            </a:r>
            <a:r>
              <a:rPr dirty="0" smtClean="0" sz="2500" spc="15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imordial</a:t>
            </a:r>
            <a:r>
              <a:rPr dirty="0" smtClean="0" sz="2500" spc="19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11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12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seres</a:t>
            </a:r>
            <a:r>
              <a:rPr dirty="0" smtClean="0" sz="2500" spc="14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humanos</a:t>
            </a:r>
            <a:r>
              <a:rPr dirty="0" smtClean="0" sz="2500" spc="19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89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do-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minar</a:t>
            </a:r>
            <a:r>
              <a:rPr dirty="0" smtClean="0" sz="2500" spc="8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los</a:t>
            </a:r>
            <a:r>
              <a:rPr dirty="0" smtClean="0" sz="2500" spc="5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mate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iales</a:t>
            </a:r>
            <a:r>
              <a:rPr dirty="0" smtClean="0" sz="2500" spc="138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y</a:t>
            </a:r>
            <a:r>
              <a:rPr dirty="0" smtClean="0" sz="2500" spc="3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las</a:t>
            </a:r>
            <a:r>
              <a:rPr dirty="0" smtClean="0" sz="2500" spc="54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fuerzas</a:t>
            </a:r>
            <a:r>
              <a:rPr dirty="0" smtClean="0" sz="2500" spc="10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5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la</a:t>
            </a:r>
            <a:r>
              <a:rPr dirty="0" smtClean="0" sz="2500" spc="42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natu</a:t>
            </a:r>
            <a:r>
              <a:rPr dirty="0" smtClean="0" sz="2500" spc="-25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aleza</a:t>
            </a:r>
            <a:r>
              <a:rPr dirty="0" smtClean="0" sz="2500" spc="13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en</a:t>
            </a:r>
            <a:r>
              <a:rPr dirty="0" smtClean="0" sz="2500" spc="55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su</a:t>
            </a:r>
            <a:r>
              <a:rPr dirty="0" smtClean="0" sz="2500" spc="2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pro-</a:t>
            </a:r>
            <a:r>
              <a:rPr dirty="0" smtClean="0" sz="2500" spc="51">
                <a:latin typeface="Arial"/>
                <a:cs typeface="Arial"/>
              </a:rPr>
              <a:t> </a:t>
            </a:r>
            <a:r>
              <a:rPr dirty="0" smtClean="0" sz="2500" spc="-59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ech</a:t>
            </a:r>
            <a:r>
              <a:rPr dirty="0" smtClean="0" sz="2500" spc="-100">
                <a:latin typeface="Arial"/>
                <a:cs typeface="Arial"/>
              </a:rPr>
              <a:t>o</a:t>
            </a:r>
            <a:r>
              <a:rPr dirty="0" smtClean="0" sz="2500" spc="0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6474" y="4414453"/>
            <a:ext cx="1889192" cy="1554835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 algn="just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Los</a:t>
            </a:r>
            <a:r>
              <a:rPr dirty="0" smtClean="0" sz="2500" spc="80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p</a:t>
            </a:r>
            <a:r>
              <a:rPr dirty="0" smtClean="0" sz="2500" spc="43">
                <a:latin typeface="Arial"/>
                <a:cs typeface="Arial"/>
              </a:rPr>
              <a:t>r</a:t>
            </a:r>
            <a:r>
              <a:rPr dirty="0" smtClean="0" sz="2500" spc="11">
                <a:latin typeface="Arial"/>
                <a:cs typeface="Arial"/>
              </a:rPr>
              <a:t>imeros</a:t>
            </a:r>
            <a:endParaRPr sz="2500">
              <a:latin typeface="Arial"/>
              <a:cs typeface="Arial"/>
            </a:endParaRPr>
          </a:p>
          <a:p>
            <a:pPr marL="12700" marR="2049" algn="just">
              <a:lnSpc>
                <a:spcPts val="3190"/>
              </a:lnSpc>
              <a:spcBef>
                <a:spcPts val="142"/>
              </a:spcBef>
            </a:pPr>
            <a:r>
              <a:rPr dirty="0" smtClean="0" sz="2500">
                <a:latin typeface="Arial"/>
                <a:cs typeface="Arial"/>
              </a:rPr>
              <a:t>sistemas</a:t>
            </a:r>
            <a:r>
              <a:rPr dirty="0" smtClean="0" sz="2500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mantener</a:t>
            </a:r>
            <a:r>
              <a:rPr dirty="0" smtClean="0" sz="2500" spc="0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r>
              <a:rPr dirty="0" smtClean="0" sz="2500" spc="5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vient</a:t>
            </a:r>
            <a:r>
              <a:rPr dirty="0" smtClean="0" sz="2500" spc="-86">
                <a:latin typeface="Arial"/>
                <a:cs typeface="Arial"/>
              </a:rPr>
              <a:t>o</a:t>
            </a:r>
            <a:r>
              <a:rPr dirty="0" smtClean="0" sz="2500" spc="5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78612" y="4414453"/>
            <a:ext cx="6704088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ejemplos</a:t>
            </a:r>
            <a:r>
              <a:rPr dirty="0" smtClean="0" sz="2500" spc="13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6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dispositi</a:t>
            </a:r>
            <a:r>
              <a:rPr dirty="0" smtClean="0" sz="2500" spc="-64">
                <a:latin typeface="Arial"/>
                <a:cs typeface="Arial"/>
              </a:rPr>
              <a:t>v</a:t>
            </a:r>
            <a:r>
              <a:rPr dirty="0" smtClean="0" sz="2500" spc="0">
                <a:latin typeface="Arial"/>
                <a:cs typeface="Arial"/>
              </a:rPr>
              <a:t>os</a:t>
            </a:r>
            <a:r>
              <a:rPr dirty="0" smtClean="0" sz="2500" spc="169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de</a:t>
            </a:r>
            <a:r>
              <a:rPr dirty="0" smtClean="0" sz="2500" spc="67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control</a:t>
            </a:r>
            <a:r>
              <a:rPr dirty="0" smtClean="0" sz="2500" spc="114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inclu</a:t>
            </a:r>
            <a:r>
              <a:rPr dirty="0" smtClean="0" sz="2500" spc="-37">
                <a:latin typeface="Arial"/>
                <a:cs typeface="Arial"/>
              </a:rPr>
              <a:t>y</a:t>
            </a:r>
            <a:r>
              <a:rPr dirty="0" smtClean="0" sz="2500" spc="12">
                <a:latin typeface="Arial"/>
                <a:cs typeface="Arial"/>
              </a:rPr>
              <a:t>en</a:t>
            </a:r>
            <a:r>
              <a:rPr dirty="0" smtClean="0" sz="2500" spc="3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los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68224" y="4819341"/>
            <a:ext cx="2034735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regulación</a:t>
            </a:r>
            <a:r>
              <a:rPr dirty="0" smtClean="0" sz="2500" spc="682">
                <a:latin typeface="Arial"/>
                <a:cs typeface="Arial"/>
              </a:rPr>
              <a:t> </a:t>
            </a:r>
            <a:r>
              <a:rPr dirty="0" smtClean="0" sz="2500" spc="12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90256" y="4819341"/>
            <a:ext cx="99969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9">
                <a:latin typeface="Arial"/>
                <a:cs typeface="Arial"/>
              </a:rPr>
              <a:t>relojes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7243" y="4819341"/>
            <a:ext cx="230016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y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94556" y="4819341"/>
            <a:ext cx="2401471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los</a:t>
            </a:r>
            <a:r>
              <a:rPr dirty="0" smtClean="0" sz="2500" spc="599">
                <a:latin typeface="Arial"/>
                <a:cs typeface="Arial"/>
              </a:rPr>
              <a:t> </a:t>
            </a:r>
            <a:r>
              <a:rPr dirty="0" smtClean="0" sz="2500" spc="13">
                <a:latin typeface="Arial"/>
                <a:cs typeface="Arial"/>
              </a:rPr>
              <a:t>mecanismos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83325" y="4819341"/>
            <a:ext cx="699375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5">
                <a:latin typeface="Arial"/>
                <a:cs typeface="Arial"/>
              </a:rPr>
              <a:t>pa</a:t>
            </a:r>
            <a:r>
              <a:rPr dirty="0" smtClean="0" sz="2500" spc="5">
                <a:latin typeface="Arial"/>
                <a:cs typeface="Arial"/>
              </a:rPr>
              <a:t>r</a:t>
            </a:r>
            <a:r>
              <a:rPr dirty="0" smtClean="0" sz="2500" spc="5">
                <a:latin typeface="Arial"/>
                <a:cs typeface="Arial"/>
              </a:rPr>
              <a:t>a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66020" y="5224217"/>
            <a:ext cx="6716680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0">
                <a:latin typeface="Arial"/>
                <a:cs typeface="Arial"/>
              </a:rPr>
              <a:t>molinos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viento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o</a:t>
            </a:r>
            <a:r>
              <a:rPr dirty="0" smtClean="0" sz="2500" spc="10">
                <a:latin typeface="Arial"/>
                <a:cs typeface="Arial"/>
              </a:rPr>
              <a:t>r</a:t>
            </a:r>
            <a:r>
              <a:rPr dirty="0" smtClean="0" sz="2500" spc="10">
                <a:latin typeface="Arial"/>
                <a:cs typeface="Arial"/>
              </a:rPr>
              <a:t>ientados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en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la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dirección</a:t>
            </a:r>
            <a:r>
              <a:rPr dirty="0" smtClean="0" sz="2500" spc="10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del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6474" y="6493633"/>
            <a:ext cx="8626226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Las</a:t>
            </a:r>
            <a:r>
              <a:rPr dirty="0" smtClean="0" sz="2500" spc="135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plantas</a:t>
            </a:r>
            <a:r>
              <a:rPr dirty="0" smtClean="0" sz="2500" spc="170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indust</a:t>
            </a:r>
            <a:r>
              <a:rPr dirty="0" smtClean="0" sz="2500" spc="34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iales</a:t>
            </a:r>
            <a:r>
              <a:rPr dirty="0" smtClean="0" sz="2500" spc="221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mode</a:t>
            </a:r>
            <a:r>
              <a:rPr dirty="0" smtClean="0" sz="2500" spc="59">
                <a:latin typeface="Arial"/>
                <a:cs typeface="Arial"/>
              </a:rPr>
              <a:t>r</a:t>
            </a:r>
            <a:r>
              <a:rPr dirty="0" smtClean="0" sz="2500" spc="0">
                <a:latin typeface="Arial"/>
                <a:cs typeface="Arial"/>
              </a:rPr>
              <a:t>nas</a:t>
            </a:r>
            <a:r>
              <a:rPr dirty="0" smtClean="0" sz="2500" spc="206">
                <a:latin typeface="Arial"/>
                <a:cs typeface="Arial"/>
              </a:rPr>
              <a:t> </a:t>
            </a:r>
            <a:r>
              <a:rPr dirty="0" smtClean="0" sz="2500" spc="0">
                <a:latin typeface="Arial"/>
                <a:cs typeface="Arial"/>
              </a:rPr>
              <a:t>poseen</a:t>
            </a:r>
            <a:r>
              <a:rPr dirty="0" smtClean="0" sz="2500" spc="171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sofisticados</a:t>
            </a:r>
            <a:r>
              <a:rPr dirty="0" smtClean="0" sz="2500" spc="94">
                <a:latin typeface="Arial"/>
                <a:cs typeface="Arial"/>
              </a:rPr>
              <a:t> </a:t>
            </a:r>
            <a:r>
              <a:rPr dirty="0" smtClean="0" sz="2500" spc="8">
                <a:latin typeface="Arial"/>
                <a:cs typeface="Arial"/>
              </a:rPr>
              <a:t>siste-</a:t>
            </a:r>
            <a:endParaRPr sz="2500">
              <a:latin typeface="Arial"/>
              <a:cs typeface="Arial"/>
            </a:endParaRPr>
          </a:p>
          <a:p>
            <a:pPr marL="12700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9">
                <a:latin typeface="Arial"/>
                <a:cs typeface="Arial"/>
              </a:rPr>
              <a:t>mas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de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control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que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son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uciales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pa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su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ope</a:t>
            </a:r>
            <a:r>
              <a:rPr dirty="0" smtClean="0" sz="2500" spc="9">
                <a:latin typeface="Arial"/>
                <a:cs typeface="Arial"/>
              </a:rPr>
              <a:t>r</a:t>
            </a:r>
            <a:r>
              <a:rPr dirty="0" smtClean="0" sz="2500" spc="9">
                <a:latin typeface="Arial"/>
                <a:cs typeface="Arial"/>
              </a:rPr>
              <a:t>ación</a:t>
            </a:r>
            <a:r>
              <a:rPr dirty="0" smtClean="0" sz="2500" spc="9">
                <a:latin typeface="Arial"/>
                <a:cs typeface="Arial"/>
              </a:rPr>
              <a:t> </a:t>
            </a:r>
            <a:r>
              <a:rPr dirty="0" smtClean="0" sz="2500" spc="9">
                <a:latin typeface="Arial"/>
                <a:cs typeface="Arial"/>
              </a:rPr>
              <a:t>correcta.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069174" y="624738"/>
            <a:ext cx="8553602" cy="0"/>
          </a:xfrm>
          <a:custGeom>
            <a:avLst/>
            <a:gdLst/>
            <a:ahLst/>
            <a:cxnLst/>
            <a:rect l="l" t="t" r="r" b="b"/>
            <a:pathLst>
              <a:path w="8553602" h="0">
                <a:moveTo>
                  <a:pt x="0" y="0"/>
                </a:moveTo>
                <a:lnTo>
                  <a:pt x="8553602" y="0"/>
                </a:lnTo>
              </a:path>
            </a:pathLst>
          </a:custGeom>
          <a:ln w="139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1283030" y="744937"/>
            <a:ext cx="8126122" cy="55823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056474" y="432075"/>
            <a:ext cx="1095183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 spc="-9">
                <a:latin typeface="Arial"/>
                <a:cs typeface="Arial"/>
              </a:rPr>
              <a:t>C</a:t>
            </a:r>
            <a:r>
              <a:rPr dirty="0" smtClean="0" sz="1200" spc="-9">
                <a:latin typeface="Arial"/>
                <a:cs typeface="Arial"/>
              </a:rPr>
              <a:t>A</a:t>
            </a:r>
            <a:r>
              <a:rPr dirty="0" smtClean="0" sz="1200" spc="-9">
                <a:latin typeface="Arial"/>
                <a:cs typeface="Arial"/>
              </a:rPr>
              <a:t>UT1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Clase</a:t>
            </a:r>
            <a:r>
              <a:rPr dirty="0" smtClean="0" sz="1200" spc="-9">
                <a:latin typeface="Arial"/>
                <a:cs typeface="Arial"/>
              </a:rPr>
              <a:t> </a:t>
            </a:r>
            <a:r>
              <a:rPr dirty="0" smtClean="0" sz="1200" spc="-9"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25660" y="432075"/>
            <a:ext cx="132590" cy="177228"/>
          </a:xfrm>
          <a:prstGeom prst="rect">
            <a:avLst/>
          </a:prstGeom>
        </p:spPr>
        <p:txBody>
          <a:bodyPr wrap="square" lIns="0" tIns="8413" rIns="0" bIns="0" rtlCol="0">
            <a:noAutofit/>
          </a:bodyPr>
          <a:lstStyle/>
          <a:p>
            <a:pPr marL="12700">
              <a:lnSpc>
                <a:spcPts val="1325"/>
              </a:lnSpc>
            </a:pPr>
            <a:r>
              <a:rPr dirty="0" smtClean="0" sz="1200"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5270" y="6464423"/>
            <a:ext cx="1594967" cy="340194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>
                <a:latin typeface="Arial"/>
                <a:cs typeface="Arial"/>
              </a:rPr>
              <a:t>Una</a:t>
            </a:r>
            <a:r>
              <a:rPr dirty="0" smtClean="0" sz="2500" spc="45">
                <a:latin typeface="Arial"/>
                <a:cs typeface="Arial"/>
              </a:rPr>
              <a:t> </a:t>
            </a:r>
            <a:r>
              <a:rPr dirty="0" smtClean="0" sz="2500" spc="10">
                <a:latin typeface="Arial"/>
                <a:cs typeface="Arial"/>
              </a:rPr>
              <a:t>planta</a:t>
            </a:r>
            <a:endParaRPr sz="2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85132" y="6464423"/>
            <a:ext cx="6978904" cy="745070"/>
          </a:xfrm>
          <a:prstGeom prst="rect">
            <a:avLst/>
          </a:prstGeom>
        </p:spPr>
        <p:txBody>
          <a:bodyPr wrap="square" lIns="0" tIns="16700" rIns="0" bIns="0" rtlCol="0">
            <a:noAutofit/>
          </a:bodyPr>
          <a:lstStyle/>
          <a:p>
            <a:pPr marL="12700">
              <a:lnSpc>
                <a:spcPts val="2630"/>
              </a:lnSpc>
            </a:pPr>
            <a:r>
              <a:rPr dirty="0" smtClean="0" sz="2500" spc="11">
                <a:latin typeface="Arial"/>
                <a:cs typeface="Arial"/>
              </a:rPr>
              <a:t>indust</a:t>
            </a:r>
            <a:r>
              <a:rPr dirty="0" smtClean="0" sz="2500" spc="11">
                <a:latin typeface="Arial"/>
                <a:cs typeface="Arial"/>
              </a:rPr>
              <a:t>r</a:t>
            </a:r>
            <a:r>
              <a:rPr dirty="0" smtClean="0" sz="2500" spc="11">
                <a:latin typeface="Arial"/>
                <a:cs typeface="Arial"/>
              </a:rPr>
              <a:t>ial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mode</a:t>
            </a:r>
            <a:r>
              <a:rPr dirty="0" smtClean="0" sz="2500" spc="11">
                <a:latin typeface="Arial"/>
                <a:cs typeface="Arial"/>
              </a:rPr>
              <a:t>r</a:t>
            </a:r>
            <a:r>
              <a:rPr dirty="0" smtClean="0" sz="2500" spc="11">
                <a:latin typeface="Arial"/>
                <a:cs typeface="Arial"/>
              </a:rPr>
              <a:t>na: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una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sección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de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la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refinería</a:t>
            </a:r>
            <a:r>
              <a:rPr dirty="0" smtClean="0" sz="2500" spc="11">
                <a:latin typeface="Arial"/>
                <a:cs typeface="Arial"/>
              </a:rPr>
              <a:t> </a:t>
            </a:r>
            <a:r>
              <a:rPr dirty="0" smtClean="0" sz="2500" spc="11">
                <a:latin typeface="Arial"/>
                <a:cs typeface="Arial"/>
              </a:rPr>
              <a:t>de</a:t>
            </a:r>
            <a:endParaRPr sz="2500">
              <a:latin typeface="Arial"/>
              <a:cs typeface="Arial"/>
            </a:endParaRPr>
          </a:p>
          <a:p>
            <a:pPr marL="974677" marR="47219">
              <a:lnSpc>
                <a:spcPct val="95825"/>
              </a:lnSpc>
              <a:spcBef>
                <a:spcPts val="238"/>
              </a:spcBef>
            </a:pPr>
            <a:r>
              <a:rPr dirty="0" smtClean="0" sz="2500" spc="-2">
                <a:latin typeface="Arial"/>
                <a:cs typeface="Arial"/>
              </a:rPr>
              <a:t>petróleo</a:t>
            </a:r>
            <a:r>
              <a:rPr dirty="0" smtClean="0" sz="2500" spc="-2">
                <a:latin typeface="Arial"/>
                <a:cs typeface="Arial"/>
              </a:rPr>
              <a:t> </a:t>
            </a:r>
            <a:r>
              <a:rPr dirty="0" smtClean="0" sz="2500" spc="-2">
                <a:latin typeface="Arial"/>
                <a:cs typeface="Arial"/>
              </a:rPr>
              <a:t>austríaca</a:t>
            </a:r>
            <a:r>
              <a:rPr dirty="0" smtClean="0" sz="2500" spc="-2">
                <a:latin typeface="Arial"/>
                <a:cs typeface="Arial"/>
              </a:rPr>
              <a:t> </a:t>
            </a:r>
            <a:r>
              <a:rPr dirty="0" smtClean="0" sz="2500" spc="-2">
                <a:latin typeface="Arial"/>
                <a:cs typeface="Arial"/>
              </a:rPr>
              <a:t>OM</a:t>
            </a:r>
            <a:r>
              <a:rPr dirty="0" smtClean="0" sz="2500" spc="-2">
                <a:latin typeface="Arial"/>
                <a:cs typeface="Arial"/>
              </a:rPr>
              <a:t>V</a:t>
            </a:r>
            <a:r>
              <a:rPr dirty="0" smtClean="0" sz="2500" spc="-2"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69174" y="485038"/>
            <a:ext cx="85536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