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4" r:id="rId7"/>
    <p:sldId id="263"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458620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4117130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3909089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12205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26909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24613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2754367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359228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159069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3112043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7F83744-9D70-4876-B50F-739C7F0B4144}" type="datetimeFigureOut">
              <a:rPr lang="es-MX" smtClean="0"/>
              <a:t>12/09/2018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589C619-1C2B-4329-933C-19D7A709F18E}" type="slidenum">
              <a:rPr lang="es-MX" smtClean="0"/>
              <a:t>‹Nº›</a:t>
            </a:fld>
            <a:endParaRPr lang="es-MX"/>
          </a:p>
        </p:txBody>
      </p:sp>
    </p:spTree>
    <p:extLst>
      <p:ext uri="{BB962C8B-B14F-4D97-AF65-F5344CB8AC3E}">
        <p14:creationId xmlns:p14="http://schemas.microsoft.com/office/powerpoint/2010/main" val="1985893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83744-9D70-4876-B50F-739C7F0B4144}" type="datetimeFigureOut">
              <a:rPr lang="es-MX" smtClean="0"/>
              <a:t>12/09/2018</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9C619-1C2B-4329-933C-19D7A709F18E}" type="slidenum">
              <a:rPr lang="es-MX" smtClean="0"/>
              <a:t>‹Nº›</a:t>
            </a:fld>
            <a:endParaRPr lang="es-MX"/>
          </a:p>
        </p:txBody>
      </p:sp>
    </p:spTree>
    <p:extLst>
      <p:ext uri="{BB962C8B-B14F-4D97-AF65-F5344CB8AC3E}">
        <p14:creationId xmlns:p14="http://schemas.microsoft.com/office/powerpoint/2010/main" val="2387226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Método de Bisección</a:t>
            </a:r>
            <a:endParaRPr lang="es-MX" dirty="0"/>
          </a:p>
        </p:txBody>
      </p:sp>
      <p:sp>
        <p:nvSpPr>
          <p:cNvPr id="3" name="2 Subtítulo"/>
          <p:cNvSpPr>
            <a:spLocks noGrp="1"/>
          </p:cNvSpPr>
          <p:nvPr>
            <p:ph type="subTitle" idx="1"/>
          </p:nvPr>
        </p:nvSpPr>
        <p:spPr/>
        <p:txBody>
          <a:bodyPr/>
          <a:lstStyle/>
          <a:p>
            <a:endParaRPr lang="es-MX"/>
          </a:p>
        </p:txBody>
      </p:sp>
    </p:spTree>
    <p:extLst>
      <p:ext uri="{BB962C8B-B14F-4D97-AF65-F5344CB8AC3E}">
        <p14:creationId xmlns:p14="http://schemas.microsoft.com/office/powerpoint/2010/main" val="3488631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Método de Bisección</a:t>
            </a:r>
            <a:endParaRPr lang="es-MX" dirty="0"/>
          </a:p>
        </p:txBody>
      </p:sp>
      <p:sp>
        <p:nvSpPr>
          <p:cNvPr id="3" name="2 Marcador de contenido"/>
          <p:cNvSpPr>
            <a:spLocks noGrp="1"/>
          </p:cNvSpPr>
          <p:nvPr>
            <p:ph idx="1"/>
          </p:nvPr>
        </p:nvSpPr>
        <p:spPr/>
        <p:txBody>
          <a:bodyPr/>
          <a:lstStyle/>
          <a:p>
            <a:pPr algn="just"/>
            <a:r>
              <a:rPr lang="es-MX" dirty="0" smtClean="0"/>
              <a:t>Este método , que se utiliza para resolver ecuaciones de una variable, está basado en el “Teorema de los Valores Intermedios” (TVM), en el cual se establece que toda función continua f, en un intervalo cerrado [a, b], toma todos los valores que se hallan entre f(a) y f(b), de tal forma que la ecuación f(x)=0 tiene una sola raíz que verifica f(a).f(b)&lt;0.</a:t>
            </a:r>
          </a:p>
          <a:p>
            <a:pPr algn="just"/>
            <a:endParaRPr lang="es-MX" dirty="0" smtClean="0"/>
          </a:p>
          <a:p>
            <a:pPr algn="just"/>
            <a:endParaRPr lang="es-MX" dirty="0"/>
          </a:p>
        </p:txBody>
      </p:sp>
    </p:spTree>
    <p:extLst>
      <p:ext uri="{BB962C8B-B14F-4D97-AF65-F5344CB8AC3E}">
        <p14:creationId xmlns:p14="http://schemas.microsoft.com/office/powerpoint/2010/main" val="2971210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Método de Bisección</a:t>
            </a:r>
            <a:endParaRPr lang="es-MX" dirty="0"/>
          </a:p>
        </p:txBody>
      </p:sp>
      <p:sp>
        <p:nvSpPr>
          <p:cNvPr id="3" name="2 Marcador de contenido"/>
          <p:cNvSpPr>
            <a:spLocks noGrp="1"/>
          </p:cNvSpPr>
          <p:nvPr>
            <p:ph idx="1"/>
          </p:nvPr>
        </p:nvSpPr>
        <p:spPr/>
        <p:txBody>
          <a:bodyPr/>
          <a:lstStyle/>
          <a:p>
            <a:pPr algn="just"/>
            <a:endParaRPr lang="es-MX" dirty="0" smtClean="0"/>
          </a:p>
          <a:p>
            <a:pPr algn="just"/>
            <a:endParaRPr lang="es-MX" dirty="0"/>
          </a:p>
        </p:txBody>
      </p:sp>
      <p:pic>
        <p:nvPicPr>
          <p:cNvPr id="1026" name="Picture 2" descr="https://matematica.laguia2000.com/wp-content/uploads/2011/03/032011_1646_Mtododebise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5323" y="1124744"/>
            <a:ext cx="5976664" cy="3990304"/>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547664" y="5282871"/>
            <a:ext cx="6912769" cy="1200329"/>
          </a:xfrm>
          <a:prstGeom prst="rect">
            <a:avLst/>
          </a:prstGeom>
          <a:noFill/>
        </p:spPr>
        <p:txBody>
          <a:bodyPr wrap="square" rtlCol="0">
            <a:spAutoFit/>
          </a:bodyPr>
          <a:lstStyle/>
          <a:p>
            <a:pPr algn="just"/>
            <a:r>
              <a:rPr lang="es-MX" sz="2400" dirty="0" smtClean="0"/>
              <a:t>Para que cumpla el método de bisección es requerido que </a:t>
            </a:r>
            <a:r>
              <a:rPr lang="es-MX" sz="2400" b="1" dirty="0" smtClean="0"/>
              <a:t>f(a)</a:t>
            </a:r>
            <a:r>
              <a:rPr lang="es-MX" sz="2400" dirty="0" smtClean="0"/>
              <a:t> y </a:t>
            </a:r>
            <a:r>
              <a:rPr lang="es-MX" sz="2400" b="1" dirty="0" smtClean="0"/>
              <a:t>f(b)</a:t>
            </a:r>
            <a:r>
              <a:rPr lang="es-MX" sz="2400" dirty="0" smtClean="0"/>
              <a:t> tengan, signos opuestos como se ve en la gráfica de ejemplo</a:t>
            </a:r>
            <a:endParaRPr lang="es-MX" sz="2400" dirty="0"/>
          </a:p>
        </p:txBody>
      </p:sp>
    </p:spTree>
    <p:extLst>
      <p:ext uri="{BB962C8B-B14F-4D97-AF65-F5344CB8AC3E}">
        <p14:creationId xmlns:p14="http://schemas.microsoft.com/office/powerpoint/2010/main" val="1976470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5121"/>
            <a:ext cx="8229600" cy="1143000"/>
          </a:xfrm>
        </p:spPr>
        <p:txBody>
          <a:bodyPr/>
          <a:lstStyle/>
          <a:p>
            <a:r>
              <a:rPr lang="es-MX" dirty="0" smtClean="0"/>
              <a:t>Método de Bisección</a:t>
            </a:r>
            <a:endParaRPr lang="es-MX" dirty="0"/>
          </a:p>
        </p:txBody>
      </p:sp>
      <p:sp>
        <p:nvSpPr>
          <p:cNvPr id="3" name="2 Marcador de contenido"/>
          <p:cNvSpPr>
            <a:spLocks noGrp="1"/>
          </p:cNvSpPr>
          <p:nvPr>
            <p:ph idx="1"/>
          </p:nvPr>
        </p:nvSpPr>
        <p:spPr/>
        <p:txBody>
          <a:bodyPr/>
          <a:lstStyle/>
          <a:p>
            <a:pPr algn="just"/>
            <a:endParaRPr lang="es-MX" dirty="0" smtClean="0"/>
          </a:p>
          <a:p>
            <a:pPr algn="just"/>
            <a:endParaRPr lang="es-MX" dirty="0"/>
          </a:p>
        </p:txBody>
      </p:sp>
      <p:sp>
        <p:nvSpPr>
          <p:cNvPr id="5" name="4 CuadroTexto"/>
          <p:cNvSpPr txBox="1"/>
          <p:nvPr/>
        </p:nvSpPr>
        <p:spPr>
          <a:xfrm>
            <a:off x="179512" y="5282871"/>
            <a:ext cx="8280921" cy="1569660"/>
          </a:xfrm>
          <a:prstGeom prst="rect">
            <a:avLst/>
          </a:prstGeom>
          <a:noFill/>
        </p:spPr>
        <p:txBody>
          <a:bodyPr wrap="square" rtlCol="0">
            <a:spAutoFit/>
          </a:bodyPr>
          <a:lstStyle/>
          <a:p>
            <a:pPr algn="just"/>
            <a:r>
              <a:rPr lang="es-MX" sz="2400" dirty="0" smtClean="0"/>
              <a:t>En pocas palabras, consiste en ir dividiendo la función que hemos visto arriba en </a:t>
            </a:r>
            <a:r>
              <a:rPr lang="es-MX" sz="2400" b="1" i="1" u="sng" dirty="0" err="1" smtClean="0">
                <a:effectLst>
                  <a:outerShdw blurRad="38100" dist="38100" dir="2700000" algn="tl">
                    <a:srgbClr val="000000">
                      <a:alpha val="43137"/>
                    </a:srgbClr>
                  </a:outerShdw>
                </a:effectLst>
              </a:rPr>
              <a:t>subintervalos</a:t>
            </a:r>
            <a:r>
              <a:rPr lang="es-MX" sz="2400" dirty="0" smtClean="0"/>
              <a:t>, y hallar los puntos medios de cada uno de ellos (m), los pasos para implementar bisección son:</a:t>
            </a:r>
          </a:p>
          <a:p>
            <a:pPr algn="just"/>
            <a:endParaRPr lang="es-MX" sz="2400" dirty="0" smtClean="0"/>
          </a:p>
        </p:txBody>
      </p:sp>
      <p:pic>
        <p:nvPicPr>
          <p:cNvPr id="2050" name="Picture 2" descr="https://matematica.laguia2000.com/wp-content/uploads/2011/03/032011_1646_Mtododebise21.pn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59731" y="1052736"/>
            <a:ext cx="4920481" cy="4422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261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Método de Bisección</a:t>
            </a:r>
            <a:endParaRPr lang="es-MX" dirty="0"/>
          </a:p>
        </p:txBody>
      </p:sp>
      <p:sp>
        <p:nvSpPr>
          <p:cNvPr id="3" name="2 Marcador de contenido"/>
          <p:cNvSpPr>
            <a:spLocks noGrp="1"/>
          </p:cNvSpPr>
          <p:nvPr>
            <p:ph idx="1"/>
          </p:nvPr>
        </p:nvSpPr>
        <p:spPr/>
        <p:txBody>
          <a:bodyPr/>
          <a:lstStyle/>
          <a:p>
            <a:pPr marL="514350" indent="-514350" algn="just">
              <a:buFont typeface="+mj-lt"/>
              <a:buAutoNum type="arabicPeriod"/>
            </a:pPr>
            <a:r>
              <a:rPr lang="es-MX" dirty="0" smtClean="0"/>
              <a:t>Elegimos dos valores iniciales </a:t>
            </a:r>
            <a:r>
              <a:rPr lang="es-MX" b="1" dirty="0" smtClean="0"/>
              <a:t>a</a:t>
            </a:r>
            <a:r>
              <a:rPr lang="es-MX" dirty="0" smtClean="0"/>
              <a:t> y </a:t>
            </a:r>
            <a:r>
              <a:rPr lang="es-MX" b="1" dirty="0" smtClean="0"/>
              <a:t>b</a:t>
            </a:r>
            <a:r>
              <a:rPr lang="es-MX" dirty="0" smtClean="0"/>
              <a:t>, de tal forma que la función cambie de signo:</a:t>
            </a:r>
          </a:p>
          <a:p>
            <a:pPr marL="514350" indent="-514350" algn="just">
              <a:buFont typeface="+mj-lt"/>
              <a:buAutoNum type="arabicPeriod"/>
            </a:pPr>
            <a:endParaRPr lang="es-MX" dirty="0"/>
          </a:p>
          <a:p>
            <a:pPr marL="514350" indent="-514350" algn="just">
              <a:buFont typeface="+mj-lt"/>
              <a:buAutoNum type="arabicPeriod"/>
            </a:pPr>
            <a:endParaRPr lang="es-MX" dirty="0" smtClean="0"/>
          </a:p>
          <a:p>
            <a:pPr marL="514350" indent="-514350" algn="just">
              <a:buFont typeface="+mj-lt"/>
              <a:buAutoNum type="arabicPeriod"/>
            </a:pPr>
            <a:r>
              <a:rPr lang="es-MX" dirty="0" smtClean="0"/>
              <a:t>Realizamos </a:t>
            </a:r>
            <a:r>
              <a:rPr lang="es-MX" dirty="0"/>
              <a:t>la primera aproximación a la raíz, mediante la fórmula del punto </a:t>
            </a:r>
            <a:r>
              <a:rPr lang="es-MX" dirty="0" smtClean="0"/>
              <a:t>medio (</a:t>
            </a:r>
            <a:r>
              <a:rPr lang="es-MX" i="1" dirty="0" smtClean="0">
                <a:latin typeface="Times New Roman" pitchFamily="18" charset="0"/>
                <a:cs typeface="Times New Roman" pitchFamily="18" charset="0"/>
              </a:rPr>
              <a:t>Xi </a:t>
            </a:r>
            <a:r>
              <a:rPr lang="es-MX" dirty="0" smtClean="0"/>
              <a:t>):</a:t>
            </a:r>
          </a:p>
          <a:p>
            <a:pPr algn="just"/>
            <a:endParaRPr lang="es-MX" dirty="0"/>
          </a:p>
        </p:txBody>
      </p:sp>
      <p:sp>
        <p:nvSpPr>
          <p:cNvPr id="4" name="3 CuadroTexto"/>
          <p:cNvSpPr txBox="1"/>
          <p:nvPr/>
        </p:nvSpPr>
        <p:spPr>
          <a:xfrm>
            <a:off x="2525197" y="5412849"/>
            <a:ext cx="2494594" cy="523220"/>
          </a:xfrm>
          <a:prstGeom prst="rect">
            <a:avLst/>
          </a:prstGeom>
          <a:noFill/>
        </p:spPr>
        <p:txBody>
          <a:bodyPr wrap="none" rtlCol="0">
            <a:spAutoFit/>
          </a:bodyPr>
          <a:lstStyle/>
          <a:p>
            <a:r>
              <a:rPr lang="es-MX" sz="2800" i="1" dirty="0" smtClean="0">
                <a:latin typeface="Times New Roman" pitchFamily="18" charset="0"/>
                <a:cs typeface="Times New Roman" pitchFamily="18" charset="0"/>
              </a:rPr>
              <a:t>Xi </a:t>
            </a:r>
            <a:r>
              <a:rPr lang="es-MX" sz="2800" i="1" dirty="0" smtClean="0">
                <a:latin typeface="Times New Roman" pitchFamily="18" charset="0"/>
                <a:cs typeface="Times New Roman" pitchFamily="18" charset="0"/>
              </a:rPr>
              <a:t>= (b + a) </a:t>
            </a:r>
            <a:r>
              <a:rPr lang="es-MX" sz="2800" b="1" i="1" dirty="0" smtClean="0">
                <a:latin typeface="Times New Roman" pitchFamily="18" charset="0"/>
                <a:cs typeface="Times New Roman" pitchFamily="18" charset="0"/>
              </a:rPr>
              <a:t>/</a:t>
            </a:r>
            <a:r>
              <a:rPr lang="es-MX" sz="2800" i="1" dirty="0" smtClean="0">
                <a:latin typeface="Times New Roman" pitchFamily="18" charset="0"/>
                <a:cs typeface="Times New Roman" pitchFamily="18" charset="0"/>
              </a:rPr>
              <a:t> 2 </a:t>
            </a:r>
            <a:endParaRPr lang="es-MX" i="1" dirty="0">
              <a:latin typeface="Times New Roman" pitchFamily="18" charset="0"/>
              <a:cs typeface="Times New Roman" pitchFamily="18" charset="0"/>
            </a:endParaRPr>
          </a:p>
        </p:txBody>
      </p:sp>
      <p:sp>
        <p:nvSpPr>
          <p:cNvPr id="5" name="4 CuadroTexto"/>
          <p:cNvSpPr txBox="1"/>
          <p:nvPr/>
        </p:nvSpPr>
        <p:spPr>
          <a:xfrm>
            <a:off x="2987824" y="2924944"/>
            <a:ext cx="2521844" cy="646331"/>
          </a:xfrm>
          <a:prstGeom prst="rect">
            <a:avLst/>
          </a:prstGeom>
          <a:noFill/>
        </p:spPr>
        <p:txBody>
          <a:bodyPr wrap="none" rtlCol="0">
            <a:spAutoFit/>
          </a:bodyPr>
          <a:lstStyle/>
          <a:p>
            <a:r>
              <a:rPr lang="es-MX" sz="3600" i="1" dirty="0" smtClean="0">
                <a:effectLst>
                  <a:outerShdw blurRad="38100" dist="38100" dir="2700000" algn="tl">
                    <a:srgbClr val="000000">
                      <a:alpha val="43137"/>
                    </a:srgbClr>
                  </a:outerShdw>
                </a:effectLst>
                <a:latin typeface="Times New Roman" pitchFamily="18" charset="0"/>
                <a:cs typeface="Times New Roman" pitchFamily="18" charset="0"/>
              </a:rPr>
              <a:t>f(a)*f(b) &lt; 0</a:t>
            </a:r>
            <a:endParaRPr lang="es-MX" sz="3600" i="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920720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Método de Bisección</a:t>
            </a:r>
            <a:endParaRPr lang="es-MX" dirty="0"/>
          </a:p>
        </p:txBody>
      </p:sp>
      <p:sp>
        <p:nvSpPr>
          <p:cNvPr id="3" name="2 Marcador de contenido"/>
          <p:cNvSpPr>
            <a:spLocks noGrp="1"/>
          </p:cNvSpPr>
          <p:nvPr>
            <p:ph idx="1"/>
          </p:nvPr>
        </p:nvSpPr>
        <p:spPr/>
        <p:txBody>
          <a:bodyPr/>
          <a:lstStyle/>
          <a:p>
            <a:pPr marL="514350" indent="-514350" algn="just">
              <a:buFont typeface="+mj-lt"/>
              <a:buAutoNum type="arabicPeriod" startAt="3"/>
            </a:pPr>
            <a:r>
              <a:rPr lang="es-MX" dirty="0" smtClean="0"/>
              <a:t>Calculamos f(a), f(</a:t>
            </a:r>
            <a:r>
              <a:rPr lang="es-MX" i="1" dirty="0" smtClean="0">
                <a:latin typeface="Times New Roman" pitchFamily="18" charset="0"/>
                <a:cs typeface="Times New Roman" pitchFamily="18" charset="0"/>
              </a:rPr>
              <a:t>Xi</a:t>
            </a:r>
            <a:r>
              <a:rPr lang="es-MX" dirty="0" smtClean="0"/>
              <a:t>)</a:t>
            </a:r>
          </a:p>
        </p:txBody>
      </p:sp>
      <p:sp>
        <p:nvSpPr>
          <p:cNvPr id="7" name="2 Marcador de contenido"/>
          <p:cNvSpPr txBox="1">
            <a:spLocks/>
          </p:cNvSpPr>
          <p:nvPr/>
        </p:nvSpPr>
        <p:spPr>
          <a:xfrm>
            <a:off x="609600" y="2287413"/>
            <a:ext cx="8229600" cy="366186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s-MX" b="1" dirty="0" smtClean="0"/>
              <a:t>Algoritmo</a:t>
            </a:r>
          </a:p>
          <a:p>
            <a:pPr algn="just"/>
            <a:r>
              <a:rPr lang="es-MX" dirty="0" smtClean="0"/>
              <a:t>Si f(a)*f(</a:t>
            </a:r>
            <a:r>
              <a:rPr lang="es-MX" i="1" dirty="0" smtClean="0">
                <a:latin typeface="Times New Roman" pitchFamily="18" charset="0"/>
                <a:cs typeface="Times New Roman" pitchFamily="18" charset="0"/>
              </a:rPr>
              <a:t>Xi</a:t>
            </a:r>
            <a:r>
              <a:rPr lang="es-MX" dirty="0" smtClean="0"/>
              <a:t>) </a:t>
            </a:r>
            <a:r>
              <a:rPr lang="es-MX" b="1" dirty="0" smtClean="0"/>
              <a:t>&lt;</a:t>
            </a:r>
            <a:r>
              <a:rPr lang="es-MX" dirty="0" smtClean="0"/>
              <a:t> 0, cambia el </a:t>
            </a:r>
            <a:r>
              <a:rPr lang="es-MX" dirty="0" err="1" smtClean="0"/>
              <a:t>subintervalo</a:t>
            </a:r>
            <a:r>
              <a:rPr lang="es-MX" dirty="0" smtClean="0"/>
              <a:t> </a:t>
            </a:r>
            <a:br>
              <a:rPr lang="es-MX" dirty="0" smtClean="0"/>
            </a:br>
            <a:r>
              <a:rPr lang="es-MX" dirty="0" smtClean="0"/>
              <a:t>[a,</a:t>
            </a:r>
            <a:r>
              <a:rPr lang="es-MX" i="1" dirty="0" smtClean="0">
                <a:latin typeface="Times New Roman" pitchFamily="18" charset="0"/>
                <a:cs typeface="Times New Roman" pitchFamily="18" charset="0"/>
              </a:rPr>
              <a:t> Xi</a:t>
            </a:r>
            <a:r>
              <a:rPr lang="es-MX" dirty="0" smtClean="0"/>
              <a:t>] y b=</a:t>
            </a:r>
            <a:r>
              <a:rPr lang="es-MX" i="1" dirty="0" smtClean="0">
                <a:latin typeface="Times New Roman" pitchFamily="18" charset="0"/>
                <a:cs typeface="Times New Roman" pitchFamily="18" charset="0"/>
              </a:rPr>
              <a:t>Xi</a:t>
            </a:r>
            <a:endParaRPr lang="es-MX" dirty="0" smtClean="0"/>
          </a:p>
          <a:p>
            <a:pPr algn="just"/>
            <a:r>
              <a:rPr lang="es-MX" dirty="0" smtClean="0"/>
              <a:t>si f(a)*f(</a:t>
            </a:r>
            <a:r>
              <a:rPr lang="es-MX" i="1" dirty="0" smtClean="0">
                <a:latin typeface="Times New Roman" pitchFamily="18" charset="0"/>
                <a:cs typeface="Times New Roman" pitchFamily="18" charset="0"/>
              </a:rPr>
              <a:t>Xi</a:t>
            </a:r>
            <a:r>
              <a:rPr lang="es-MX" dirty="0" smtClean="0"/>
              <a:t>) </a:t>
            </a:r>
            <a:r>
              <a:rPr lang="es-MX" b="1" dirty="0" smtClean="0"/>
              <a:t>&gt;</a:t>
            </a:r>
            <a:r>
              <a:rPr lang="es-MX" dirty="0" smtClean="0"/>
              <a:t> 0, entonces la raíz está en el </a:t>
            </a:r>
            <a:r>
              <a:rPr lang="es-MX" dirty="0" err="1" smtClean="0"/>
              <a:t>subintervalo</a:t>
            </a:r>
            <a:r>
              <a:rPr lang="es-MX" dirty="0" smtClean="0"/>
              <a:t> [</a:t>
            </a:r>
            <a:r>
              <a:rPr lang="es-MX" i="1" dirty="0" smtClean="0">
                <a:latin typeface="Times New Roman" pitchFamily="18" charset="0"/>
                <a:cs typeface="Times New Roman" pitchFamily="18" charset="0"/>
              </a:rPr>
              <a:t>Xi</a:t>
            </a:r>
            <a:r>
              <a:rPr lang="es-MX" dirty="0" smtClean="0"/>
              <a:t>, </a:t>
            </a:r>
            <a:r>
              <a:rPr lang="es-MX" dirty="0" smtClean="0">
                <a:latin typeface="Times New Roman" pitchFamily="18" charset="0"/>
                <a:cs typeface="Times New Roman" pitchFamily="18" charset="0"/>
              </a:rPr>
              <a:t>b</a:t>
            </a:r>
            <a:r>
              <a:rPr lang="es-MX" dirty="0" smtClean="0"/>
              <a:t>] y a=</a:t>
            </a:r>
            <a:r>
              <a:rPr lang="es-MX" i="1" dirty="0" smtClean="0">
                <a:latin typeface="Times New Roman" pitchFamily="18" charset="0"/>
                <a:cs typeface="Times New Roman" pitchFamily="18" charset="0"/>
              </a:rPr>
              <a:t>Xi</a:t>
            </a:r>
            <a:endParaRPr lang="es-MX" dirty="0" smtClean="0"/>
          </a:p>
          <a:p>
            <a:pPr marL="0" indent="0" algn="just">
              <a:buFont typeface="Arial" pitchFamily="34" charset="0"/>
              <a:buNone/>
            </a:pPr>
            <a:endParaRPr lang="es-MX" dirty="0"/>
          </a:p>
        </p:txBody>
      </p:sp>
    </p:spTree>
    <p:extLst>
      <p:ext uri="{BB962C8B-B14F-4D97-AF65-F5344CB8AC3E}">
        <p14:creationId xmlns:p14="http://schemas.microsoft.com/office/powerpoint/2010/main" val="3309942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Método de Bisección</a:t>
            </a:r>
            <a:endParaRPr lang="es-MX" dirty="0"/>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983869344"/>
              </p:ext>
            </p:extLst>
          </p:nvPr>
        </p:nvGraphicFramePr>
        <p:xfrm>
          <a:off x="231275" y="2060848"/>
          <a:ext cx="8681450" cy="3353396"/>
        </p:xfrm>
        <a:graphic>
          <a:graphicData uri="http://schemas.openxmlformats.org/drawingml/2006/table">
            <a:tbl>
              <a:tblPr firstRow="1" bandRow="1">
                <a:tableStyleId>{5C22544A-7EE6-4342-B048-85BDC9FD1C3A}</a:tableStyleId>
              </a:tblPr>
              <a:tblGrid>
                <a:gridCol w="1034119"/>
                <a:gridCol w="588757"/>
                <a:gridCol w="446379"/>
                <a:gridCol w="715795"/>
                <a:gridCol w="3199130"/>
                <a:gridCol w="2697270"/>
              </a:tblGrid>
              <a:tr h="624989">
                <a:tc>
                  <a:txBody>
                    <a:bodyPr/>
                    <a:lstStyle/>
                    <a:p>
                      <a:pPr algn="ctr"/>
                      <a:r>
                        <a:rPr lang="es-MX" sz="2500" dirty="0" smtClean="0"/>
                        <a:t>i</a:t>
                      </a:r>
                      <a:endParaRPr lang="es-MX" sz="2500" dirty="0"/>
                    </a:p>
                  </a:txBody>
                  <a:tcPr/>
                </a:tc>
                <a:tc>
                  <a:txBody>
                    <a:bodyPr/>
                    <a:lstStyle/>
                    <a:p>
                      <a:pPr algn="ctr"/>
                      <a:r>
                        <a:rPr lang="es-MX" sz="2500" dirty="0" smtClean="0"/>
                        <a:t>a</a:t>
                      </a:r>
                      <a:endParaRPr lang="es-MX" sz="2500" dirty="0"/>
                    </a:p>
                  </a:txBody>
                  <a:tcPr/>
                </a:tc>
                <a:tc>
                  <a:txBody>
                    <a:bodyPr/>
                    <a:lstStyle/>
                    <a:p>
                      <a:pPr algn="ctr"/>
                      <a:r>
                        <a:rPr lang="es-MX" sz="2500" dirty="0" smtClean="0"/>
                        <a:t>b</a:t>
                      </a:r>
                      <a:endParaRPr lang="es-MX" sz="2500" dirty="0"/>
                    </a:p>
                  </a:txBody>
                  <a:tcPr/>
                </a:tc>
                <a:tc>
                  <a:txBody>
                    <a:bodyPr/>
                    <a:lstStyle/>
                    <a:p>
                      <a:pPr algn="ctr"/>
                      <a:r>
                        <a:rPr lang="es-MX" sz="2500" dirty="0" smtClean="0"/>
                        <a:t>f(X</a:t>
                      </a:r>
                      <a:r>
                        <a:rPr lang="es-MX" sz="2500" b="1" kern="1200" baseline="-25000" dirty="0" smtClean="0">
                          <a:solidFill>
                            <a:schemeClr val="lt1"/>
                          </a:solidFill>
                          <a:effectLst/>
                          <a:latin typeface="+mn-lt"/>
                          <a:ea typeface="+mn-ea"/>
                          <a:cs typeface="+mn-cs"/>
                        </a:rPr>
                        <a:t>i</a:t>
                      </a:r>
                      <a:r>
                        <a:rPr lang="es-MX" sz="2500" dirty="0" smtClean="0"/>
                        <a:t>)</a:t>
                      </a:r>
                      <a:endParaRPr lang="es-MX" sz="2500" dirty="0"/>
                    </a:p>
                  </a:txBody>
                  <a:tcPr/>
                </a:tc>
                <a:tc>
                  <a:txBody>
                    <a:bodyPr/>
                    <a:lstStyle/>
                    <a:p>
                      <a:pPr algn="ctr"/>
                      <a:r>
                        <a:rPr lang="es-MX" sz="2500" dirty="0" smtClean="0"/>
                        <a:t>f(a)*f(X</a:t>
                      </a:r>
                      <a:r>
                        <a:rPr lang="es-MX" sz="2500" b="1" kern="1200" baseline="-25000" dirty="0" smtClean="0">
                          <a:solidFill>
                            <a:schemeClr val="lt1"/>
                          </a:solidFill>
                          <a:effectLst/>
                          <a:latin typeface="+mn-lt"/>
                          <a:ea typeface="+mn-ea"/>
                          <a:cs typeface="+mn-cs"/>
                        </a:rPr>
                        <a:t>i</a:t>
                      </a:r>
                      <a:r>
                        <a:rPr lang="es-MX" sz="2500" dirty="0" smtClean="0"/>
                        <a:t>)</a:t>
                      </a:r>
                      <a:endParaRPr lang="es-MX" sz="2500" dirty="0"/>
                    </a:p>
                  </a:txBody>
                  <a:tcPr/>
                </a:tc>
                <a:tc>
                  <a:txBody>
                    <a:bodyPr/>
                    <a:lstStyle/>
                    <a:p>
                      <a:pPr algn="ctr"/>
                      <a:r>
                        <a:rPr lang="es-MX" sz="2500" dirty="0" smtClean="0"/>
                        <a:t>Error</a:t>
                      </a:r>
                    </a:p>
                    <a:p>
                      <a:pPr algn="ctr"/>
                      <a:r>
                        <a:rPr lang="es-MX" sz="2500" b="1" kern="1200" dirty="0" smtClean="0">
                          <a:solidFill>
                            <a:schemeClr val="lt1"/>
                          </a:solidFill>
                          <a:effectLst/>
                          <a:latin typeface="+mn-lt"/>
                          <a:ea typeface="+mn-ea"/>
                          <a:cs typeface="+mn-cs"/>
                        </a:rPr>
                        <a:t>|X</a:t>
                      </a:r>
                      <a:r>
                        <a:rPr lang="es-MX" sz="2500" b="1" kern="1200" baseline="-25000" dirty="0" smtClean="0">
                          <a:solidFill>
                            <a:schemeClr val="lt1"/>
                          </a:solidFill>
                          <a:effectLst/>
                          <a:latin typeface="+mn-lt"/>
                          <a:ea typeface="+mn-ea"/>
                          <a:cs typeface="+mn-cs"/>
                        </a:rPr>
                        <a:t>i</a:t>
                      </a:r>
                      <a:r>
                        <a:rPr lang="es-MX" sz="2500" b="1" kern="1200" dirty="0" smtClean="0">
                          <a:solidFill>
                            <a:schemeClr val="lt1"/>
                          </a:solidFill>
                          <a:effectLst/>
                          <a:latin typeface="+mn-lt"/>
                          <a:ea typeface="+mn-ea"/>
                          <a:cs typeface="+mn-cs"/>
                        </a:rPr>
                        <a:t> – X</a:t>
                      </a:r>
                      <a:r>
                        <a:rPr lang="es-MX" sz="2500" b="1" kern="1200" baseline="-25000" dirty="0" smtClean="0">
                          <a:solidFill>
                            <a:schemeClr val="lt1"/>
                          </a:solidFill>
                          <a:effectLst/>
                          <a:latin typeface="+mn-lt"/>
                          <a:ea typeface="+mn-ea"/>
                          <a:cs typeface="+mn-cs"/>
                        </a:rPr>
                        <a:t>i-n</a:t>
                      </a:r>
                      <a:r>
                        <a:rPr lang="es-MX" sz="2500" b="1" kern="1200" dirty="0" smtClean="0">
                          <a:solidFill>
                            <a:schemeClr val="lt1"/>
                          </a:solidFill>
                          <a:effectLst/>
                          <a:latin typeface="+mn-lt"/>
                          <a:ea typeface="+mn-ea"/>
                          <a:cs typeface="+mn-cs"/>
                        </a:rPr>
                        <a:t>| </a:t>
                      </a:r>
                      <a:endParaRPr lang="es-MX" sz="2500" b="1" kern="1200" dirty="0">
                        <a:solidFill>
                          <a:schemeClr val="lt1"/>
                        </a:solidFill>
                        <a:effectLst/>
                        <a:latin typeface="+mn-lt"/>
                        <a:ea typeface="+mn-ea"/>
                        <a:cs typeface="+mn-cs"/>
                      </a:endParaRPr>
                    </a:p>
                  </a:txBody>
                  <a:tcPr/>
                </a:tc>
              </a:tr>
              <a:tr h="624989">
                <a:tc>
                  <a:txBody>
                    <a:bodyPr/>
                    <a:lstStyle/>
                    <a:p>
                      <a:pPr algn="ctr"/>
                      <a:r>
                        <a:rPr lang="es-MX" dirty="0" smtClean="0"/>
                        <a:t>1</a:t>
                      </a:r>
                      <a:endParaRPr lang="es-MX" dirty="0"/>
                    </a:p>
                  </a:txBody>
                  <a:tcPr/>
                </a:tc>
                <a:tc>
                  <a:txBody>
                    <a:bodyPr/>
                    <a:lstStyle/>
                    <a:p>
                      <a:pPr algn="ctr"/>
                      <a:r>
                        <a:rPr lang="es-MX" dirty="0" smtClean="0"/>
                        <a:t>0</a:t>
                      </a:r>
                      <a:endParaRPr lang="es-MX" dirty="0"/>
                    </a:p>
                  </a:txBody>
                  <a:tcPr/>
                </a:tc>
                <a:tc>
                  <a:txBody>
                    <a:bodyPr/>
                    <a:lstStyle/>
                    <a:p>
                      <a:pPr algn="ctr"/>
                      <a:r>
                        <a:rPr lang="es-MX" dirty="0" smtClean="0"/>
                        <a:t>10</a:t>
                      </a:r>
                      <a:endParaRPr lang="es-MX" dirty="0"/>
                    </a:p>
                  </a:txBody>
                  <a:tcPr/>
                </a:tc>
                <a:tc>
                  <a:txBody>
                    <a:bodyPr/>
                    <a:lstStyle/>
                    <a:p>
                      <a:pPr algn="ctr"/>
                      <a:r>
                        <a:rPr lang="es-MX" dirty="0" smtClean="0"/>
                        <a:t>5</a:t>
                      </a:r>
                      <a:endParaRPr lang="es-MX" dirty="0"/>
                    </a:p>
                  </a:txBody>
                  <a:tcPr/>
                </a:tc>
                <a:tc>
                  <a:txBody>
                    <a:bodyPr/>
                    <a:lstStyle/>
                    <a:p>
                      <a:pPr algn="ctr"/>
                      <a:r>
                        <a:rPr lang="es-MX" dirty="0" smtClean="0"/>
                        <a:t>(-4)*(6) = -24</a:t>
                      </a:r>
                      <a:endParaRPr lang="es-MX" dirty="0"/>
                    </a:p>
                  </a:txBody>
                  <a:tcPr/>
                </a:tc>
                <a:tc>
                  <a:txBody>
                    <a:bodyPr/>
                    <a:lstStyle/>
                    <a:p>
                      <a:pPr algn="ctr"/>
                      <a:endParaRPr lang="es-MX" dirty="0"/>
                    </a:p>
                  </a:txBody>
                  <a:tcPr/>
                </a:tc>
              </a:tr>
              <a:tr h="624989">
                <a:tc>
                  <a:txBody>
                    <a:bodyPr/>
                    <a:lstStyle/>
                    <a:p>
                      <a:pPr algn="ctr"/>
                      <a:r>
                        <a:rPr lang="es-MX" dirty="0" smtClean="0"/>
                        <a:t>2</a:t>
                      </a:r>
                      <a:endParaRPr lang="es-MX" dirty="0"/>
                    </a:p>
                  </a:txBody>
                  <a:tcPr/>
                </a:tc>
                <a:tc>
                  <a:txBody>
                    <a:bodyPr/>
                    <a:lstStyle/>
                    <a:p>
                      <a:pPr algn="ctr"/>
                      <a:r>
                        <a:rPr lang="es-MX" dirty="0" smtClean="0"/>
                        <a:t>0</a:t>
                      </a:r>
                      <a:endParaRPr lang="es-MX" dirty="0"/>
                    </a:p>
                  </a:txBody>
                  <a:tcPr/>
                </a:tc>
                <a:tc>
                  <a:txBody>
                    <a:bodyPr/>
                    <a:lstStyle/>
                    <a:p>
                      <a:pPr algn="ctr"/>
                      <a:r>
                        <a:rPr lang="es-MX" dirty="0" smtClean="0"/>
                        <a:t>5</a:t>
                      </a:r>
                      <a:endParaRPr lang="es-MX" dirty="0"/>
                    </a:p>
                  </a:txBody>
                  <a:tcPr/>
                </a:tc>
                <a:tc>
                  <a:txBody>
                    <a:bodyPr/>
                    <a:lstStyle/>
                    <a:p>
                      <a:pPr algn="ctr"/>
                      <a:r>
                        <a:rPr lang="es-MX" dirty="0" smtClean="0"/>
                        <a:t>2.5</a:t>
                      </a:r>
                      <a:endParaRPr lang="es-MX"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dirty="0" smtClean="0"/>
                        <a:t>(-4)*(-5.25) </a:t>
                      </a:r>
                      <a:r>
                        <a:rPr lang="es-MX" smtClean="0"/>
                        <a:t>= </a:t>
                      </a:r>
                      <a:r>
                        <a:rPr lang="es-MX" smtClean="0"/>
                        <a:t>21</a:t>
                      </a:r>
                      <a:endParaRPr lang="es-MX" dirty="0" smtClean="0"/>
                    </a:p>
                  </a:txBody>
                  <a:tcPr/>
                </a:tc>
                <a:tc>
                  <a:txBody>
                    <a:bodyPr/>
                    <a:lstStyle/>
                    <a:p>
                      <a:pPr algn="ctr"/>
                      <a:r>
                        <a:rPr lang="es-MX" dirty="0" smtClean="0"/>
                        <a:t>|2.5|</a:t>
                      </a:r>
                      <a:endParaRPr lang="es-MX" dirty="0"/>
                    </a:p>
                  </a:txBody>
                  <a:tcPr/>
                </a:tc>
              </a:tr>
              <a:tr h="624989">
                <a:tc>
                  <a:txBody>
                    <a:bodyPr/>
                    <a:lstStyle/>
                    <a:p>
                      <a:pPr algn="ctr"/>
                      <a:r>
                        <a:rPr lang="es-MX" dirty="0" smtClean="0"/>
                        <a:t>3</a:t>
                      </a:r>
                      <a:endParaRPr lang="es-MX" dirty="0"/>
                    </a:p>
                  </a:txBody>
                  <a:tcPr/>
                </a:tc>
                <a:tc>
                  <a:txBody>
                    <a:bodyPr/>
                    <a:lstStyle/>
                    <a:p>
                      <a:pPr algn="ctr"/>
                      <a:r>
                        <a:rPr lang="es-MX" dirty="0" smtClean="0"/>
                        <a:t>2.5</a:t>
                      </a:r>
                      <a:endParaRPr lang="es-MX" dirty="0"/>
                    </a:p>
                  </a:txBody>
                  <a:tcPr/>
                </a:tc>
                <a:tc>
                  <a:txBody>
                    <a:bodyPr/>
                    <a:lstStyle/>
                    <a:p>
                      <a:pPr algn="ctr"/>
                      <a:r>
                        <a:rPr lang="es-MX" dirty="0" smtClean="0"/>
                        <a:t>5</a:t>
                      </a:r>
                      <a:endParaRPr lang="es-MX" dirty="0"/>
                    </a:p>
                  </a:txBody>
                  <a:tcPr/>
                </a:tc>
                <a:tc>
                  <a:txBody>
                    <a:bodyPr/>
                    <a:lstStyle/>
                    <a:p>
                      <a:pPr algn="ctr"/>
                      <a:r>
                        <a:rPr lang="es-MX" dirty="0" smtClean="0"/>
                        <a:t>3.75</a:t>
                      </a:r>
                      <a:endParaRPr lang="es-MX" dirty="0"/>
                    </a:p>
                  </a:txBody>
                  <a:tcPr/>
                </a:tc>
                <a:tc>
                  <a:txBody>
                    <a:bodyPr/>
                    <a:lstStyle/>
                    <a:p>
                      <a:pPr algn="ctr"/>
                      <a:r>
                        <a:rPr lang="es-MX" dirty="0" smtClean="0"/>
                        <a:t>(-5.25)*(-1.18751) =  6.2344</a:t>
                      </a:r>
                      <a:endParaRPr lang="es-MX" dirty="0"/>
                    </a:p>
                  </a:txBody>
                  <a:tcPr/>
                </a:tc>
                <a:tc>
                  <a:txBody>
                    <a:bodyPr/>
                    <a:lstStyle/>
                    <a:p>
                      <a:pPr algn="ctr"/>
                      <a:r>
                        <a:rPr lang="es-MX" dirty="0" smtClean="0"/>
                        <a:t>|1.25|</a:t>
                      </a:r>
                      <a:endParaRPr lang="es-MX" dirty="0"/>
                    </a:p>
                  </a:txBody>
                  <a:tcPr/>
                </a:tc>
              </a:tr>
              <a:tr h="624989">
                <a:tc>
                  <a:txBody>
                    <a:bodyPr/>
                    <a:lstStyle/>
                    <a:p>
                      <a:pPr algn="ctr"/>
                      <a:r>
                        <a:rPr lang="es-MX" dirty="0" smtClean="0"/>
                        <a:t>4</a:t>
                      </a:r>
                      <a:endParaRPr lang="es-MX" dirty="0"/>
                    </a:p>
                  </a:txBody>
                  <a:tcPr/>
                </a:tc>
                <a:tc>
                  <a:txBody>
                    <a:bodyPr/>
                    <a:lstStyle/>
                    <a:p>
                      <a:pPr algn="ctr"/>
                      <a:r>
                        <a:rPr lang="es-MX" dirty="0" smtClean="0"/>
                        <a:t>3.75</a:t>
                      </a:r>
                      <a:endParaRPr lang="es-MX" dirty="0"/>
                    </a:p>
                  </a:txBody>
                  <a:tcPr/>
                </a:tc>
                <a:tc>
                  <a:txBody>
                    <a:bodyPr/>
                    <a:lstStyle/>
                    <a:p>
                      <a:pPr algn="ctr"/>
                      <a:r>
                        <a:rPr lang="es-MX" dirty="0" smtClean="0"/>
                        <a:t>5</a:t>
                      </a:r>
                      <a:endParaRPr lang="es-MX" dirty="0"/>
                    </a:p>
                  </a:txBody>
                  <a:tcPr/>
                </a:tc>
                <a:tc>
                  <a:txBody>
                    <a:bodyPr/>
                    <a:lstStyle/>
                    <a:p>
                      <a:pPr algn="ctr"/>
                      <a:r>
                        <a:rPr lang="es-MX" dirty="0" smtClean="0"/>
                        <a:t>4.375</a:t>
                      </a:r>
                      <a:endParaRPr lang="es-MX"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dirty="0" smtClean="0"/>
                        <a:t>(-1.1875)*(2.0156) = --2.393525</a:t>
                      </a:r>
                    </a:p>
                  </a:txBody>
                  <a:tcPr/>
                </a:tc>
                <a:tc>
                  <a:txBody>
                    <a:bodyPr/>
                    <a:lstStyle/>
                    <a:p>
                      <a:pPr algn="ctr"/>
                      <a:r>
                        <a:rPr lang="es-MX" dirty="0" smtClean="0"/>
                        <a:t>|0.625|</a:t>
                      </a:r>
                      <a:endParaRPr lang="es-MX" dirty="0"/>
                    </a:p>
                  </a:txBody>
                  <a:tcPr/>
                </a:tc>
              </a:tr>
            </a:tbl>
          </a:graphicData>
        </a:graphic>
      </p:graphicFrame>
      <p:sp>
        <p:nvSpPr>
          <p:cNvPr id="7" name="6 Rectángulo"/>
          <p:cNvSpPr/>
          <p:nvPr/>
        </p:nvSpPr>
        <p:spPr>
          <a:xfrm>
            <a:off x="539552" y="1268760"/>
            <a:ext cx="2196435" cy="461665"/>
          </a:xfrm>
          <a:prstGeom prst="rect">
            <a:avLst/>
          </a:prstGeom>
        </p:spPr>
        <p:txBody>
          <a:bodyPr wrap="none">
            <a:spAutoFit/>
          </a:bodyPr>
          <a:lstStyle/>
          <a:p>
            <a:r>
              <a:rPr lang="es-MX" sz="2400" dirty="0"/>
              <a:t>F(x) = X</a:t>
            </a:r>
            <a:r>
              <a:rPr lang="es-MX" sz="2400" baseline="30000" dirty="0"/>
              <a:t>2</a:t>
            </a:r>
            <a:r>
              <a:rPr lang="es-MX" sz="2400" dirty="0"/>
              <a:t> – 3X - 4</a:t>
            </a:r>
          </a:p>
        </p:txBody>
      </p:sp>
      <p:sp>
        <p:nvSpPr>
          <p:cNvPr id="8" name="7 Rectángulo"/>
          <p:cNvSpPr/>
          <p:nvPr/>
        </p:nvSpPr>
        <p:spPr>
          <a:xfrm>
            <a:off x="4572000" y="1268760"/>
            <a:ext cx="761747" cy="646331"/>
          </a:xfrm>
          <a:prstGeom prst="rect">
            <a:avLst/>
          </a:prstGeom>
        </p:spPr>
        <p:txBody>
          <a:bodyPr wrap="none">
            <a:spAutoFit/>
          </a:bodyPr>
          <a:lstStyle/>
          <a:p>
            <a:r>
              <a:rPr lang="es-MX" dirty="0"/>
              <a:t>a</a:t>
            </a:r>
            <a:r>
              <a:rPr lang="es-MX" dirty="0" smtClean="0"/>
              <a:t> = 0</a:t>
            </a:r>
          </a:p>
          <a:p>
            <a:r>
              <a:rPr lang="es-MX" dirty="0"/>
              <a:t>b</a:t>
            </a:r>
            <a:r>
              <a:rPr lang="es-MX" dirty="0" smtClean="0"/>
              <a:t> = 10</a:t>
            </a:r>
            <a:endParaRPr lang="es-MX" dirty="0"/>
          </a:p>
        </p:txBody>
      </p:sp>
      <p:sp>
        <p:nvSpPr>
          <p:cNvPr id="11" name="2 Marcador de contenido"/>
          <p:cNvSpPr txBox="1">
            <a:spLocks/>
          </p:cNvSpPr>
          <p:nvPr/>
        </p:nvSpPr>
        <p:spPr>
          <a:xfrm>
            <a:off x="0" y="5589240"/>
            <a:ext cx="9144000" cy="11521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MX" sz="2400" dirty="0" smtClean="0"/>
              <a:t>Si f(a)*f(</a:t>
            </a:r>
            <a:r>
              <a:rPr lang="es-MX" sz="2400" i="1" dirty="0" smtClean="0">
                <a:latin typeface="Times New Roman" pitchFamily="18" charset="0"/>
                <a:cs typeface="Times New Roman" pitchFamily="18" charset="0"/>
              </a:rPr>
              <a:t>Xi</a:t>
            </a:r>
            <a:r>
              <a:rPr lang="es-MX" sz="2400" dirty="0" smtClean="0"/>
              <a:t>) </a:t>
            </a:r>
            <a:r>
              <a:rPr lang="es-MX" sz="2400" b="1" dirty="0" smtClean="0"/>
              <a:t>&lt;</a:t>
            </a:r>
            <a:r>
              <a:rPr lang="es-MX" sz="2400" dirty="0" smtClean="0"/>
              <a:t> 0, cambia el </a:t>
            </a:r>
            <a:r>
              <a:rPr lang="es-MX" sz="2400" dirty="0" err="1" smtClean="0"/>
              <a:t>subintervalo</a:t>
            </a:r>
            <a:r>
              <a:rPr lang="es-MX" sz="2400" dirty="0" smtClean="0"/>
              <a:t>  [a,</a:t>
            </a:r>
            <a:r>
              <a:rPr lang="es-MX" sz="2400" i="1" dirty="0" smtClean="0">
                <a:latin typeface="Times New Roman" pitchFamily="18" charset="0"/>
                <a:cs typeface="Times New Roman" pitchFamily="18" charset="0"/>
              </a:rPr>
              <a:t> Xi</a:t>
            </a:r>
            <a:r>
              <a:rPr lang="es-MX" sz="2400" dirty="0" smtClean="0"/>
              <a:t>] y b=</a:t>
            </a:r>
            <a:r>
              <a:rPr lang="es-MX" sz="2400" i="1" dirty="0" smtClean="0">
                <a:latin typeface="Times New Roman" pitchFamily="18" charset="0"/>
                <a:cs typeface="Times New Roman" pitchFamily="18" charset="0"/>
              </a:rPr>
              <a:t>Xi</a:t>
            </a:r>
            <a:endParaRPr lang="es-MX" sz="2400" dirty="0" smtClean="0"/>
          </a:p>
          <a:p>
            <a:r>
              <a:rPr lang="es-MX" sz="2400" dirty="0"/>
              <a:t>S</a:t>
            </a:r>
            <a:r>
              <a:rPr lang="es-MX" sz="2400" dirty="0" smtClean="0"/>
              <a:t>i f(a)*f(</a:t>
            </a:r>
            <a:r>
              <a:rPr lang="es-MX" sz="2400" i="1" dirty="0" smtClean="0">
                <a:latin typeface="Times New Roman" pitchFamily="18" charset="0"/>
                <a:cs typeface="Times New Roman" pitchFamily="18" charset="0"/>
              </a:rPr>
              <a:t>Xi</a:t>
            </a:r>
            <a:r>
              <a:rPr lang="es-MX" sz="2400" dirty="0" smtClean="0"/>
              <a:t>) </a:t>
            </a:r>
            <a:r>
              <a:rPr lang="es-MX" sz="2400" b="1" dirty="0" smtClean="0"/>
              <a:t>&gt;</a:t>
            </a:r>
            <a:r>
              <a:rPr lang="es-MX" sz="2400" dirty="0" smtClean="0"/>
              <a:t> 0, entonces la raíz está en el </a:t>
            </a:r>
            <a:r>
              <a:rPr lang="es-MX" sz="2400" dirty="0" err="1" smtClean="0"/>
              <a:t>subintervalo</a:t>
            </a:r>
            <a:r>
              <a:rPr lang="es-MX" sz="2400" dirty="0" smtClean="0"/>
              <a:t> [</a:t>
            </a:r>
            <a:r>
              <a:rPr lang="es-MX" sz="2400" i="1" dirty="0" smtClean="0">
                <a:latin typeface="Times New Roman" pitchFamily="18" charset="0"/>
                <a:cs typeface="Times New Roman" pitchFamily="18" charset="0"/>
              </a:rPr>
              <a:t>Xi</a:t>
            </a:r>
            <a:r>
              <a:rPr lang="es-MX" sz="2400" dirty="0" smtClean="0"/>
              <a:t>, </a:t>
            </a:r>
            <a:r>
              <a:rPr lang="es-MX" sz="2400" dirty="0" smtClean="0">
                <a:latin typeface="Times New Roman" pitchFamily="18" charset="0"/>
                <a:cs typeface="Times New Roman" pitchFamily="18" charset="0"/>
              </a:rPr>
              <a:t>b</a:t>
            </a:r>
            <a:r>
              <a:rPr lang="es-MX" sz="2400" dirty="0" smtClean="0"/>
              <a:t>] y a=</a:t>
            </a:r>
            <a:r>
              <a:rPr lang="es-MX" sz="2400" i="1" dirty="0" smtClean="0">
                <a:latin typeface="Times New Roman" pitchFamily="18" charset="0"/>
                <a:cs typeface="Times New Roman" pitchFamily="18" charset="0"/>
              </a:rPr>
              <a:t>Xi</a:t>
            </a:r>
            <a:endParaRPr lang="es-MX" sz="2400" dirty="0" smtClean="0"/>
          </a:p>
          <a:p>
            <a:pPr marL="0" indent="0">
              <a:buFont typeface="Arial" pitchFamily="34" charset="0"/>
              <a:buNone/>
            </a:pPr>
            <a:endParaRPr lang="es-MX" sz="2400" dirty="0"/>
          </a:p>
        </p:txBody>
      </p:sp>
    </p:spTree>
    <p:extLst>
      <p:ext uri="{BB962C8B-B14F-4D97-AF65-F5344CB8AC3E}">
        <p14:creationId xmlns:p14="http://schemas.microsoft.com/office/powerpoint/2010/main" val="38246527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357</Words>
  <Application>Microsoft Office PowerPoint</Application>
  <PresentationFormat>Presentación en pantalla (4:3)</PresentationFormat>
  <Paragraphs>55</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Método de Bisección</vt:lpstr>
      <vt:lpstr>Método de Bisección</vt:lpstr>
      <vt:lpstr>Método de Bisección</vt:lpstr>
      <vt:lpstr>Método de Bisección</vt:lpstr>
      <vt:lpstr>Método de Bisección</vt:lpstr>
      <vt:lpstr>Método de Bisección</vt:lpstr>
      <vt:lpstr>Método de Bisección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Método de Bisección</dc:title>
  <dc:creator>Administrador</dc:creator>
  <cp:lastModifiedBy>Administrador</cp:lastModifiedBy>
  <cp:revision>23</cp:revision>
  <dcterms:created xsi:type="dcterms:W3CDTF">2018-09-12T18:13:50Z</dcterms:created>
  <dcterms:modified xsi:type="dcterms:W3CDTF">2018-09-12T20:15:39Z</dcterms:modified>
</cp:coreProperties>
</file>