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  <p:sldId id="265" r:id="rId10"/>
    <p:sldId id="264" r:id="rId11"/>
    <p:sldId id="266" r:id="rId12"/>
    <p:sldId id="268" r:id="rId13"/>
    <p:sldId id="269" r:id="rId14"/>
    <p:sldId id="281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285" r:id="rId24"/>
    <p:sldId id="286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29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305D63-D872-438C-A0B8-B29607A8CA40}" type="datetimeFigureOut">
              <a:rPr lang="es-MX"/>
              <a:pPr>
                <a:defRPr/>
              </a:pPr>
              <a:t>10/07/2019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54DACD-51AC-48CA-BD3D-F6E1E9D278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1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4EFA80-13F5-4ADA-992C-F43223A6A3A2}" type="slidenum">
              <a:rPr lang="es-MX" sz="1200" smtClean="0"/>
              <a:pPr eaLnBrk="1" hangingPunct="1"/>
              <a:t>1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4EFA80-13F5-4ADA-992C-F43223A6A3A2}" type="slidenum">
              <a:rPr lang="es-MX" sz="1200" smtClean="0"/>
              <a:pPr eaLnBrk="1" hangingPunct="1"/>
              <a:t>2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4EFA80-13F5-4ADA-992C-F43223A6A3A2}" type="slidenum">
              <a:rPr lang="es-MX" sz="1200" smtClean="0"/>
              <a:pPr eaLnBrk="1" hangingPunct="1"/>
              <a:t>9</a:t>
            </a:fld>
            <a:endParaRPr lang="es-MX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F66C-17B0-47D0-84A5-45CFDFD9AD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52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408C-2408-47C7-8B4C-30360D3493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4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05FC-53E5-426F-BCFD-D505148687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30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24000"/>
            <a:ext cx="77724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96C5C-A4FC-462C-A2BE-8C4943759B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16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FF3-9BB1-4CBA-8BD5-C002E2DFBA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2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A93-E076-4A43-BD0A-5D61048C9D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55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AB0B-69FA-4551-914B-97C45DADCA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D82F-17C9-4FE8-B883-C61EA3EF1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8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B629-5FF3-4FEC-9344-4822EF2B7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0DC0-9767-4574-BA2A-E086D9FAA3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7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0869-FDEE-4EEF-9703-5764966843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0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4584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CD08F85F-B29E-4F3A-88D0-261E38FAEC0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s-MX" sz="4000" dirty="0"/>
              <a:t>DERIVACIÓN E INTEGRACIÓN NUMÉRICA.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Métodos Numéricos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Diferencias finitas centradas y laterales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Sólo se consideran normalmente tres formas: la anterior, la posterior y la central.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 descr="https://upload.wikimedia.org/wikipedia/commons/thumb/3/3b/Latex.draw.tex.png/320px-Latex.draw.te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18706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Diferencias finitas centradas y laterales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24000"/>
            <a:ext cx="4462264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/>
              <a:t>Sólo se </a:t>
            </a:r>
            <a:r>
              <a:rPr lang="es-MX" sz="2400" dirty="0" smtClean="0"/>
              <a:t>consideran normalmente </a:t>
            </a:r>
            <a:r>
              <a:rPr lang="es-MX" sz="2400" dirty="0"/>
              <a:t>tres formas: </a:t>
            </a:r>
            <a:r>
              <a:rPr lang="es-MX" sz="2400" dirty="0" smtClean="0"/>
              <a:t>la anterior</a:t>
            </a:r>
            <a:r>
              <a:rPr lang="es-MX" sz="2400" dirty="0"/>
              <a:t>, la posterior y </a:t>
            </a:r>
            <a:r>
              <a:rPr lang="es-MX" sz="2400" dirty="0" smtClean="0"/>
              <a:t>la central.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2400" dirty="0"/>
              <a:t>Una diferencia </a:t>
            </a:r>
            <a:r>
              <a:rPr lang="es-MX" sz="2400" dirty="0" smtClean="0"/>
              <a:t>regresiva, atrasada </a:t>
            </a:r>
            <a:r>
              <a:rPr lang="es-MX" sz="2400" dirty="0"/>
              <a:t>o anterior es de </a:t>
            </a:r>
            <a:r>
              <a:rPr lang="es-MX" sz="2400" dirty="0" smtClean="0"/>
              <a:t>la forma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/>
              <a:t>Finalmente, la diferencia central es la media de las diferencias anteriores y posteriores. Viene dada por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1026" name="Picture 2" descr="https://upload.wikimedia.org/wikipedia/commons/thumb/3/3b/Latex.draw.tex.png/320px-Latex.draw.te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41" y="1052736"/>
            <a:ext cx="4320264" cy="31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315960" y="2564904"/>
            <a:ext cx="3960440" cy="461665"/>
            <a:chOff x="1061753" y="4509120"/>
            <a:chExt cx="3960440" cy="46166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1753" y="4581128"/>
              <a:ext cx="3960440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621922" y="4509120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=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79194" y="4184424"/>
            <a:ext cx="3897858" cy="468712"/>
            <a:chOff x="1114372" y="5283877"/>
            <a:chExt cx="3897858" cy="46871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4" r="32450"/>
            <a:stretch/>
          </p:blipFill>
          <p:spPr bwMode="auto">
            <a:xfrm>
              <a:off x="3209187" y="5306224"/>
              <a:ext cx="1803043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2" r="23507"/>
            <a:stretch/>
          </p:blipFill>
          <p:spPr bwMode="auto">
            <a:xfrm>
              <a:off x="2835699" y="5306224"/>
              <a:ext cx="373488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2" r="23507"/>
            <a:stretch/>
          </p:blipFill>
          <p:spPr bwMode="auto">
            <a:xfrm>
              <a:off x="3987827" y="5283877"/>
              <a:ext cx="373488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9"/>
            <a:stretch/>
          </p:blipFill>
          <p:spPr bwMode="auto">
            <a:xfrm>
              <a:off x="1979712" y="5316770"/>
              <a:ext cx="941443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32"/>
            <a:stretch/>
          </p:blipFill>
          <p:spPr bwMode="auto">
            <a:xfrm>
              <a:off x="1114372" y="5319288"/>
              <a:ext cx="628436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1621922" y="5290924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=</a:t>
              </a:r>
            </a:p>
          </p:txBody>
        </p:sp>
      </p:grpSp>
      <p:pic>
        <p:nvPicPr>
          <p:cNvPr id="2050" name="Picture 2" descr="http://rammb.cira.colostate.edu/wmovl/vrl/tutorials/euromet/courses/resource/nwp/n3200/img00015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33" y="4284347"/>
            <a:ext cx="4674271" cy="10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47725" y="188913"/>
            <a:ext cx="8296275" cy="1143000"/>
          </a:xfrm>
        </p:spPr>
        <p:txBody>
          <a:bodyPr/>
          <a:lstStyle/>
          <a:p>
            <a:pPr algn="r"/>
            <a:r>
              <a:rPr lang="es-MX" b="1" dirty="0"/>
              <a:t>Diferencias finitas centradas y laterales</a:t>
            </a:r>
            <a:br>
              <a:rPr lang="es-MX" b="1" dirty="0"/>
            </a:br>
            <a:endParaRPr lang="es-MX" b="1" dirty="0"/>
          </a:p>
        </p:txBody>
      </p:sp>
      <p:pic>
        <p:nvPicPr>
          <p:cNvPr id="5" name="Picture 4" descr="http://rammb.cira.colostate.edu/wmovl/vrl/tutorials/euromet/courses/resource/nwp/n3200/graph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992888" cy="60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mmb.cira.colostate.edu/wmovl/vrl/tutorials/euromet/courses/resource/nwp/n3200/img00016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3312368" cy="7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6305" y="7937"/>
            <a:ext cx="7772400" cy="1143000"/>
          </a:xfrm>
        </p:spPr>
        <p:txBody>
          <a:bodyPr/>
          <a:lstStyle/>
          <a:p>
            <a:pPr algn="r"/>
            <a:r>
              <a:rPr lang="es-MX" sz="2400" b="1" dirty="0" smtClean="0"/>
              <a:t>Diferencias Finitas Hacia Atrás y Centradas</a:t>
            </a: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418" y="905126"/>
            <a:ext cx="8731062" cy="4114800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/>
              <a:t>Ejercicio:</a:t>
            </a:r>
          </a:p>
          <a:p>
            <a:pPr marL="0" indent="0">
              <a:buNone/>
            </a:pPr>
            <a:r>
              <a:rPr lang="es-MX" sz="2400" dirty="0" smtClean="0"/>
              <a:t>Úsense </a:t>
            </a:r>
            <a:r>
              <a:rPr lang="es-MX" sz="2400" dirty="0"/>
              <a:t>aproximaciones </a:t>
            </a:r>
            <a:r>
              <a:rPr lang="es-MX" sz="2400" dirty="0" smtClean="0"/>
              <a:t>de </a:t>
            </a:r>
            <a:r>
              <a:rPr lang="es-MX" sz="2400" dirty="0"/>
              <a:t>Diferencias Finitas Hacia Adelante, Hacia Atrás y Centradas para estimar la primera derivada de</a:t>
            </a:r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b="85672"/>
          <a:stretch/>
        </p:blipFill>
        <p:spPr bwMode="auto">
          <a:xfrm>
            <a:off x="232369" y="2151272"/>
            <a:ext cx="6161891" cy="9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7380312" y="2151272"/>
                <a:ext cx="145302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s-MX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8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s-MX" sz="2800" b="1" dirty="0" smtClean="0">
                  <a:ea typeface="Cambria Math"/>
                </a:endParaRPr>
              </a:p>
              <a:p>
                <a:r>
                  <a:rPr lang="es-MX" sz="2800" b="1" dirty="0" smtClean="0"/>
                  <a:t> X</a:t>
                </a:r>
                <a:r>
                  <a:rPr lang="es-MX" sz="2000" b="1" dirty="0" smtClean="0"/>
                  <a:t>0</a:t>
                </a:r>
                <a:r>
                  <a:rPr lang="es-MX" sz="2800" b="1" dirty="0" smtClean="0"/>
                  <a:t> = 2</a:t>
                </a:r>
                <a:endParaRPr lang="es-MX" sz="2800" b="1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151272"/>
                <a:ext cx="145302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521" b="-1730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19 Grupo"/>
          <p:cNvGrpSpPr/>
          <p:nvPr/>
        </p:nvGrpSpPr>
        <p:grpSpPr>
          <a:xfrm>
            <a:off x="370220" y="3325247"/>
            <a:ext cx="3960440" cy="461665"/>
            <a:chOff x="1061753" y="4509120"/>
            <a:chExt cx="3960440" cy="46166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1753" y="4581128"/>
              <a:ext cx="3960440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21 Rectángulo"/>
            <p:cNvSpPr/>
            <p:nvPr/>
          </p:nvSpPr>
          <p:spPr>
            <a:xfrm>
              <a:off x="1621922" y="4509120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=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39860" y="4328440"/>
            <a:ext cx="3897858" cy="468712"/>
            <a:chOff x="1114372" y="5283877"/>
            <a:chExt cx="3897858" cy="468712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4" r="32450"/>
            <a:stretch/>
          </p:blipFill>
          <p:spPr bwMode="auto">
            <a:xfrm>
              <a:off x="3209187" y="5306224"/>
              <a:ext cx="1803043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2" r="23507"/>
            <a:stretch/>
          </p:blipFill>
          <p:spPr bwMode="auto">
            <a:xfrm>
              <a:off x="2835699" y="5306224"/>
              <a:ext cx="373488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2" r="23507"/>
            <a:stretch/>
          </p:blipFill>
          <p:spPr bwMode="auto">
            <a:xfrm>
              <a:off x="3987827" y="5283877"/>
              <a:ext cx="373488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9"/>
            <a:stretch/>
          </p:blipFill>
          <p:spPr bwMode="auto">
            <a:xfrm>
              <a:off x="1979712" y="5316770"/>
              <a:ext cx="941443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32"/>
            <a:stretch/>
          </p:blipFill>
          <p:spPr bwMode="auto">
            <a:xfrm>
              <a:off x="1114372" y="5319288"/>
              <a:ext cx="628436" cy="34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28 Rectángulo"/>
            <p:cNvSpPr/>
            <p:nvPr/>
          </p:nvSpPr>
          <p:spPr>
            <a:xfrm>
              <a:off x="1621922" y="5290924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=</a:t>
              </a:r>
            </a:p>
          </p:txBody>
        </p:sp>
      </p:grpSp>
      <p:sp>
        <p:nvSpPr>
          <p:cNvPr id="8" name="7 Rectángulo"/>
          <p:cNvSpPr/>
          <p:nvPr/>
        </p:nvSpPr>
        <p:spPr>
          <a:xfrm>
            <a:off x="179512" y="2852936"/>
            <a:ext cx="2294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Hacia Adelante:</a:t>
            </a:r>
            <a:endParaRPr lang="es-MX" b="1" dirty="0"/>
          </a:p>
        </p:txBody>
      </p:sp>
      <p:sp>
        <p:nvSpPr>
          <p:cNvPr id="31" name="30 Rectángulo"/>
          <p:cNvSpPr/>
          <p:nvPr/>
        </p:nvSpPr>
        <p:spPr>
          <a:xfrm>
            <a:off x="179512" y="3773357"/>
            <a:ext cx="1850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Hacia Atrás:</a:t>
            </a:r>
            <a:endParaRPr lang="es-MX" b="1" dirty="0"/>
          </a:p>
        </p:txBody>
      </p:sp>
      <p:pic>
        <p:nvPicPr>
          <p:cNvPr id="33" name="Picture 2" descr="http://rammb.cira.colostate.edu/wmovl/vrl/tutorials/euromet/courses/resource/nwp/n3200/img00015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8372"/>
            <a:ext cx="5925138" cy="12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179512" y="4774699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Centradas: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404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 del Trapecio</a:t>
            </a:r>
          </a:p>
        </p:txBody>
      </p:sp>
    </p:spTree>
    <p:extLst>
      <p:ext uri="{BB962C8B-B14F-4D97-AF65-F5344CB8AC3E}">
        <p14:creationId xmlns:p14="http://schemas.microsoft.com/office/powerpoint/2010/main" val="36879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323" y="1324000"/>
            <a:ext cx="4102224" cy="3424609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/>
              <a:t>La regla del trapecio es uno de los métodos más utilizados para calcular aproximaciones numéricas de integrales definidas. Es la primera de las fórmulas cerradas de integración de  Newton – Cotes, para el caso cuando el polinomio </a:t>
            </a:r>
            <a:r>
              <a:rPr lang="es-MX" sz="2400" dirty="0" err="1"/>
              <a:t>interpolante</a:t>
            </a:r>
            <a:r>
              <a:rPr lang="es-MX" sz="2400" dirty="0"/>
              <a:t> es de grado uno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24" y="1196752"/>
            <a:ext cx="46398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322" y="1324001"/>
            <a:ext cx="8310117" cy="318512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/>
              <a:t>Para el polinomio </a:t>
            </a:r>
            <a:r>
              <a:rPr lang="es-MX" sz="2400" dirty="0" err="1"/>
              <a:t>interpolante</a:t>
            </a:r>
            <a:r>
              <a:rPr lang="es-MX" sz="2400" dirty="0"/>
              <a:t> de primer grado se tiene</a:t>
            </a:r>
            <a:r>
              <a:rPr lang="es-MX" sz="2400" dirty="0" smtClean="0"/>
              <a:t>: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/>
              <a:t>Precisamente el área bajo la recta es una aproximación de la integral </a:t>
            </a:r>
            <a:br>
              <a:rPr lang="es-MX" sz="2400" dirty="0"/>
            </a:br>
            <a:endParaRPr lang="es-MX" sz="2400" dirty="0" smtClean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299" y="1844824"/>
            <a:ext cx="53183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1" y="2636912"/>
            <a:ext cx="61161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017634"/>
            <a:ext cx="1853195" cy="779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1040" y="4191471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MX" dirty="0">
                <a:latin typeface="Arial Narrow" pitchFamily="34" charset="0"/>
              </a:rPr>
              <a:t>		</a:t>
            </a:r>
            <a:r>
              <a:rPr lang="es-MX" dirty="0" smtClean="0">
                <a:latin typeface="Arial Narrow" pitchFamily="34" charset="0"/>
              </a:rPr>
              <a:t>,</a:t>
            </a:r>
            <a:r>
              <a:rPr lang="es-MX" dirty="0">
                <a:latin typeface="Arial Narrow" pitchFamily="34" charset="0"/>
              </a:rPr>
              <a:t> es decir que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0646" y="3930757"/>
            <a:ext cx="5163763" cy="1010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5900" y="5085184"/>
            <a:ext cx="8172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 Narrow" pitchFamily="34" charset="0"/>
              </a:rPr>
              <a:t>Luego se tiene que la regla del trapecio viene dada por la fórmula:</a:t>
            </a:r>
          </a:p>
        </p:txBody>
      </p:sp>
    </p:spTree>
    <p:extLst>
      <p:ext uri="{BB962C8B-B14F-4D97-AF65-F5344CB8AC3E}">
        <p14:creationId xmlns:p14="http://schemas.microsoft.com/office/powerpoint/2010/main" val="2847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323" y="836712"/>
            <a:ext cx="4133653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/>
              <a:t>Para el polinomio </a:t>
            </a:r>
            <a:r>
              <a:rPr lang="es-MX" sz="2400" dirty="0" err="1"/>
              <a:t>interpolante</a:t>
            </a:r>
            <a:r>
              <a:rPr lang="es-MX" sz="2400" dirty="0"/>
              <a:t> de primer grado se tiene</a:t>
            </a:r>
            <a:r>
              <a:rPr lang="es-MX" sz="2400" dirty="0" smtClean="0"/>
              <a:t>: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El nombre regla del trapecio se debe a la interpretación geométrica que se hace de la fórmula. Cuando el polinomio </a:t>
            </a:r>
            <a:r>
              <a:rPr lang="es-MX" sz="2400" dirty="0" err="1"/>
              <a:t>interpolante</a:t>
            </a:r>
            <a:r>
              <a:rPr lang="es-MX" sz="2400" dirty="0"/>
              <a:t> es de grado uno, su gráfica representa una línea recta en el intervalo [a, b] que es el área del trapecio que se forma, como se muestra en la figura.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 smtClean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158" y="1827882"/>
            <a:ext cx="4972938" cy="95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98941"/>
            <a:ext cx="4788024" cy="34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323" y="836712"/>
            <a:ext cx="8598149" cy="5904656"/>
          </a:xfrm>
        </p:spPr>
        <p:txBody>
          <a:bodyPr/>
          <a:lstStyle/>
          <a:p>
            <a:r>
              <a:rPr lang="es-MX" sz="2400" b="1" dirty="0"/>
              <a:t>Ejemplo 1</a:t>
            </a:r>
          </a:p>
          <a:p>
            <a:r>
              <a:rPr lang="es-MX" sz="2400" dirty="0"/>
              <a:t>Calcular la integral de </a:t>
            </a:r>
            <a:r>
              <a:rPr lang="es-MX" sz="2400" b="1" i="1" dirty="0"/>
              <a:t>f</a:t>
            </a:r>
            <a:r>
              <a:rPr lang="es-MX" sz="2400" b="1" dirty="0"/>
              <a:t>(</a:t>
            </a:r>
            <a:r>
              <a:rPr lang="es-MX" sz="2400" b="1" i="1" dirty="0"/>
              <a:t>x</a:t>
            </a:r>
            <a:r>
              <a:rPr lang="es-MX" sz="2400" b="1" dirty="0"/>
              <a:t>)=</a:t>
            </a:r>
            <a:r>
              <a:rPr lang="es-MX" sz="2400" b="1" i="1" dirty="0"/>
              <a:t>x</a:t>
            </a:r>
            <a:r>
              <a:rPr lang="es-MX" sz="2400" b="1" baseline="30000" dirty="0"/>
              <a:t>3</a:t>
            </a:r>
            <a:r>
              <a:rPr lang="es-MX" sz="2400" b="1" dirty="0"/>
              <a:t>−6</a:t>
            </a:r>
            <a:r>
              <a:rPr lang="es-MX" sz="2400" b="1" i="1" dirty="0"/>
              <a:t>x</a:t>
            </a:r>
            <a:r>
              <a:rPr lang="es-MX" sz="2400" b="1" baseline="30000" dirty="0"/>
              <a:t>2</a:t>
            </a:r>
            <a:r>
              <a:rPr lang="es-MX" sz="2400" b="1" dirty="0"/>
              <a:t>+11</a:t>
            </a:r>
            <a:r>
              <a:rPr lang="es-MX" sz="2400" b="1" i="1" dirty="0"/>
              <a:t>x</a:t>
            </a:r>
            <a:r>
              <a:rPr lang="es-MX" sz="2400" b="1" dirty="0"/>
              <a:t>−6</a:t>
            </a:r>
            <a:r>
              <a:rPr lang="es-MX" sz="2400" dirty="0"/>
              <a:t>, en el intervalo [1.3, 1.8] aplicando la regla del trapecio</a:t>
            </a:r>
            <a:r>
              <a:rPr lang="es-MX" sz="2400" dirty="0" smtClean="0"/>
              <a:t>.</a:t>
            </a:r>
          </a:p>
          <a:p>
            <a:r>
              <a:rPr lang="es-MX" sz="2400" b="1" dirty="0"/>
              <a:t>Solución</a:t>
            </a:r>
            <a:endParaRPr lang="es-MX" sz="2400" dirty="0"/>
          </a:p>
          <a:p>
            <a:pPr marL="857250" lvl="1" indent="-457200">
              <a:buFont typeface="+mj-lt"/>
              <a:buAutoNum type="arabicPeriod"/>
            </a:pPr>
            <a:r>
              <a:rPr lang="es-MX" sz="2400" dirty="0"/>
              <a:t>Con la ayuda de una calculadora, evaluar la función en los extremos del intervalo </a:t>
            </a:r>
            <a:r>
              <a:rPr lang="es-MX" sz="2400" b="1" dirty="0" smtClean="0"/>
              <a:t>b1 = </a:t>
            </a:r>
            <a:r>
              <a:rPr lang="es-MX" sz="2400" b="1" i="1" dirty="0" smtClean="0"/>
              <a:t>f</a:t>
            </a:r>
            <a:r>
              <a:rPr lang="es-MX" sz="2400" b="1" dirty="0" smtClean="0"/>
              <a:t>(1.3) </a:t>
            </a:r>
            <a:r>
              <a:rPr lang="es-MX" sz="2400" dirty="0" smtClean="0"/>
              <a:t>= 0.357</a:t>
            </a:r>
            <a:r>
              <a:rPr lang="es-MX" sz="2400" b="1" dirty="0"/>
              <a:t>; </a:t>
            </a:r>
            <a:r>
              <a:rPr lang="es-MX" sz="2400" b="1" dirty="0" smtClean="0"/>
              <a:t>b2 </a:t>
            </a:r>
            <a:r>
              <a:rPr lang="es-MX" sz="2400" dirty="0" smtClean="0"/>
              <a:t>= </a:t>
            </a:r>
            <a:r>
              <a:rPr lang="es-MX" sz="2400" b="1" i="1" dirty="0" smtClean="0"/>
              <a:t>f</a:t>
            </a:r>
            <a:r>
              <a:rPr lang="es-MX" sz="2400" b="1" dirty="0" smtClean="0"/>
              <a:t>(1.8) </a:t>
            </a:r>
            <a:r>
              <a:rPr lang="es-MX" sz="2400" dirty="0" smtClean="0"/>
              <a:t>= 0.192</a:t>
            </a:r>
            <a:endParaRPr lang="es-MX" sz="2400" dirty="0"/>
          </a:p>
          <a:p>
            <a:pPr marL="857250" lvl="1" indent="-457200">
              <a:buFont typeface="+mj-lt"/>
              <a:buAutoNum type="arabicPeriod"/>
            </a:pPr>
            <a:r>
              <a:rPr lang="es-MX" sz="2400" dirty="0"/>
              <a:t>Calcular </a:t>
            </a:r>
            <a:r>
              <a:rPr lang="es-MX" sz="2400" b="1" dirty="0" smtClean="0"/>
              <a:t>h =</a:t>
            </a:r>
            <a:r>
              <a:rPr lang="es-MX" sz="2400" dirty="0" smtClean="0"/>
              <a:t> </a:t>
            </a:r>
            <a:r>
              <a:rPr lang="es-MX" sz="2400" b="1" i="1" dirty="0" smtClean="0"/>
              <a:t>b</a:t>
            </a:r>
            <a:r>
              <a:rPr lang="es-MX" sz="2400" b="1" dirty="0"/>
              <a:t>−</a:t>
            </a:r>
            <a:r>
              <a:rPr lang="es-MX" sz="2400" b="1" i="1" dirty="0"/>
              <a:t>a</a:t>
            </a:r>
            <a:r>
              <a:rPr lang="es-MX" sz="2400" dirty="0"/>
              <a:t>=1.8−</a:t>
            </a:r>
            <a:r>
              <a:rPr lang="es-MX" sz="2400" dirty="0" smtClean="0"/>
              <a:t>1.3 = </a:t>
            </a:r>
            <a:r>
              <a:rPr lang="es-MX" sz="2400" b="1" dirty="0" smtClean="0"/>
              <a:t>0.5</a:t>
            </a:r>
            <a:endParaRPr lang="es-MX" sz="2400" b="1" dirty="0"/>
          </a:p>
          <a:p>
            <a:pPr marL="857250" lvl="1" indent="-457200">
              <a:buFont typeface="+mj-lt"/>
              <a:buAutoNum type="arabicPeriod"/>
            </a:pPr>
            <a:r>
              <a:rPr lang="es-MX" sz="2400" dirty="0"/>
              <a:t>Aplicar la fórmula de la regla del trapecio </a:t>
            </a:r>
            <a:endParaRPr lang="es-MX" sz="2400" dirty="0" smtClean="0"/>
          </a:p>
          <a:p>
            <a:pPr marL="857250" lvl="1" indent="-457200">
              <a:buFont typeface="+mj-lt"/>
              <a:buAutoNum type="arabicPeriod"/>
            </a:pPr>
            <a:endParaRPr lang="es-MX" sz="2400" dirty="0"/>
          </a:p>
          <a:p>
            <a:pPr marL="857250" lvl="1" indent="-457200">
              <a:buFont typeface="+mj-lt"/>
              <a:buAutoNum type="arabicPeriod"/>
            </a:pPr>
            <a:endParaRPr lang="es-MX" sz="2400" dirty="0" smtClean="0"/>
          </a:p>
          <a:p>
            <a:pPr marL="400050" lvl="1" indent="0">
              <a:buNone/>
            </a:pP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	</a:t>
            </a:r>
            <a:r>
              <a:rPr lang="es-MX" sz="2400" i="1" dirty="0" smtClean="0"/>
              <a:t>A</a:t>
            </a:r>
            <a:r>
              <a:rPr lang="es-MX" sz="2400" dirty="0"/>
              <a:t>=</a:t>
            </a:r>
            <a:r>
              <a:rPr lang="es-MX" sz="3600" dirty="0" smtClean="0"/>
              <a:t>∫</a:t>
            </a:r>
            <a:r>
              <a:rPr lang="es-MX" sz="2400" baseline="30000" dirty="0"/>
              <a:t> </a:t>
            </a:r>
            <a:r>
              <a:rPr lang="es-MX" sz="2400" baseline="30000" dirty="0" smtClean="0"/>
              <a:t>     </a:t>
            </a:r>
            <a:r>
              <a:rPr lang="es-MX" sz="2400" dirty="0" smtClean="0"/>
              <a:t>(</a:t>
            </a:r>
            <a:r>
              <a:rPr lang="es-MX" sz="2400" b="1" i="1" dirty="0" smtClean="0"/>
              <a:t>x</a:t>
            </a:r>
            <a:r>
              <a:rPr lang="es-MX" sz="2400" b="1" baseline="30000" dirty="0" smtClean="0"/>
              <a:t>3</a:t>
            </a:r>
            <a:r>
              <a:rPr lang="es-MX" sz="2400" b="1" dirty="0"/>
              <a:t>−6</a:t>
            </a:r>
            <a:r>
              <a:rPr lang="es-MX" sz="2400" b="1" i="1" dirty="0"/>
              <a:t>x</a:t>
            </a:r>
            <a:r>
              <a:rPr lang="es-MX" sz="2400" b="1" baseline="30000" dirty="0"/>
              <a:t>2</a:t>
            </a:r>
            <a:r>
              <a:rPr lang="es-MX" sz="2400" b="1" dirty="0"/>
              <a:t>+11</a:t>
            </a:r>
            <a:r>
              <a:rPr lang="es-MX" sz="2400" b="1" i="1" dirty="0"/>
              <a:t>x</a:t>
            </a:r>
            <a:r>
              <a:rPr lang="es-MX" sz="2400" b="1" dirty="0"/>
              <a:t>−</a:t>
            </a:r>
            <a:r>
              <a:rPr lang="es-MX" sz="2400" b="1" dirty="0" smtClean="0"/>
              <a:t>6</a:t>
            </a:r>
            <a:r>
              <a:rPr lang="es-MX" sz="2400" dirty="0" smtClean="0"/>
              <a:t>)</a:t>
            </a:r>
            <a:r>
              <a:rPr lang="es-MX" sz="2400" i="1" dirty="0" smtClean="0"/>
              <a:t>dx </a:t>
            </a:r>
            <a:r>
              <a:rPr lang="es-MX" sz="2400" dirty="0" smtClean="0"/>
              <a:t>≅ 0.5[0.357+0.1922] </a:t>
            </a:r>
            <a:r>
              <a:rPr lang="es-MX" sz="2400" b="1" dirty="0" smtClean="0"/>
              <a:t>/ </a:t>
            </a:r>
            <a:r>
              <a:rPr lang="es-MX" sz="2400" dirty="0" smtClean="0"/>
              <a:t>2=0.13725</a:t>
            </a:r>
            <a:endParaRPr lang="es-MX" sz="24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581846" y="569318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aseline="-25000" dirty="0"/>
              <a:t>1.3</a:t>
            </a: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1610574" y="5477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aseline="30000" dirty="0"/>
              <a:t>1.8</a:t>
            </a:r>
            <a:r>
              <a:rPr lang="es-MX" sz="2000" baseline="-25000" dirty="0"/>
              <a:t> </a:t>
            </a:r>
            <a:endParaRPr lang="es-MX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8" t="38122" r="51008" b="50362"/>
          <a:stretch/>
        </p:blipFill>
        <p:spPr bwMode="auto">
          <a:xfrm>
            <a:off x="3563888" y="4293096"/>
            <a:ext cx="2164298" cy="118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Regla del Trapecio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t="7294"/>
          <a:stretch/>
        </p:blipFill>
        <p:spPr>
          <a:xfrm>
            <a:off x="4139952" y="1539560"/>
            <a:ext cx="4752528" cy="4049680"/>
          </a:xfrm>
        </p:spPr>
      </p:pic>
      <p:sp>
        <p:nvSpPr>
          <p:cNvPr id="5" name="4 Rectángulo"/>
          <p:cNvSpPr/>
          <p:nvPr/>
        </p:nvSpPr>
        <p:spPr>
          <a:xfrm>
            <a:off x="179512" y="119675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Calcular la integral de </a:t>
            </a:r>
            <a:r>
              <a:rPr lang="es-MX" b="1" i="1" dirty="0"/>
              <a:t>f</a:t>
            </a:r>
            <a:r>
              <a:rPr lang="es-MX" b="1" dirty="0"/>
              <a:t>(</a:t>
            </a:r>
            <a:r>
              <a:rPr lang="es-MX" b="1" i="1" dirty="0"/>
              <a:t>x</a:t>
            </a:r>
            <a:r>
              <a:rPr lang="es-MX" b="1" dirty="0"/>
              <a:t>)=</a:t>
            </a:r>
            <a:r>
              <a:rPr lang="es-MX" b="1" i="1" dirty="0"/>
              <a:t>x</a:t>
            </a:r>
            <a:r>
              <a:rPr lang="es-MX" b="1" baseline="30000" dirty="0"/>
              <a:t>3</a:t>
            </a:r>
            <a:r>
              <a:rPr lang="es-MX" b="1" dirty="0"/>
              <a:t>−6</a:t>
            </a:r>
            <a:r>
              <a:rPr lang="es-MX" b="1" i="1" dirty="0"/>
              <a:t>x</a:t>
            </a:r>
            <a:r>
              <a:rPr lang="es-MX" b="1" baseline="30000" dirty="0"/>
              <a:t>2</a:t>
            </a:r>
            <a:r>
              <a:rPr lang="es-MX" b="1" dirty="0"/>
              <a:t>+11</a:t>
            </a:r>
            <a:r>
              <a:rPr lang="es-MX" b="1" i="1" dirty="0"/>
              <a:t>x</a:t>
            </a:r>
            <a:r>
              <a:rPr lang="es-MX" b="1" dirty="0"/>
              <a:t>−6</a:t>
            </a:r>
            <a:r>
              <a:rPr lang="es-MX" dirty="0"/>
              <a:t>, en el intervalo [1.3, 1.8] aplicando la regla del trapecio</a:t>
            </a:r>
          </a:p>
        </p:txBody>
      </p:sp>
      <p:pic>
        <p:nvPicPr>
          <p:cNvPr id="4098" name="Picture 2" descr="CÃ¡lculo de la integral con De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8174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708970"/>
            <a:ext cx="9144000" cy="57601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Cociente Incremental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Regla del Trapecio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16848" r="14648" b="8334"/>
          <a:stretch/>
        </p:blipFill>
        <p:spPr bwMode="auto">
          <a:xfrm>
            <a:off x="899592" y="1197834"/>
            <a:ext cx="6944139" cy="547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Regla del Trapecio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0564" r="16888" b="8152"/>
          <a:stretch/>
        </p:blipFill>
        <p:spPr bwMode="auto">
          <a:xfrm>
            <a:off x="107504" y="1124744"/>
            <a:ext cx="6069331" cy="53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7" t="29534" r="28818" b="21875"/>
          <a:stretch/>
        </p:blipFill>
        <p:spPr bwMode="auto">
          <a:xfrm>
            <a:off x="3935393" y="3573016"/>
            <a:ext cx="4482883" cy="303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6444208" y="1988840"/>
                <a:ext cx="1574277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latin typeface="Cambria Math"/>
                        </a:rPr>
                        <m:t>𝒉</m:t>
                      </m:r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88840"/>
                <a:ext cx="1574277" cy="793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6072413" y="2852936"/>
                <a:ext cx="28200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latin typeface="Cambria Math"/>
                        </a:rPr>
                        <m:t>𝒏</m:t>
                      </m:r>
                      <m:r>
                        <a:rPr lang="es-MX" b="0" i="1" smtClean="0">
                          <a:latin typeface="Cambria Math"/>
                        </a:rPr>
                        <m:t>=# </m:t>
                      </m:r>
                      <m:r>
                        <a:rPr lang="es-MX" b="0" i="1" smtClean="0">
                          <a:latin typeface="Cambria Math"/>
                        </a:rPr>
                        <m:t>𝑑𝑒</m:t>
                      </m:r>
                      <m:r>
                        <a:rPr lang="es-MX" b="0" i="1" smtClean="0">
                          <a:latin typeface="Cambria Math"/>
                        </a:rPr>
                        <m:t> </m:t>
                      </m:r>
                      <m:r>
                        <a:rPr lang="es-MX" b="0" i="1" smtClean="0">
                          <a:latin typeface="Cambria Math"/>
                        </a:rPr>
                        <m:t>𝑡𝑟𝑎𝑝𝑒𝑐𝑖𝑜𝑠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13" y="2852936"/>
                <a:ext cx="2820067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16" b="-1710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9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/>
              <a:t>Regla del Trapecio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85" t="17029" r="41537" b="25000"/>
          <a:stretch/>
        </p:blipFill>
        <p:spPr bwMode="auto">
          <a:xfrm>
            <a:off x="348568" y="620688"/>
            <a:ext cx="3419061" cy="42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14392" r="41883" b="38953"/>
          <a:stretch/>
        </p:blipFill>
        <p:spPr bwMode="auto">
          <a:xfrm>
            <a:off x="4716016" y="692696"/>
            <a:ext cx="368191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Imagen relacionad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952"/>
            <a:ext cx="289307" cy="3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86" t="57887" r="33379" b="17907"/>
          <a:stretch/>
        </p:blipFill>
        <p:spPr bwMode="auto">
          <a:xfrm>
            <a:off x="274644" y="4653136"/>
            <a:ext cx="4441372" cy="17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03848" y="4725144"/>
            <a:ext cx="463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 6.2383+9.5341+11.6136 = </a:t>
            </a:r>
            <a:r>
              <a:rPr lang="es-MX" b="1" dirty="0" smtClean="0"/>
              <a:t>27.386</a:t>
            </a:r>
            <a:endParaRPr lang="es-MX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9" t="83055" r="44436" b="10930"/>
          <a:stretch/>
        </p:blipFill>
        <p:spPr bwMode="auto">
          <a:xfrm>
            <a:off x="409286" y="6381328"/>
            <a:ext cx="5112568" cy="4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/>
              <a:t>Regla del Trapecio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18" t="17187" r="16252" b="16667"/>
          <a:stretch/>
        </p:blipFill>
        <p:spPr bwMode="auto">
          <a:xfrm>
            <a:off x="539552" y="764704"/>
            <a:ext cx="7920880" cy="568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/>
              <a:t>Regla del Trapecio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0" t="20052" r="16691" b="15885"/>
          <a:stretch/>
        </p:blipFill>
        <p:spPr bwMode="auto">
          <a:xfrm>
            <a:off x="35496" y="1052736"/>
            <a:ext cx="65913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32812" r="36237" b="33594"/>
          <a:stretch/>
        </p:blipFill>
        <p:spPr bwMode="auto">
          <a:xfrm>
            <a:off x="4603948" y="2843758"/>
            <a:ext cx="40005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2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36712"/>
            <a:ext cx="8598149" cy="590465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/>
              <a:t>Regla del trapecio </a:t>
            </a:r>
            <a:r>
              <a:rPr lang="es-MX" sz="2400" b="1" dirty="0" smtClean="0"/>
              <a:t>compuesta</a:t>
            </a:r>
            <a:endParaRPr lang="es-MX" sz="2400" b="1" dirty="0"/>
          </a:p>
          <a:p>
            <a:pPr marL="0" indent="0">
              <a:buNone/>
            </a:pPr>
            <a:r>
              <a:rPr lang="es-MX" sz="2400" dirty="0"/>
              <a:t>Para obtener una mejor aproximación de la integral con este método, la regla del trapecio se puede ampliar si se subdivide el intervalo [a, b] en</a:t>
            </a:r>
            <a:r>
              <a:rPr lang="es-MX" sz="2400" u="sng" dirty="0"/>
              <a:t> </a:t>
            </a:r>
            <a:r>
              <a:rPr lang="es-MX" sz="2400" b="1" i="1" u="sng" dirty="0"/>
              <a:t>n</a:t>
            </a:r>
            <a:r>
              <a:rPr lang="es-MX" sz="2400" u="sng" dirty="0"/>
              <a:t> </a:t>
            </a:r>
            <a:r>
              <a:rPr lang="es-MX" sz="2400" u="sng" dirty="0" err="1"/>
              <a:t>subintervalos</a:t>
            </a:r>
            <a:r>
              <a:rPr lang="es-MX" sz="2400" dirty="0"/>
              <a:t>, todos de la misma longitud </a:t>
            </a:r>
            <a:r>
              <a:rPr lang="es-MX" sz="2400" b="1" i="1" dirty="0"/>
              <a:t>h</a:t>
            </a:r>
            <a:r>
              <a:rPr lang="es-MX" sz="2400" b="1" dirty="0"/>
              <a:t>=</a:t>
            </a:r>
            <a:r>
              <a:rPr lang="es-MX" sz="2400" b="1" i="1" dirty="0"/>
              <a:t>b</a:t>
            </a:r>
            <a:r>
              <a:rPr lang="es-MX" sz="2400" b="1" dirty="0"/>
              <a:t>−</a:t>
            </a:r>
            <a:r>
              <a:rPr lang="es-MX" sz="2400" b="1" i="1" dirty="0" err="1"/>
              <a:t>an</a:t>
            </a:r>
            <a:r>
              <a:rPr lang="es-MX" sz="2400" dirty="0"/>
              <a:t>. A este método se le conoce con el nombre de la regla del trapecio compuesta. Para aplicar este método  siga los siguientes pasos:</a:t>
            </a:r>
          </a:p>
          <a:p>
            <a:pPr lvl="1"/>
            <a:r>
              <a:rPr lang="es-MX" sz="2400" dirty="0"/>
              <a:t>Divida el intervalo [a, b] en </a:t>
            </a:r>
            <a:r>
              <a:rPr lang="es-MX" sz="2400" dirty="0" err="1"/>
              <a:t>subintervalos</a:t>
            </a:r>
            <a:r>
              <a:rPr lang="es-MX" sz="2400" dirty="0"/>
              <a:t> de igual medida.</a:t>
            </a:r>
          </a:p>
          <a:p>
            <a:pPr lvl="1"/>
            <a:r>
              <a:rPr lang="es-MX" sz="2400" dirty="0"/>
              <a:t>Aproxime en cada </a:t>
            </a:r>
            <a:r>
              <a:rPr lang="es-MX" sz="2400" dirty="0" err="1"/>
              <a:t>subintervalo</a:t>
            </a:r>
            <a:r>
              <a:rPr lang="es-MX" sz="2400" dirty="0"/>
              <a:t> la función </a:t>
            </a:r>
            <a:r>
              <a:rPr lang="es-MX" sz="2400" i="1" dirty="0"/>
              <a:t>f</a:t>
            </a:r>
            <a:r>
              <a:rPr lang="es-MX" sz="2400" dirty="0"/>
              <a:t>(</a:t>
            </a:r>
            <a:r>
              <a:rPr lang="es-MX" sz="2400" i="1" dirty="0"/>
              <a:t>x</a:t>
            </a:r>
            <a:r>
              <a:rPr lang="es-MX" sz="2400" dirty="0"/>
              <a:t>) por una recta.</a:t>
            </a:r>
          </a:p>
          <a:p>
            <a:pPr lvl="1"/>
            <a:r>
              <a:rPr lang="es-MX" sz="2400" dirty="0"/>
              <a:t>Aproxime el área bajo la curva </a:t>
            </a:r>
            <a:r>
              <a:rPr lang="es-MX" sz="2400" i="1" dirty="0"/>
              <a:t>f</a:t>
            </a:r>
            <a:r>
              <a:rPr lang="es-MX" sz="2400" dirty="0"/>
              <a:t> en el intervalo [a, b] mediante la suma de las áreas de los trapecios.</a:t>
            </a:r>
          </a:p>
          <a:p>
            <a:pPr lvl="1"/>
            <a:r>
              <a:rPr lang="es-MX" sz="2400" dirty="0"/>
              <a:t>Aplique la regla del trapecio compuesta que viene dada por:</a:t>
            </a:r>
          </a:p>
          <a:p>
            <a:endParaRPr lang="es-MX" sz="24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5301623"/>
            <a:ext cx="6768752" cy="82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101" y="6021288"/>
            <a:ext cx="3169075" cy="73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44415" y="6207695"/>
            <a:ext cx="200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 Narrow" pitchFamily="34" charset="0"/>
              </a:rPr>
              <a:t>Error Estimado</a:t>
            </a:r>
            <a:endParaRPr lang="es-MX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36712"/>
            <a:ext cx="8598149" cy="5904656"/>
          </a:xfrm>
        </p:spPr>
        <p:txBody>
          <a:bodyPr/>
          <a:lstStyle/>
          <a:p>
            <a:endParaRPr lang="es-MX" sz="26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3720"/>
            <a:ext cx="4918323" cy="517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36712"/>
            <a:ext cx="8598149" cy="590465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/>
              <a:t>Ejemplo 2</a:t>
            </a:r>
            <a:endParaRPr lang="es-MX" sz="2400" dirty="0"/>
          </a:p>
          <a:p>
            <a:pPr marL="0" indent="0">
              <a:buNone/>
            </a:pPr>
            <a:r>
              <a:rPr lang="es-MX" sz="2400" dirty="0"/>
              <a:t>Calcular la integral de </a:t>
            </a:r>
            <a:r>
              <a:rPr lang="es-MX" sz="2800" b="1" i="1" dirty="0"/>
              <a:t>f</a:t>
            </a:r>
            <a:r>
              <a:rPr lang="es-MX" sz="2800" b="1" dirty="0"/>
              <a:t>(</a:t>
            </a:r>
            <a:r>
              <a:rPr lang="es-MX" sz="2800" b="1" i="1" dirty="0"/>
              <a:t>x</a:t>
            </a:r>
            <a:r>
              <a:rPr lang="es-MX" sz="2800" b="1" dirty="0"/>
              <a:t>)=</a:t>
            </a:r>
            <a:r>
              <a:rPr lang="es-MX" sz="2800" b="1" i="1" dirty="0"/>
              <a:t>x</a:t>
            </a:r>
            <a:r>
              <a:rPr lang="es-MX" sz="2800" b="1" baseline="30000" dirty="0"/>
              <a:t>3</a:t>
            </a:r>
            <a:r>
              <a:rPr lang="es-MX" sz="2800" b="1" dirty="0"/>
              <a:t>−6</a:t>
            </a:r>
            <a:r>
              <a:rPr lang="es-MX" sz="2800" b="1" i="1" dirty="0"/>
              <a:t>x</a:t>
            </a:r>
            <a:r>
              <a:rPr lang="es-MX" sz="2800" b="1" baseline="30000" dirty="0"/>
              <a:t>2</a:t>
            </a:r>
            <a:r>
              <a:rPr lang="es-MX" sz="2800" b="1" dirty="0"/>
              <a:t>+11</a:t>
            </a:r>
            <a:r>
              <a:rPr lang="es-MX" sz="2800" b="1" i="1" dirty="0"/>
              <a:t>x</a:t>
            </a:r>
            <a:r>
              <a:rPr lang="es-MX" sz="2800" b="1" dirty="0"/>
              <a:t>−6</a:t>
            </a:r>
            <a:r>
              <a:rPr lang="es-MX" sz="2400" dirty="0"/>
              <a:t>, en el intervalo </a:t>
            </a:r>
            <a:r>
              <a:rPr lang="es-MX" sz="2800" b="1" dirty="0"/>
              <a:t>[1.3, 1.8] </a:t>
            </a:r>
            <a:r>
              <a:rPr lang="es-MX" sz="2400" dirty="0"/>
              <a:t>aplicando la regla del trapecio compuesta. Haga 6 </a:t>
            </a:r>
            <a:r>
              <a:rPr lang="es-MX" sz="2400" dirty="0" err="1"/>
              <a:t>subintervalos</a:t>
            </a:r>
            <a:r>
              <a:rPr lang="es-MX" sz="2400" dirty="0"/>
              <a:t> de igual longitud.</a:t>
            </a:r>
          </a:p>
          <a:p>
            <a:pPr marL="0" indent="0">
              <a:buNone/>
            </a:pPr>
            <a:endParaRPr lang="es-MX" sz="2400" b="1" dirty="0" smtClean="0"/>
          </a:p>
          <a:p>
            <a:pPr marL="0" indent="0">
              <a:buNone/>
            </a:pPr>
            <a:endParaRPr lang="es-MX" sz="2400" b="1" dirty="0" smtClean="0"/>
          </a:p>
          <a:p>
            <a:pPr marL="0" indent="0">
              <a:buNone/>
            </a:pPr>
            <a:r>
              <a:rPr lang="es-MX" sz="2400" b="1" dirty="0" smtClean="0"/>
              <a:t>Solución</a:t>
            </a:r>
            <a:endParaRPr lang="es-MX" sz="2400" dirty="0"/>
          </a:p>
          <a:p>
            <a:pPr marL="0" indent="0">
              <a:buNone/>
            </a:pPr>
            <a:r>
              <a:rPr lang="es-MX" sz="2400" dirty="0"/>
              <a:t>Calcular el tamaño de los </a:t>
            </a:r>
            <a:r>
              <a:rPr lang="es-MX" sz="2400" dirty="0" err="1"/>
              <a:t>subintervalos</a:t>
            </a:r>
            <a:r>
              <a:rPr lang="es-MX" sz="2400" dirty="0"/>
              <a:t>, </a:t>
            </a:r>
            <a:r>
              <a:rPr lang="es-MX" sz="2800" b="1" i="1" dirty="0" smtClean="0"/>
              <a:t>h </a:t>
            </a:r>
            <a:r>
              <a:rPr lang="es-MX" sz="2800" b="1" dirty="0" smtClean="0"/>
              <a:t>= 1.8</a:t>
            </a:r>
            <a:r>
              <a:rPr lang="es-MX" sz="2800" b="1" dirty="0"/>
              <a:t>−</a:t>
            </a:r>
            <a:r>
              <a:rPr lang="es-MX" sz="2800" b="1" dirty="0" smtClean="0"/>
              <a:t>1.36 = 0.083333</a:t>
            </a:r>
            <a:endParaRPr lang="es-MX" sz="2800" b="1" dirty="0"/>
          </a:p>
          <a:p>
            <a:pPr marL="0" indent="0">
              <a:buNone/>
            </a:pP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FE6F4"/>
              </a:clrFrom>
              <a:clrTo>
                <a:srgbClr val="CFE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2541153"/>
            <a:ext cx="6768752" cy="82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076056" y="4365104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580112" y="4345940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Arial Narrow" pitchFamily="34" charset="0"/>
              </a:rPr>
              <a:t>2</a:t>
            </a:r>
            <a:endParaRPr lang="es-MX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820668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315" y="620688"/>
            <a:ext cx="8598149" cy="5904656"/>
          </a:xfrm>
        </p:spPr>
        <p:txBody>
          <a:bodyPr/>
          <a:lstStyle/>
          <a:p>
            <a:pPr marL="0" indent="0" algn="r">
              <a:buNone/>
            </a:pPr>
            <a:r>
              <a:rPr lang="es-MX" sz="2000" b="1" dirty="0"/>
              <a:t>Ejemplo </a:t>
            </a:r>
            <a:r>
              <a:rPr lang="es-MX" sz="2000" b="1" dirty="0" smtClean="0"/>
              <a:t>2</a:t>
            </a:r>
          </a:p>
          <a:p>
            <a:pPr marL="0" indent="0">
              <a:buNone/>
            </a:pPr>
            <a:r>
              <a:rPr lang="es-MX" sz="2000" dirty="0"/>
              <a:t>Construir una tabla en Excel para calcular la integral. En la siguiente figura se muestran los cálculos realizados en esta hoja electrónica.</a:t>
            </a:r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4" name="Picture 2" descr="hoja de exce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3"/>
          <a:stretch/>
        </p:blipFill>
        <p:spPr bwMode="auto">
          <a:xfrm>
            <a:off x="215900" y="1700808"/>
            <a:ext cx="7910288" cy="42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1691680" y="2852936"/>
            <a:ext cx="453650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3563888" y="4005064"/>
            <a:ext cx="28803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Flecha curvada hacia arriba"/>
          <p:cNvSpPr/>
          <p:nvPr/>
        </p:nvSpPr>
        <p:spPr>
          <a:xfrm>
            <a:off x="683568" y="5661248"/>
            <a:ext cx="5184576" cy="1196752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16 Flecha curvada hacia arriba"/>
          <p:cNvSpPr/>
          <p:nvPr/>
        </p:nvSpPr>
        <p:spPr>
          <a:xfrm>
            <a:off x="2492152" y="5813648"/>
            <a:ext cx="2160240" cy="72008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4709" r="25591" b="15624"/>
          <a:stretch/>
        </p:blipFill>
        <p:spPr bwMode="auto">
          <a:xfrm>
            <a:off x="477078" y="848614"/>
            <a:ext cx="8035858" cy="49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5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8978"/>
            <a:ext cx="9144000" cy="1143000"/>
          </a:xfrm>
        </p:spPr>
        <p:txBody>
          <a:bodyPr/>
          <a:lstStyle/>
          <a:p>
            <a:pPr algn="r"/>
            <a:r>
              <a:rPr lang="es-MX" sz="2400" b="1" dirty="0" smtClean="0"/>
              <a:t>Cociente Incremental</a:t>
            </a:r>
            <a:endParaRPr lang="es-MX" sz="2400" b="1" dirty="0"/>
          </a:p>
        </p:txBody>
      </p:sp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9075" y="566670"/>
            <a:ext cx="9582150" cy="590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243408"/>
            <a:ext cx="8206680" cy="1143000"/>
          </a:xfrm>
        </p:spPr>
        <p:txBody>
          <a:bodyPr/>
          <a:lstStyle/>
          <a:p>
            <a:r>
              <a:rPr lang="es-MX" dirty="0" smtClean="0"/>
              <a:t>Regla del Trapecio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315" y="620688"/>
            <a:ext cx="8598149" cy="5904656"/>
          </a:xfrm>
        </p:spPr>
        <p:txBody>
          <a:bodyPr/>
          <a:lstStyle/>
          <a:p>
            <a:pPr marL="0" indent="0" algn="r">
              <a:buNone/>
            </a:pPr>
            <a:r>
              <a:rPr lang="es-MX" sz="2000" b="1" dirty="0"/>
              <a:t>Ejemplo </a:t>
            </a:r>
            <a:r>
              <a:rPr lang="es-MX" sz="2000" b="1" dirty="0" smtClean="0"/>
              <a:t>2</a:t>
            </a:r>
          </a:p>
          <a:p>
            <a:pPr marL="0" indent="0">
              <a:buNone/>
            </a:pPr>
            <a:r>
              <a:rPr lang="es-MX" sz="2800" b="1" dirty="0" smtClean="0"/>
              <a:t>Ejercicio 1 </a:t>
            </a:r>
          </a:p>
          <a:p>
            <a:pPr marL="0" indent="0">
              <a:buNone/>
            </a:pPr>
            <a:r>
              <a:rPr lang="es-MX" sz="2400" b="1" dirty="0" smtClean="0"/>
              <a:t>Regla del Trapecio Aumentada.</a:t>
            </a:r>
          </a:p>
          <a:p>
            <a:endParaRPr lang="es-MX" sz="2000" b="1" dirty="0"/>
          </a:p>
          <a:p>
            <a:pPr marL="0" indent="0">
              <a:buNone/>
            </a:pPr>
            <a:r>
              <a:rPr lang="es-MX" sz="2400" dirty="0"/>
              <a:t>Calcular la integral </a:t>
            </a:r>
            <a:r>
              <a:rPr lang="es-MX" sz="2400" dirty="0" smtClean="0"/>
              <a:t>de:</a:t>
            </a:r>
            <a:r>
              <a:rPr lang="es-MX" sz="2400" dirty="0"/>
              <a:t> 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  </a:t>
            </a:r>
            <a:r>
              <a:rPr lang="es-MX" sz="2400" dirty="0"/>
              <a:t> 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/>
              <a:t>E</a:t>
            </a:r>
            <a:r>
              <a:rPr lang="es-MX" sz="2400" dirty="0" smtClean="0"/>
              <a:t>n </a:t>
            </a:r>
            <a:r>
              <a:rPr lang="es-MX" sz="2400" dirty="0"/>
              <a:t>el intervalo </a:t>
            </a:r>
            <a:r>
              <a:rPr lang="es-MX" sz="2400" b="1" dirty="0"/>
              <a:t>[0, 1] </a:t>
            </a:r>
            <a:r>
              <a:rPr lang="es-MX" sz="2400" dirty="0"/>
              <a:t>aplicando la regla del trapecio compuesta. Haga </a:t>
            </a:r>
            <a:r>
              <a:rPr lang="es-MX" sz="2400" b="1" dirty="0"/>
              <a:t>10 </a:t>
            </a:r>
            <a:r>
              <a:rPr lang="es-MX" sz="2400" b="1" dirty="0" err="1"/>
              <a:t>subintervalos</a:t>
            </a:r>
            <a:r>
              <a:rPr lang="es-MX" sz="2400" dirty="0"/>
              <a:t> de igual longitud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Realizar una hoja de cálculo en Microsoft Excel para encontrar la solución.</a:t>
            </a:r>
            <a:endParaRPr lang="es-MX" sz="24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4" name="AutoShape 2" descr="regla de trapeci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BDEE9"/>
              </a:clrFrom>
              <a:clrTo>
                <a:srgbClr val="EBD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2611" y="2204864"/>
            <a:ext cx="2307771" cy="7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8978"/>
            <a:ext cx="9144000" cy="1143000"/>
          </a:xfrm>
        </p:spPr>
        <p:txBody>
          <a:bodyPr/>
          <a:lstStyle/>
          <a:p>
            <a:pPr algn="r"/>
            <a:r>
              <a:rPr lang="es-MX" sz="2400" b="1" dirty="0" smtClean="0"/>
              <a:t>Cociente Incremental</a:t>
            </a:r>
            <a:endParaRPr lang="es-MX" sz="2400" b="1" dirty="0"/>
          </a:p>
        </p:txBody>
      </p:sp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247" y="3477297"/>
            <a:ext cx="8546058" cy="6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247" y="4134119"/>
            <a:ext cx="8546058" cy="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02"/>
          <a:stretch/>
        </p:blipFill>
        <p:spPr bwMode="auto">
          <a:xfrm>
            <a:off x="275247" y="4752305"/>
            <a:ext cx="3330838" cy="122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5931" y="5293217"/>
            <a:ext cx="5305373" cy="90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476672"/>
            <a:ext cx="7492402" cy="29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36096" y="836712"/>
            <a:ext cx="33295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F(x0)x^2=</a:t>
            </a:r>
            <a:r>
              <a:rPr lang="es-MX" b="1" dirty="0" smtClean="0"/>
              <a:t>5</a:t>
            </a:r>
            <a:r>
              <a:rPr lang="es-MX" dirty="0" smtClean="0"/>
              <a:t>^2 = 25</a:t>
            </a:r>
          </a:p>
          <a:p>
            <a:r>
              <a:rPr lang="es-MX" dirty="0" smtClean="0"/>
              <a:t> F(x1)x^2=6^2 </a:t>
            </a:r>
            <a:r>
              <a:rPr lang="es-MX" dirty="0"/>
              <a:t>= </a:t>
            </a:r>
            <a:r>
              <a:rPr lang="es-MX" dirty="0" smtClean="0"/>
              <a:t>36</a:t>
            </a:r>
          </a:p>
          <a:p>
            <a:r>
              <a:rPr lang="es-MX" dirty="0" smtClean="0"/>
              <a:t>Incremento = 36- 25 = 11</a:t>
            </a:r>
          </a:p>
          <a:p>
            <a:endParaRPr lang="es-MX" dirty="0"/>
          </a:p>
          <a:p>
            <a:r>
              <a:rPr lang="es-MX" dirty="0" smtClean="0"/>
              <a:t>F(x0)x^2=</a:t>
            </a:r>
            <a:r>
              <a:rPr lang="es-MX" b="1" dirty="0" smtClean="0"/>
              <a:t>6</a:t>
            </a:r>
            <a:r>
              <a:rPr lang="es-MX" dirty="0" smtClean="0"/>
              <a:t>^2 </a:t>
            </a:r>
            <a:r>
              <a:rPr lang="es-MX" dirty="0"/>
              <a:t>= </a:t>
            </a:r>
            <a:r>
              <a:rPr lang="es-MX" dirty="0" smtClean="0"/>
              <a:t>36</a:t>
            </a:r>
            <a:endParaRPr lang="es-MX" dirty="0"/>
          </a:p>
          <a:p>
            <a:r>
              <a:rPr lang="es-MX" dirty="0"/>
              <a:t> </a:t>
            </a:r>
            <a:r>
              <a:rPr lang="es-MX" dirty="0" smtClean="0"/>
              <a:t>F(x1)x^2=7^2 </a:t>
            </a:r>
            <a:r>
              <a:rPr lang="es-MX" dirty="0"/>
              <a:t>= </a:t>
            </a:r>
            <a:r>
              <a:rPr lang="es-MX" dirty="0" smtClean="0"/>
              <a:t>49</a:t>
            </a:r>
            <a:endParaRPr lang="es-MX" dirty="0"/>
          </a:p>
          <a:p>
            <a:r>
              <a:rPr lang="es-MX" dirty="0"/>
              <a:t>Incremento = </a:t>
            </a:r>
            <a:r>
              <a:rPr lang="es-MX" dirty="0" smtClean="0"/>
              <a:t>49- 36 </a:t>
            </a:r>
            <a:r>
              <a:rPr lang="es-MX" dirty="0"/>
              <a:t>= </a:t>
            </a:r>
            <a:r>
              <a:rPr lang="es-MX" dirty="0" smtClean="0"/>
              <a:t>13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75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2400" b="1" dirty="0" smtClean="0"/>
              <a:t>Cociente Incremental</a:t>
            </a:r>
            <a:endParaRPr lang="es-MX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sz="2800" dirty="0"/>
                  <a:t>Calcular la función derivada de </a:t>
                </a:r>
                <a:r>
                  <a:rPr lang="es-MX" sz="2800" b="1" dirty="0"/>
                  <a:t>f(x) = x^3 </a:t>
                </a:r>
                <a:r>
                  <a:rPr lang="es-MX" sz="2800" dirty="0"/>
                  <a:t>en el punto </a:t>
                </a:r>
                <a:r>
                  <a:rPr lang="es-MX" sz="2800" b="1" dirty="0"/>
                  <a:t>X</a:t>
                </a:r>
                <a:r>
                  <a:rPr lang="es-MX" sz="2000" b="1" dirty="0"/>
                  <a:t>0</a:t>
                </a:r>
                <a:r>
                  <a:rPr lang="es-MX" sz="2800" b="1" dirty="0"/>
                  <a:t>=2 </a:t>
                </a:r>
                <a:r>
                  <a:rPr lang="es-MX" sz="2800" dirty="0"/>
                  <a:t>y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s-MX" sz="28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s-MX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8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s-MX" sz="2800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12" t="-148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2400" b="1" dirty="0" smtClean="0"/>
              <a:t>Cociente Incremental</a:t>
            </a:r>
            <a:endParaRPr lang="es-MX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sz="2800" dirty="0" smtClean="0"/>
                  <a:t>Calcular </a:t>
                </a:r>
                <a:r>
                  <a:rPr lang="es-MX" sz="2800" dirty="0"/>
                  <a:t>la función derivada de </a:t>
                </a:r>
                <a:r>
                  <a:rPr lang="es-MX" sz="2800" b="1" dirty="0"/>
                  <a:t>F(x) = 1/x </a:t>
                </a:r>
                <a:r>
                  <a:rPr lang="es-MX" sz="2800" dirty="0"/>
                  <a:t>con la definición. Calcular la derivada en el punto </a:t>
                </a:r>
                <a:r>
                  <a:rPr lang="es-MX" sz="2800" b="1" dirty="0"/>
                  <a:t>X</a:t>
                </a:r>
                <a:r>
                  <a:rPr lang="es-MX" sz="2000" b="1" dirty="0"/>
                  <a:t>0</a:t>
                </a:r>
                <a:r>
                  <a:rPr lang="es-MX" sz="2800" b="1" dirty="0"/>
                  <a:t>=2 </a:t>
                </a:r>
                <a:r>
                  <a:rPr lang="es-MX" sz="2800" dirty="0"/>
                  <a:t>y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s-MX" sz="28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s-MX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8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s-MX" sz="2800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12" t="-148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  <p:pic>
        <p:nvPicPr>
          <p:cNvPr id="3074" name="Picture 2" descr="https://matematicasconmuchotruco.files.wordpress.com/2015/02/11.pn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26" r="55014"/>
          <a:stretch/>
        </p:blipFill>
        <p:spPr bwMode="auto">
          <a:xfrm>
            <a:off x="1143743" y="2708920"/>
            <a:ext cx="6149133" cy="14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atematicasconmuchotruco.files.wordpress.com/2015/02/11.pn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987"/>
          <a:stretch/>
        </p:blipFill>
        <p:spPr bwMode="auto">
          <a:xfrm>
            <a:off x="1143743" y="4158546"/>
            <a:ext cx="7386714" cy="16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772400" cy="1143000"/>
          </a:xfrm>
        </p:spPr>
        <p:txBody>
          <a:bodyPr/>
          <a:lstStyle/>
          <a:p>
            <a:pPr algn="r"/>
            <a:r>
              <a:rPr lang="es-MX" sz="2400" b="1" dirty="0" smtClean="0"/>
              <a:t>Cociente Incremental</a:t>
            </a:r>
            <a:endParaRPr lang="es-MX" sz="2400" b="1" dirty="0"/>
          </a:p>
        </p:txBody>
      </p:sp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7728" r="35053" b="15328"/>
          <a:stretch/>
        </p:blipFill>
        <p:spPr bwMode="auto">
          <a:xfrm>
            <a:off x="155575" y="980728"/>
            <a:ext cx="811105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6948264" y="1700808"/>
                <a:ext cx="1206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s-MX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b="1" i="1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700808"/>
                <a:ext cx="120680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Rectángulo"/>
          <p:cNvSpPr/>
          <p:nvPr/>
        </p:nvSpPr>
        <p:spPr>
          <a:xfrm>
            <a:off x="1259632" y="2564904"/>
            <a:ext cx="1008112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 de flecha"/>
          <p:cNvCxnSpPr>
            <a:stCxn id="3" idx="3"/>
          </p:cNvCxnSpPr>
          <p:nvPr/>
        </p:nvCxnSpPr>
        <p:spPr>
          <a:xfrm>
            <a:off x="2267744" y="2744924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267744" y="256490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017693" y="14127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2843808" y="1412776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772400" cy="1143000"/>
          </a:xfrm>
        </p:spPr>
        <p:txBody>
          <a:bodyPr/>
          <a:lstStyle/>
          <a:p>
            <a:pPr algn="r"/>
            <a:r>
              <a:rPr lang="es-MX" sz="2400" b="1" dirty="0" smtClean="0"/>
              <a:t>Cociente Incremental</a:t>
            </a:r>
            <a:endParaRPr lang="es-MX" sz="2400" b="1" dirty="0"/>
          </a:p>
        </p:txBody>
      </p:sp>
      <p:sp>
        <p:nvSpPr>
          <p:cNvPr id="4" name="AutoShape 2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www.varsitytutors.com/assets/vt-hotmath-legacy/hotmath_help/topics/line-of-best-fit/lineofbestfit-h-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/>
        </p:blipFill>
        <p:spPr bwMode="auto">
          <a:xfrm>
            <a:off x="297730" y="857819"/>
            <a:ext cx="6794549" cy="8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8070" y="90872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2.</a:t>
            </a:r>
            <a:endParaRPr lang="es-MX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618616" y="1484784"/>
                <a:ext cx="12727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s-MX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s-MX" b="1" dirty="0" smtClean="0">
                  <a:ea typeface="Cambria Math"/>
                </a:endParaRPr>
              </a:p>
              <a:p>
                <a:r>
                  <a:rPr lang="es-MX" b="1" dirty="0" smtClean="0"/>
                  <a:t>X</a:t>
                </a:r>
                <a:r>
                  <a:rPr lang="es-MX" sz="1800" b="1" dirty="0" smtClean="0"/>
                  <a:t>0</a:t>
                </a:r>
                <a:r>
                  <a:rPr lang="es-MX" b="1" dirty="0" smtClean="0"/>
                  <a:t> = 2</a:t>
                </a:r>
                <a:endParaRPr lang="es-MX" b="1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6" y="1484784"/>
                <a:ext cx="127278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177" b="-1617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708970"/>
            <a:ext cx="9144000" cy="57601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Diferencias finitas centradas y laterales</a:t>
            </a:r>
          </a:p>
        </p:txBody>
      </p:sp>
    </p:spTree>
    <p:extLst>
      <p:ext uri="{BB962C8B-B14F-4D97-AF65-F5344CB8AC3E}">
        <p14:creationId xmlns:p14="http://schemas.microsoft.com/office/powerpoint/2010/main" val="30939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4719</TotalTime>
  <Words>541</Words>
  <Application>Microsoft Office PowerPoint</Application>
  <PresentationFormat>Presentación en pantalla (4:3)</PresentationFormat>
  <Paragraphs>123</Paragraphs>
  <Slides>30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DERIVACIÓN E INTEGRACIÓN NUMÉRICA.</vt:lpstr>
      <vt:lpstr>Presentación de PowerPoint</vt:lpstr>
      <vt:lpstr>Cociente Incremental</vt:lpstr>
      <vt:lpstr>Cociente Incremental</vt:lpstr>
      <vt:lpstr>Cociente Incremental</vt:lpstr>
      <vt:lpstr>Cociente Incremental</vt:lpstr>
      <vt:lpstr>Cociente Incremental</vt:lpstr>
      <vt:lpstr>Cociente Incremental</vt:lpstr>
      <vt:lpstr>Presentación de PowerPoint</vt:lpstr>
      <vt:lpstr>Diferencias finitas centradas y laterales </vt:lpstr>
      <vt:lpstr>Diferencias finitas centradas y laterales </vt:lpstr>
      <vt:lpstr>Diferencias finitas centradas y laterales </vt:lpstr>
      <vt:lpstr>Diferencias Finitas Hacia Atrás y Centradas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Regla del Trapecio</vt:lpstr>
      <vt:lpstr>Presentación de PowerPoint</vt:lpstr>
      <vt:lpstr>Regla del Trapecio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Administrador</dc:creator>
  <cp:lastModifiedBy>Administrador</cp:lastModifiedBy>
  <cp:revision>265</cp:revision>
  <dcterms:created xsi:type="dcterms:W3CDTF">1601-01-01T00:00:00Z</dcterms:created>
  <dcterms:modified xsi:type="dcterms:W3CDTF">2019-07-10T17:06:34Z</dcterms:modified>
</cp:coreProperties>
</file>