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0" r:id="rId11"/>
    <p:sldId id="269" r:id="rId12"/>
    <p:sldId id="27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6" autoAdjust="0"/>
    <p:restoredTop sz="94671" autoAdjust="0"/>
  </p:normalViewPr>
  <p:slideViewPr>
    <p:cSldViewPr>
      <p:cViewPr varScale="1">
        <p:scale>
          <a:sx n="74" d="100"/>
          <a:sy n="74" d="100"/>
        </p:scale>
        <p:origin x="-108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28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97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28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77875"/>
            <a:ext cx="8229600" cy="1143000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03437"/>
            <a:ext cx="8229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6857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779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7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4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511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32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5529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3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8D15C-CCBB-4F36-9275-14AB80232BB5}" type="datetimeFigureOut">
              <a:rPr lang="es-MX" smtClean="0"/>
              <a:t>24/01/2019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37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5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Solución de Ecuaciones No Lineales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latin typeface="Arial Narrow" pitchFamily="34" charset="0"/>
              </a:rPr>
              <a:t>Antecedentes, Definiciones y Aplicaciones.  </a:t>
            </a:r>
          </a:p>
          <a:p>
            <a:endParaRPr lang="es-MX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228800"/>
            <a:ext cx="7933588" cy="624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/>
              <a:t>g(x) = x = 0.5sin(x) +1 </a:t>
            </a:r>
            <a:r>
              <a:rPr lang="es-MX" dirty="0" smtClean="0"/>
              <a:t> </a:t>
            </a:r>
            <a:endParaRPr lang="es-MX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563535"/>
              </p:ext>
            </p:extLst>
          </p:nvPr>
        </p:nvGraphicFramePr>
        <p:xfrm>
          <a:off x="683568" y="3645024"/>
          <a:ext cx="7488832" cy="2078355"/>
        </p:xfrm>
        <a:graphic>
          <a:graphicData uri="http://schemas.openxmlformats.org/drawingml/2006/table">
            <a:tbl>
              <a:tblPr firstRow="1" lastCol="1">
                <a:tableStyleId>{10A1B5D5-9B99-4C35-A422-299274C87663}</a:tableStyleId>
              </a:tblPr>
              <a:tblGrid>
                <a:gridCol w="317656"/>
                <a:gridCol w="1742658"/>
                <a:gridCol w="3547553"/>
                <a:gridCol w="1880965"/>
              </a:tblGrid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n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>
                          <a:effectLst/>
                        </a:rPr>
                        <a:t>g(x)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 err="1">
                          <a:effectLst/>
                        </a:rPr>
                        <a:t>er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400" u="none" strike="noStrike" dirty="0" err="1">
                          <a:effectLst/>
                        </a:rPr>
                        <a:t>er</a:t>
                      </a:r>
                      <a:r>
                        <a:rPr lang="es-MX" sz="2400" u="none" strike="noStrike" dirty="0">
                          <a:effectLst/>
                        </a:rPr>
                        <a:t>%</a:t>
                      </a:r>
                      <a:endParaRPr lang="es-MX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0.0087262030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0.8726203000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2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1.008726203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0.0000761390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0.0076139000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3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1.008802342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0.0000006640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 dirty="0">
                          <a:effectLst/>
                        </a:rPr>
                        <a:t>0.0000664000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4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1.008803006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0.0000000060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0.0000006000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5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1.008803012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0.0000000000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0.0000000000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6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1.008803012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>
                          <a:effectLst/>
                        </a:rPr>
                        <a:t>-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u="none" strike="noStrike" dirty="0">
                          <a:effectLst/>
                        </a:rPr>
                        <a:t>-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47864" y="2996952"/>
            <a:ext cx="2202444" cy="58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536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La solución </a:t>
            </a:r>
            <a:r>
              <a:rPr lang="es-MX" dirty="0" smtClean="0"/>
              <a:t>de:</a:t>
            </a:r>
          </a:p>
          <a:p>
            <a:pPr marL="0" indent="0" algn="ctr">
              <a:buNone/>
            </a:pPr>
            <a:r>
              <a:rPr lang="es-MX" sz="4000" i="1" dirty="0"/>
              <a:t>f (x) = 0.5sin(x) − x +1 = </a:t>
            </a:r>
            <a:r>
              <a:rPr lang="es-MX" sz="4000" i="1" dirty="0" smtClean="0"/>
              <a:t>0</a:t>
            </a:r>
          </a:p>
          <a:p>
            <a:r>
              <a:rPr lang="es-MX" dirty="0" smtClean="0"/>
              <a:t>es:</a:t>
            </a:r>
          </a:p>
          <a:p>
            <a:pPr marL="0" indent="0" algn="ctr">
              <a:buNone/>
            </a:pPr>
            <a:r>
              <a:rPr lang="es-MX" sz="4000" i="1" dirty="0"/>
              <a:t>x </a:t>
            </a:r>
            <a:r>
              <a:rPr lang="es-MX" sz="4000" i="1" dirty="0" smtClean="0"/>
              <a:t>=</a:t>
            </a:r>
            <a:r>
              <a:rPr lang="es-MX" sz="4000" dirty="0"/>
              <a:t>1.008803012</a:t>
            </a:r>
            <a:endParaRPr lang="es-MX" sz="4000" i="1" dirty="0" smtClean="0"/>
          </a:p>
          <a:p>
            <a:pPr marL="0" indent="0" algn="ctr">
              <a:buNone/>
            </a:pPr>
            <a:r>
              <a:rPr lang="es-MX" sz="3600" i="1" dirty="0"/>
              <a:t>f </a:t>
            </a:r>
            <a:r>
              <a:rPr lang="es-MX" sz="3600" i="1" dirty="0" smtClean="0"/>
              <a:t>(</a:t>
            </a:r>
            <a:r>
              <a:rPr lang="es-MX" sz="3600" dirty="0"/>
              <a:t>1.008803012</a:t>
            </a:r>
            <a:r>
              <a:rPr lang="es-MX" sz="3600" i="1" dirty="0" smtClean="0"/>
              <a:t>) </a:t>
            </a:r>
            <a:r>
              <a:rPr lang="es-MX" sz="3600" i="1" dirty="0"/>
              <a:t>= 0.000000000186917</a:t>
            </a:r>
          </a:p>
        </p:txBody>
      </p:sp>
    </p:spTree>
    <p:extLst>
      <p:ext uri="{BB962C8B-B14F-4D97-AF65-F5344CB8AC3E}">
        <p14:creationId xmlns:p14="http://schemas.microsoft.com/office/powerpoint/2010/main" val="216389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1000100" y="2228800"/>
                <a:ext cx="7933588" cy="393650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s-MX" b="1" dirty="0" smtClean="0"/>
                  <a:t>Ejercicio 01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s-MX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MX" i="1" dirty="0" smtClean="0">
                    <a:latin typeface="Cambria Math" pitchFamily="18" charset="0"/>
                    <a:ea typeface="Cambria Math" pitchFamily="18" charset="0"/>
                  </a:rPr>
                  <a:t>= 4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600" b="1" i="1" smtClean="0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s-MX" sz="36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MX" sz="3600" b="1" i="1" smtClean="0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s-MX" sz="3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MX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MX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MX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MX" sz="3600" b="0" i="1" smtClean="0">
                          <a:latin typeface="Cambria Math"/>
                        </a:rPr>
                        <m:t>−2</m:t>
                      </m:r>
                      <m:r>
                        <a:rPr lang="es-MX" sz="3600" b="0" i="1" smtClean="0">
                          <a:latin typeface="Cambria Math"/>
                        </a:rPr>
                        <m:t>𝑥</m:t>
                      </m:r>
                      <m:r>
                        <a:rPr lang="es-MX" sz="3600" b="0" i="1" smtClean="0">
                          <a:latin typeface="Cambria Math"/>
                        </a:rPr>
                        <m:t>−3</m:t>
                      </m:r>
                    </m:oMath>
                  </m:oMathPara>
                </a14:m>
                <a:endParaRPr lang="es-MX" sz="3600" i="1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0100" y="2228800"/>
                <a:ext cx="7933588" cy="3936504"/>
              </a:xfrm>
              <a:blipFill rotWithShape="1">
                <a:blip r:embed="rId2"/>
                <a:stretch>
                  <a:fillRect l="-1690" t="-201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 descr="https://www.monografias.com/trabajos43/metodo-punto-fijo/Image4879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988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Dada </a:t>
            </a:r>
            <a:r>
              <a:rPr lang="es-MX" dirty="0"/>
              <a:t>una función f, definida en los reales </a:t>
            </a:r>
            <a:endParaRPr lang="es-MX" dirty="0" smtClean="0"/>
          </a:p>
          <a:p>
            <a:pPr algn="just"/>
            <a:r>
              <a:rPr lang="es-MX" dirty="0" smtClean="0"/>
              <a:t>Determinar </a:t>
            </a:r>
            <a:r>
              <a:rPr lang="es-MX" dirty="0"/>
              <a:t>los valores de x, para los cuales : </a:t>
            </a:r>
          </a:p>
          <a:p>
            <a:pPr marL="0" indent="0" algn="ctr">
              <a:buNone/>
            </a:pPr>
            <a:endParaRPr lang="es-MX" dirty="0" smtClean="0"/>
          </a:p>
          <a:p>
            <a:pPr marL="0" indent="0" algn="ctr">
              <a:buNone/>
            </a:pPr>
            <a:r>
              <a:rPr lang="es-MX" dirty="0" smtClean="0"/>
              <a:t>f </a:t>
            </a:r>
            <a:r>
              <a:rPr lang="es-MX" dirty="0"/>
              <a:t>(x) = 0</a:t>
            </a:r>
            <a:endParaRPr lang="es-MX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Un </a:t>
            </a:r>
            <a:r>
              <a:rPr lang="es-MX" dirty="0"/>
              <a:t>punto x se llama punto fijo, sí satisface la ecuación: </a:t>
            </a:r>
          </a:p>
          <a:p>
            <a:pPr marL="0" indent="0" algn="ctr">
              <a:buNone/>
            </a:pPr>
            <a:r>
              <a:rPr lang="es-MX" dirty="0"/>
              <a:t>g</a:t>
            </a:r>
            <a:r>
              <a:rPr lang="es-MX" dirty="0" smtClean="0"/>
              <a:t>(x) = x</a:t>
            </a:r>
          </a:p>
          <a:p>
            <a:pPr algn="just"/>
            <a:r>
              <a:rPr lang="es-MX" dirty="0" smtClean="0"/>
              <a:t>Existen </a:t>
            </a:r>
            <a:r>
              <a:rPr lang="es-MX" dirty="0"/>
              <a:t>puntos fijos estables e </a:t>
            </a:r>
            <a:r>
              <a:rPr lang="es-MX" dirty="0" smtClean="0"/>
              <a:t>inestables</a:t>
            </a:r>
            <a:endParaRPr lang="es-MX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6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El método de punto fijo es un </a:t>
            </a:r>
            <a:r>
              <a:rPr lang="es-MX" dirty="0" smtClean="0"/>
              <a:t>método iterativo</a:t>
            </a:r>
            <a:endParaRPr lang="es-MX" dirty="0"/>
          </a:p>
          <a:p>
            <a:pPr algn="just"/>
            <a:r>
              <a:rPr lang="es-MX" dirty="0" smtClean="0"/>
              <a:t>La </a:t>
            </a:r>
            <a:r>
              <a:rPr lang="es-MX" dirty="0"/>
              <a:t>idea principal es encontrar las </a:t>
            </a:r>
            <a:r>
              <a:rPr lang="es-MX" dirty="0" smtClean="0"/>
              <a:t>raíces de una </a:t>
            </a:r>
            <a:r>
              <a:rPr lang="es-MX" dirty="0"/>
              <a:t>ecuación al proponerlas como </a:t>
            </a:r>
            <a:r>
              <a:rPr lang="es-MX" dirty="0" smtClean="0"/>
              <a:t>puntos fijos </a:t>
            </a:r>
            <a:r>
              <a:rPr lang="es-MX" dirty="0"/>
              <a:t>de una formulación alternativa. </a:t>
            </a:r>
            <a:endParaRPr lang="es-MX" dirty="0" smtClean="0"/>
          </a:p>
          <a:p>
            <a:pPr marL="0" indent="0" algn="ctr">
              <a:buNone/>
            </a:pPr>
            <a:r>
              <a:rPr lang="es-MX" dirty="0"/>
              <a:t>f (x) = 0 ⇒ g(x) = x </a:t>
            </a:r>
          </a:p>
        </p:txBody>
      </p:sp>
    </p:spTree>
    <p:extLst>
      <p:ext uri="{BB962C8B-B14F-4D97-AF65-F5344CB8AC3E}">
        <p14:creationId xmlns:p14="http://schemas.microsoft.com/office/powerpoint/2010/main" val="419926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Se construye un proceso iterativo a </a:t>
            </a:r>
            <a:r>
              <a:rPr lang="es-MX" dirty="0" smtClean="0"/>
              <a:t>partir del </a:t>
            </a:r>
            <a:r>
              <a:rPr lang="es-MX" dirty="0"/>
              <a:t>valor semilla x0: </a:t>
            </a:r>
            <a:endParaRPr lang="es-MX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63888" y="3429000"/>
            <a:ext cx="2135969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304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El proceso termina para un dado valor </a:t>
            </a:r>
            <a:r>
              <a:rPr lang="es-MX" dirty="0" smtClean="0"/>
              <a:t>de x</a:t>
            </a:r>
            <a:r>
              <a:rPr lang="es-MX" sz="2000" dirty="0" smtClean="0"/>
              <a:t>i</a:t>
            </a:r>
            <a:r>
              <a:rPr lang="es-MX" dirty="0" smtClean="0"/>
              <a:t> tal </a:t>
            </a:r>
            <a:r>
              <a:rPr lang="es-MX" dirty="0"/>
              <a:t>que : </a:t>
            </a:r>
          </a:p>
          <a:p>
            <a:pPr marL="0" indent="0" algn="ctr">
              <a:buNone/>
            </a:pPr>
            <a:r>
              <a:rPr lang="es-MX" sz="4000" dirty="0"/>
              <a:t>x( i−1) − x</a:t>
            </a:r>
            <a:r>
              <a:rPr lang="es-MX" sz="2800" dirty="0"/>
              <a:t>i</a:t>
            </a:r>
            <a:r>
              <a:rPr lang="es-MX" sz="4000" dirty="0"/>
              <a:t> = </a:t>
            </a:r>
            <a:r>
              <a:rPr lang="es-MX" sz="4000" dirty="0" smtClean="0"/>
              <a:t>0</a:t>
            </a:r>
          </a:p>
          <a:p>
            <a:r>
              <a:rPr lang="es-MX" sz="4000" dirty="0" smtClean="0"/>
              <a:t>Pero </a:t>
            </a:r>
            <a:r>
              <a:rPr lang="es-MX" sz="4000" dirty="0"/>
              <a:t>dadas las incertidumbres : </a:t>
            </a:r>
          </a:p>
          <a:p>
            <a:endParaRPr lang="es-MX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47864" y="5085184"/>
            <a:ext cx="3184635" cy="8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24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O, si cumple la condición: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Pero </a:t>
            </a:r>
            <a:r>
              <a:rPr lang="es-MX" dirty="0"/>
              <a:t>dadas las </a:t>
            </a:r>
            <a:r>
              <a:rPr lang="es-MX" dirty="0" smtClean="0"/>
              <a:t>incertidumbres.</a:t>
            </a:r>
            <a:endParaRPr lang="es-MX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75856" y="2852936"/>
            <a:ext cx="2033752" cy="1103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75856" y="4941168"/>
            <a:ext cx="2238703" cy="99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67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Ejemplo 1.1</a:t>
            </a:r>
            <a:r>
              <a:rPr lang="es-MX" dirty="0"/>
              <a:t>.</a:t>
            </a:r>
          </a:p>
          <a:p>
            <a:pPr algn="just"/>
            <a:r>
              <a:rPr lang="es-MX" dirty="0" smtClean="0"/>
              <a:t>Resolver </a:t>
            </a:r>
            <a:r>
              <a:rPr lang="es-MX" dirty="0"/>
              <a:t>la siguiente ecuación no-lineal: </a:t>
            </a:r>
            <a:endParaRPr lang="es-MX" dirty="0" smtClean="0"/>
          </a:p>
          <a:p>
            <a:pPr marL="0" indent="0" algn="ctr">
              <a:buNone/>
            </a:pPr>
            <a:r>
              <a:rPr lang="es-MX" sz="3600" dirty="0"/>
              <a:t>f (x) = 0.5sin(x) − x +1 = </a:t>
            </a:r>
            <a:r>
              <a:rPr lang="es-MX" sz="3600" dirty="0" smtClean="0"/>
              <a:t>0</a:t>
            </a:r>
          </a:p>
          <a:p>
            <a:r>
              <a:rPr lang="es-MX" dirty="0" smtClean="0"/>
              <a:t>Se </a:t>
            </a:r>
            <a:r>
              <a:rPr lang="es-MX" dirty="0"/>
              <a:t>obtiene el proceso iterativo </a:t>
            </a:r>
            <a:r>
              <a:rPr lang="es-MX" dirty="0" smtClean="0"/>
              <a:t>definido por:</a:t>
            </a:r>
          </a:p>
          <a:p>
            <a:pPr marL="0" indent="0" algn="ctr">
              <a:buNone/>
            </a:pPr>
            <a:r>
              <a:rPr lang="es-MX" sz="3600" dirty="0"/>
              <a:t>g(x) = x = 0.5sin(x) +1 </a:t>
            </a:r>
          </a:p>
        </p:txBody>
      </p:sp>
    </p:spTree>
    <p:extLst>
      <p:ext uri="{BB962C8B-B14F-4D97-AF65-F5344CB8AC3E}">
        <p14:creationId xmlns:p14="http://schemas.microsoft.com/office/powerpoint/2010/main" val="334716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 del Punto Fijo.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3936504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/>
              <a:t>Resolviendo </a:t>
            </a:r>
            <a:r>
              <a:rPr lang="es-MX" dirty="0"/>
              <a:t>el proceso </a:t>
            </a:r>
            <a:r>
              <a:rPr lang="es-MX" dirty="0" smtClean="0"/>
              <a:t>tenemos Intervalo[0,1]:</a:t>
            </a:r>
          </a:p>
          <a:p>
            <a:pPr algn="just"/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179512" y="3573016"/>
            <a:ext cx="8892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X</a:t>
            </a:r>
            <a:r>
              <a:rPr lang="es-MX" sz="2800" baseline="-25000" dirty="0" smtClean="0"/>
              <a:t>1</a:t>
            </a:r>
            <a:r>
              <a:rPr lang="es-MX" sz="2800" dirty="0" smtClean="0"/>
              <a:t>=g(0)=0.5sen(0)+1=1</a:t>
            </a:r>
          </a:p>
          <a:p>
            <a:r>
              <a:rPr lang="es-MX" sz="2800" dirty="0" smtClean="0"/>
              <a:t>X</a:t>
            </a:r>
            <a:r>
              <a:rPr lang="es-MX" sz="2800" baseline="-25000" dirty="0" smtClean="0"/>
              <a:t>2</a:t>
            </a:r>
            <a:r>
              <a:rPr lang="es-MX" sz="2800" dirty="0"/>
              <a:t>=g(1)=0.5sen(1)+</a:t>
            </a:r>
            <a:r>
              <a:rPr lang="es-MX" sz="2800" dirty="0" smtClean="0"/>
              <a:t>1=1.00872603</a:t>
            </a:r>
            <a:endParaRPr lang="es-MX" sz="2800" dirty="0"/>
          </a:p>
          <a:p>
            <a:r>
              <a:rPr lang="es-MX" sz="2800" dirty="0" smtClean="0"/>
              <a:t>X</a:t>
            </a:r>
            <a:r>
              <a:rPr lang="es-MX" sz="2800" baseline="-25000" dirty="0" smtClean="0"/>
              <a:t>3</a:t>
            </a:r>
            <a:r>
              <a:rPr lang="es-MX" sz="2800" dirty="0" smtClean="0"/>
              <a:t>=g(1.00872603)=0.5sen(1.00872603)+1=1.008802342</a:t>
            </a:r>
            <a:endParaRPr lang="es-MX" sz="2800" dirty="0"/>
          </a:p>
          <a:p>
            <a:r>
              <a:rPr lang="es-MX" sz="2800" dirty="0" smtClean="0"/>
              <a:t>X</a:t>
            </a:r>
            <a:r>
              <a:rPr lang="es-MX" sz="2800" baseline="-25000" dirty="0" smtClean="0"/>
              <a:t>4</a:t>
            </a:r>
            <a:r>
              <a:rPr lang="es-MX" sz="2800" dirty="0" smtClean="0"/>
              <a:t>=g(</a:t>
            </a:r>
            <a:r>
              <a:rPr lang="es-MX" sz="2800" dirty="0"/>
              <a:t>1.008802342</a:t>
            </a:r>
            <a:r>
              <a:rPr lang="es-MX" sz="2800" dirty="0" smtClean="0"/>
              <a:t>)=0.5sen(</a:t>
            </a:r>
            <a:r>
              <a:rPr lang="es-MX" sz="2800" dirty="0"/>
              <a:t>1.008802342</a:t>
            </a:r>
            <a:r>
              <a:rPr lang="es-MX" sz="2800" dirty="0" smtClean="0"/>
              <a:t>)+1=1.008803006</a:t>
            </a:r>
            <a:endParaRPr lang="es-MX" sz="2800" dirty="0"/>
          </a:p>
          <a:p>
            <a:r>
              <a:rPr lang="es-MX" sz="2800" dirty="0" smtClean="0"/>
              <a:t>X</a:t>
            </a:r>
            <a:r>
              <a:rPr lang="es-MX" sz="2800" baseline="-25000" dirty="0" smtClean="0"/>
              <a:t>5</a:t>
            </a:r>
            <a:r>
              <a:rPr lang="es-MX" sz="2800" dirty="0" smtClean="0"/>
              <a:t>=g(</a:t>
            </a:r>
            <a:r>
              <a:rPr lang="es-MX" sz="2800" dirty="0"/>
              <a:t>1.008803006</a:t>
            </a:r>
            <a:r>
              <a:rPr lang="es-MX" sz="2800" dirty="0" smtClean="0"/>
              <a:t>)=0.5sen(</a:t>
            </a:r>
            <a:r>
              <a:rPr lang="es-MX" sz="2800" dirty="0"/>
              <a:t>1.008803006</a:t>
            </a:r>
            <a:r>
              <a:rPr lang="es-MX" sz="2800" dirty="0" smtClean="0"/>
              <a:t>)+1=1.008803012</a:t>
            </a:r>
          </a:p>
          <a:p>
            <a:r>
              <a:rPr lang="es-MX" sz="2800" dirty="0" smtClean="0"/>
              <a:t>X</a:t>
            </a:r>
            <a:r>
              <a:rPr lang="es-MX" sz="2800" baseline="-25000" dirty="0" smtClean="0"/>
              <a:t>6</a:t>
            </a:r>
            <a:r>
              <a:rPr lang="es-MX" sz="2800" dirty="0" smtClean="0"/>
              <a:t>=g(</a:t>
            </a:r>
            <a:r>
              <a:rPr lang="es-MX" sz="2800" dirty="0"/>
              <a:t>1.008803012</a:t>
            </a:r>
            <a:r>
              <a:rPr lang="es-MX" sz="2800" dirty="0" smtClean="0"/>
              <a:t>)=0.5sen(</a:t>
            </a:r>
            <a:r>
              <a:rPr lang="es-MX" sz="2800" dirty="0"/>
              <a:t>1.008803012</a:t>
            </a:r>
            <a:r>
              <a:rPr lang="es-MX" sz="2800" dirty="0" smtClean="0"/>
              <a:t>)+1=1.008803012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32489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370</Words>
  <Application>Microsoft Office PowerPoint</Application>
  <PresentationFormat>Presentación en pantalla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Solución de Ecuaciones No Lineales</vt:lpstr>
      <vt:lpstr>Método del Punto Fijo.</vt:lpstr>
      <vt:lpstr>Método del Punto Fijo.</vt:lpstr>
      <vt:lpstr>Método del Punto Fijo.</vt:lpstr>
      <vt:lpstr>Método del Punto Fijo.</vt:lpstr>
      <vt:lpstr>Método del Punto Fijo.</vt:lpstr>
      <vt:lpstr>Método del Punto Fijo.</vt:lpstr>
      <vt:lpstr>Método del Punto Fijo.</vt:lpstr>
      <vt:lpstr>Método del Punto Fijo.</vt:lpstr>
      <vt:lpstr>Método del Punto Fijo.</vt:lpstr>
      <vt:lpstr>Método del Punto Fijo.</vt:lpstr>
      <vt:lpstr>Método del Punto Fijo.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Numéricos</dc:title>
  <dc:creator>.</dc:creator>
  <cp:lastModifiedBy>Administrador</cp:lastModifiedBy>
  <cp:revision>38</cp:revision>
  <dcterms:created xsi:type="dcterms:W3CDTF">2009-05-11T22:15:41Z</dcterms:created>
  <dcterms:modified xsi:type="dcterms:W3CDTF">2019-01-24T17:29:11Z</dcterms:modified>
</cp:coreProperties>
</file>