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2" r:id="rId3"/>
    <p:sldId id="257"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Lst>
  <p:sldSz cx="9144000" cy="5143500" type="screen16x9"/>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7389" autoAdjust="0"/>
  </p:normalViewPr>
  <p:slideViewPr>
    <p:cSldViewPr>
      <p:cViewPr varScale="1">
        <p:scale>
          <a:sx n="82" d="100"/>
          <a:sy n="82" d="100"/>
        </p:scale>
        <p:origin x="-150" y="-96"/>
      </p:cViewPr>
      <p:guideLst>
        <p:guide orient="horz" pos="1620"/>
        <p:guide pos="2880"/>
      </p:guideLst>
    </p:cSldViewPr>
  </p:slideViewPr>
  <p:outlineViewPr>
    <p:cViewPr>
      <p:scale>
        <a:sx n="33" d="100"/>
        <a:sy n="33" d="100"/>
      </p:scale>
      <p:origin x="0" y="396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A083E8-C560-4E67-9D0F-0BBC2607A097}" type="datetimeFigureOut">
              <a:rPr lang="es-MX" smtClean="0"/>
              <a:t>22/02/2019</a:t>
            </a:fld>
            <a:endParaRPr lang="es-MX"/>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5C249B-2F34-4969-B968-8DB59AAC94F3}" type="slidenum">
              <a:rPr lang="es-MX" smtClean="0"/>
              <a:t>‹Nº›</a:t>
            </a:fld>
            <a:endParaRPr lang="es-MX"/>
          </a:p>
        </p:txBody>
      </p:sp>
    </p:spTree>
    <p:extLst>
      <p:ext uri="{BB962C8B-B14F-4D97-AF65-F5344CB8AC3E}">
        <p14:creationId xmlns:p14="http://schemas.microsoft.com/office/powerpoint/2010/main" val="2023906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3</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indent="0" algn="just">
              <a:buNone/>
            </a:pPr>
            <a:r>
              <a:rPr lang="es-MX" sz="1200" dirty="0" smtClean="0"/>
              <a:t>La ventaja de usar un sub programa que sea una "</a:t>
            </a:r>
            <a:r>
              <a:rPr lang="es-MX" sz="1200" dirty="0" err="1" smtClean="0"/>
              <a:t>funcion</a:t>
            </a:r>
            <a:r>
              <a:rPr lang="es-MX" sz="1200" dirty="0" smtClean="0"/>
              <a:t>" es que podemos aplicar muchas veces el mismo algoritmo para distintos datos, escribiendo una sola vez el código (algoritmo en lenguaje de programación), sin tener que escribir repetidas veces el mismo código.</a:t>
            </a:r>
          </a:p>
          <a:p>
            <a:pPr marL="0" indent="0" algn="just">
              <a:buNone/>
            </a:pPr>
            <a:endParaRPr lang="es-MX"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Una subrutina o función, solo se ejecuta cuando es llamada desde dentro de otro programa, y hace que el programa principal se detenga, por que "le pasa" la ejecución a la sub rutina.   El programa que llamo a la sub rutina, solo continuará su ejecución, cuando la sub rutina termina,  y le "devuelve" el resultado.</a:t>
            </a:r>
          </a:p>
        </p:txBody>
      </p:sp>
      <p:sp>
        <p:nvSpPr>
          <p:cNvPr id="4" name="3 Marcador de número de diapositiva"/>
          <p:cNvSpPr>
            <a:spLocks noGrp="1"/>
          </p:cNvSpPr>
          <p:nvPr>
            <p:ph type="sldNum" sz="quarter" idx="10"/>
          </p:nvPr>
        </p:nvSpPr>
        <p:spPr/>
        <p:txBody>
          <a:bodyPr/>
          <a:lstStyle/>
          <a:p>
            <a:fld id="{B55C249B-2F34-4969-B968-8DB59AAC94F3}" type="slidenum">
              <a:rPr lang="es-MX" smtClean="0"/>
              <a:t>12</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13</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14</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15</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16</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17</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18</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20</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21</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4</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5</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6</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kern="1200" dirty="0" smtClean="0">
                <a:solidFill>
                  <a:schemeClr val="tx1"/>
                </a:solidFill>
                <a:effectLst/>
                <a:latin typeface="+mn-lt"/>
                <a:ea typeface="+mn-ea"/>
                <a:cs typeface="+mn-cs"/>
              </a:rPr>
              <a:t>Este ejemplo tiene un error.   ¿Lo viste?</a:t>
            </a:r>
          </a:p>
          <a:p>
            <a:r>
              <a:rPr lang="es-MX" sz="1200" kern="1200" dirty="0" smtClean="0">
                <a:solidFill>
                  <a:schemeClr val="tx1"/>
                </a:solidFill>
                <a:effectLst/>
                <a:latin typeface="+mn-lt"/>
                <a:ea typeface="+mn-ea"/>
                <a:cs typeface="+mn-cs"/>
              </a:rPr>
              <a:t>Un programa es una respuesta predeterminada, a </a:t>
            </a:r>
            <a:r>
              <a:rPr lang="es-MX" sz="1200" u="sng" kern="1200" dirty="0" smtClean="0">
                <a:solidFill>
                  <a:schemeClr val="tx1"/>
                </a:solidFill>
                <a:effectLst/>
                <a:latin typeface="+mn-lt"/>
                <a:ea typeface="+mn-ea"/>
                <a:cs typeface="+mn-cs"/>
              </a:rPr>
              <a:t>todas</a:t>
            </a:r>
            <a:r>
              <a:rPr lang="es-MX" sz="1200" kern="1200" dirty="0" smtClean="0">
                <a:solidFill>
                  <a:schemeClr val="tx1"/>
                </a:solidFill>
                <a:effectLst/>
                <a:latin typeface="+mn-lt"/>
                <a:ea typeface="+mn-ea"/>
                <a:cs typeface="+mn-cs"/>
              </a:rPr>
              <a:t>  las posibles combinaciones de estados de la información que recibe.    ¿Que ocurre en este ejemplo si x es igual a y ?  También escribiría "y es mayor que  x".</a:t>
            </a:r>
          </a:p>
        </p:txBody>
      </p:sp>
      <p:sp>
        <p:nvSpPr>
          <p:cNvPr id="4" name="3 Marcador de número de diapositiva"/>
          <p:cNvSpPr>
            <a:spLocks noGrp="1"/>
          </p:cNvSpPr>
          <p:nvPr>
            <p:ph type="sldNum" sz="quarter" idx="10"/>
          </p:nvPr>
        </p:nvSpPr>
        <p:spPr/>
        <p:txBody>
          <a:bodyPr/>
          <a:lstStyle/>
          <a:p>
            <a:fld id="{B55C249B-2F34-4969-B968-8DB59AAC94F3}" type="slidenum">
              <a:rPr lang="es-MX" smtClean="0"/>
              <a:t>7</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indent="0" algn="just">
              <a:buNone/>
            </a:pPr>
            <a:r>
              <a:rPr lang="es-MX" sz="1200" dirty="0" smtClean="0"/>
              <a:t>Los programas son más fáciles de entender, pueden ser leídos de forma secuencial para entender la lógica.</a:t>
            </a:r>
          </a:p>
          <a:p>
            <a:pPr marL="0" indent="0" algn="just">
              <a:buNone/>
            </a:pPr>
            <a:endParaRPr lang="es-MX" sz="1200" dirty="0" smtClean="0"/>
          </a:p>
          <a:p>
            <a:pPr marL="0" indent="0" algn="just">
              <a:buNone/>
            </a:pPr>
            <a:r>
              <a:rPr lang="es-MX" sz="1200" dirty="0" smtClean="0"/>
              <a:t>La estructura de los programas es clara, puesto que las instrucciones están más ligadas o relacionadas entre sí.</a:t>
            </a:r>
          </a:p>
          <a:p>
            <a:pPr marL="0" indent="0" algn="just">
              <a:buNone/>
            </a:pPr>
            <a:endParaRPr lang="es-MX" sz="1200" dirty="0" smtClean="0"/>
          </a:p>
          <a:p>
            <a:pPr marL="0" indent="0" algn="just">
              <a:buNone/>
            </a:pPr>
            <a:r>
              <a:rPr lang="es-MX" sz="1200" dirty="0" smtClean="0"/>
              <a:t>Reducción del esfuerzo en las pruebas y depuración. El seguimiento de los errores del programa se facilita debido a su estructura más sencilla y comprensible, por lo que los errores se pueden detectar y corregir más fácilmente.</a:t>
            </a:r>
          </a:p>
          <a:p>
            <a:pPr marL="0" indent="0" algn="just">
              <a:buNone/>
            </a:pPr>
            <a:endParaRPr lang="es-MX" sz="1200" dirty="0" smtClean="0"/>
          </a:p>
          <a:p>
            <a:pPr marL="0" indent="0" algn="just">
              <a:buNone/>
            </a:pPr>
            <a:r>
              <a:rPr lang="es-MX" sz="1200" dirty="0" smtClean="0"/>
              <a:t>Reducción de los costos de mantenimiento. Análogamente a la depuración, durante la fase de mantenimiento, modificar o extender los programas resulta más fácil.</a:t>
            </a:r>
          </a:p>
          <a:p>
            <a:pPr marL="0" indent="0" algn="just">
              <a:buNone/>
            </a:pPr>
            <a:endParaRPr lang="es-MX" sz="1200" dirty="0" smtClean="0"/>
          </a:p>
          <a:p>
            <a:pPr marL="0" indent="0" algn="just">
              <a:buNone/>
            </a:pPr>
            <a:r>
              <a:rPr lang="es-MX" sz="1200" kern="1200" dirty="0" smtClean="0">
                <a:solidFill>
                  <a:schemeClr val="tx1"/>
                </a:solidFill>
                <a:effectLst/>
                <a:latin typeface="+mn-lt"/>
                <a:ea typeface="+mn-ea"/>
                <a:cs typeface="+mn-cs"/>
              </a:rPr>
              <a:t>Los bloques de código son casi auto-explicativos, lo que reduce y facilita la documentación.</a:t>
            </a:r>
            <a:endParaRPr lang="es-MX" sz="1200" dirty="0" smtClean="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8</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9</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t>La programación modular, consiste en dividir un problema complejo en varios sub-problemas más simples, y estos a su vez en otros sub problemas más simples.  Esto se hace hasta obtener sub problemas lo suficientemente simples como para poder ser resueltos fácilmente (divide y vencerás). </a:t>
            </a:r>
          </a:p>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10</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11</a:t>
            </a:fld>
            <a:endParaRPr lang="es-MX"/>
          </a:p>
        </p:txBody>
      </p:sp>
    </p:spTree>
    <p:extLst>
      <p:ext uri="{BB962C8B-B14F-4D97-AF65-F5344CB8AC3E}">
        <p14:creationId xmlns:p14="http://schemas.microsoft.com/office/powerpoint/2010/main" val="174315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1965871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4000850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05979"/>
            <a:ext cx="2057400" cy="4388644"/>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05979"/>
            <a:ext cx="6019800" cy="43886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56281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165988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111964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78478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3047170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999138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3803037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122864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AF4691-7796-41DD-9EB5-81F9A6D68D24}" type="datetimeFigureOut">
              <a:rPr lang="es-MX" smtClean="0"/>
              <a:t>22/02/2019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1965164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latin typeface="Arial Narrow" pitchFamily="34" charset="0"/>
              </a:defRPr>
            </a:lvl1pPr>
          </a:lstStyle>
          <a:p>
            <a:fld id="{58AF4691-7796-41DD-9EB5-81F9A6D68D24}" type="datetimeFigureOut">
              <a:rPr lang="es-MX" smtClean="0"/>
              <a:pPr/>
              <a:t>22/02/2019</a:t>
            </a:fld>
            <a:endParaRPr lang="es-MX"/>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latin typeface="Arial Narrow" pitchFamily="34" charset="0"/>
              </a:defRPr>
            </a:lvl1pPr>
          </a:lstStyle>
          <a:p>
            <a:endParaRPr lang="es-MX"/>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latin typeface="Arial Narrow" pitchFamily="34" charset="0"/>
              </a:defRPr>
            </a:lvl1pPr>
          </a:lstStyle>
          <a:p>
            <a:fld id="{EAD23C83-D0CD-4AC7-A32C-3ABB37E8F121}" type="slidenum">
              <a:rPr lang="es-MX" smtClean="0"/>
              <a:pPr/>
              <a:t>‹Nº›</a:t>
            </a:fld>
            <a:endParaRPr lang="es-MX"/>
          </a:p>
        </p:txBody>
      </p:sp>
    </p:spTree>
    <p:extLst>
      <p:ext uri="{BB962C8B-B14F-4D97-AF65-F5344CB8AC3E}">
        <p14:creationId xmlns:p14="http://schemas.microsoft.com/office/powerpoint/2010/main" val="2999294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Arial Narrow"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Narrow"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Narrow"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Narrow"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Narrow"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smtClean="0"/>
              <a:t>Introducción a la Programación de </a:t>
            </a:r>
            <a:r>
              <a:rPr lang="es-MX" dirty="0" err="1" smtClean="0"/>
              <a:t>PLCs</a:t>
            </a:r>
            <a:endParaRPr lang="es-MX" dirty="0"/>
          </a:p>
        </p:txBody>
      </p:sp>
      <p:sp>
        <p:nvSpPr>
          <p:cNvPr id="3" name="2 Subtítulo"/>
          <p:cNvSpPr>
            <a:spLocks noGrp="1"/>
          </p:cNvSpPr>
          <p:nvPr>
            <p:ph type="subTitle" idx="1"/>
          </p:nvPr>
        </p:nvSpPr>
        <p:spPr/>
        <p:txBody>
          <a:bodyPr/>
          <a:lstStyle/>
          <a:p>
            <a:endParaRPr lang="es-MX"/>
          </a:p>
        </p:txBody>
      </p:sp>
    </p:spTree>
    <p:extLst>
      <p:ext uri="{BB962C8B-B14F-4D97-AF65-F5344CB8AC3E}">
        <p14:creationId xmlns:p14="http://schemas.microsoft.com/office/powerpoint/2010/main" val="2193929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2800" b="1" dirty="0"/>
              <a:t>Diseño de </a:t>
            </a:r>
            <a:r>
              <a:rPr lang="es-MX" sz="2800" b="1" dirty="0" smtClean="0"/>
              <a:t>Algoritmos</a:t>
            </a:r>
            <a:br>
              <a:rPr lang="es-MX" sz="2800" b="1" dirty="0" smtClean="0"/>
            </a:br>
            <a:r>
              <a:rPr lang="es-MX" sz="2000" b="1" dirty="0"/>
              <a:t>Programación Estructurada.</a:t>
            </a:r>
            <a:br>
              <a:rPr lang="es-MX" sz="2000" b="1" dirty="0"/>
            </a:br>
            <a:endParaRPr lang="es-MX" sz="2800" b="1" dirty="0"/>
          </a:p>
        </p:txBody>
      </p:sp>
      <p:sp>
        <p:nvSpPr>
          <p:cNvPr id="3" name="2 Marcador de contenido"/>
          <p:cNvSpPr>
            <a:spLocks noGrp="1"/>
          </p:cNvSpPr>
          <p:nvPr>
            <p:ph idx="1"/>
          </p:nvPr>
        </p:nvSpPr>
        <p:spPr>
          <a:xfrm>
            <a:off x="0" y="699542"/>
            <a:ext cx="4932040" cy="4248472"/>
          </a:xfrm>
        </p:spPr>
        <p:txBody>
          <a:bodyPr>
            <a:noAutofit/>
          </a:bodyPr>
          <a:lstStyle/>
          <a:p>
            <a:pPr marL="0" indent="0" algn="just">
              <a:buNone/>
            </a:pPr>
            <a:r>
              <a:rPr lang="es-MX" sz="2200" b="1" dirty="0" smtClean="0"/>
              <a:t>Programación Modular</a:t>
            </a:r>
          </a:p>
          <a:p>
            <a:pPr marL="0" indent="0" algn="just">
              <a:buNone/>
            </a:pPr>
            <a:r>
              <a:rPr lang="es-MX" sz="2200" dirty="0"/>
              <a:t>La programación modular  consiste en dividir un programa en módulos o sub-programas con el fin de hacerlo más legible y manejable.</a:t>
            </a:r>
          </a:p>
          <a:p>
            <a:pPr marL="0" indent="0" algn="just">
              <a:buNone/>
            </a:pPr>
            <a:endParaRPr lang="es-MX" sz="800" dirty="0" smtClean="0"/>
          </a:p>
          <a:p>
            <a:pPr marL="0" indent="0" algn="just">
              <a:buNone/>
            </a:pPr>
            <a:r>
              <a:rPr lang="es-MX" sz="2200" dirty="0" smtClean="0"/>
              <a:t>Históricamente </a:t>
            </a:r>
            <a:r>
              <a:rPr lang="es-MX" sz="2200" dirty="0"/>
              <a:t>la programación modular, es una evolución de la programación estructurada, para solucionar problemas de programación mas grandes y complejos</a:t>
            </a:r>
            <a:r>
              <a:rPr lang="es-MX" sz="2200" dirty="0" smtClean="0"/>
              <a:t>.</a:t>
            </a: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4098" name="Picture 2" descr="Resultado de imagen para programaciÃ³n modula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932040" y="1070886"/>
            <a:ext cx="3744416" cy="3229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8990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779912" y="1203598"/>
            <a:ext cx="5364088" cy="3312368"/>
          </a:xfrm>
        </p:spPr>
        <p:txBody>
          <a:bodyPr>
            <a:noAutofit/>
          </a:bodyPr>
          <a:lstStyle/>
          <a:p>
            <a:pPr marL="0" indent="0" algn="just">
              <a:buNone/>
            </a:pPr>
            <a:r>
              <a:rPr lang="es-MX" sz="2200" dirty="0"/>
              <a:t>Programación Estructurada. Cada modulo, es una parte de un programa, y es lo que en informática se conoce como "sub-rutina" y/ </a:t>
            </a:r>
            <a:r>
              <a:rPr lang="es-MX" sz="2200" dirty="0" smtClean="0"/>
              <a:t>o "función".</a:t>
            </a:r>
          </a:p>
          <a:p>
            <a:pPr marL="0" indent="0" algn="just">
              <a:buNone/>
            </a:pPr>
            <a:endParaRPr lang="es-MX" sz="2200" dirty="0"/>
          </a:p>
          <a:p>
            <a:pPr marL="0" indent="0" algn="just">
              <a:buNone/>
            </a:pPr>
            <a:r>
              <a:rPr lang="es-MX" sz="2200" dirty="0"/>
              <a:t>Tradicionalmente se denomina "función" al sub programa que devuelve un resultado.   Podemos alimentar una "</a:t>
            </a:r>
            <a:r>
              <a:rPr lang="es-MX" sz="2200" dirty="0" err="1"/>
              <a:t>funcion</a:t>
            </a:r>
            <a:r>
              <a:rPr lang="es-MX" sz="2200" dirty="0"/>
              <a:t>" con datos y esta nos entregará un resultado, sin necesitar tener que ocuparnos de su funcionamiento interno.</a:t>
            </a:r>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1 Título"/>
          <p:cNvSpPr txBox="1">
            <a:spLocks/>
          </p:cNvSpPr>
          <p:nvPr/>
        </p:nvSpPr>
        <p:spPr>
          <a:xfrm>
            <a:off x="609600" y="358379"/>
            <a:ext cx="8229600" cy="85725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Arial Narrow" pitchFamily="34" charset="0"/>
                <a:ea typeface="+mj-ea"/>
                <a:cs typeface="+mj-cs"/>
              </a:defRPr>
            </a:lvl1pPr>
          </a:lstStyle>
          <a:p>
            <a:pPr algn="r"/>
            <a:r>
              <a:rPr lang="es-MX" sz="2800" b="1" smtClean="0"/>
              <a:t>Diseño de Algoritmos</a:t>
            </a:r>
            <a:br>
              <a:rPr lang="es-MX" sz="2800" b="1" smtClean="0"/>
            </a:br>
            <a:r>
              <a:rPr lang="es-MX" sz="2000" b="1" smtClean="0"/>
              <a:t>Programación Estructurada.</a:t>
            </a:r>
            <a:br>
              <a:rPr lang="es-MX" sz="2000" b="1" smtClean="0"/>
            </a:br>
            <a:endParaRPr lang="es-MX" sz="2800" b="1" dirty="0"/>
          </a:p>
        </p:txBody>
      </p:sp>
      <p:pic>
        <p:nvPicPr>
          <p:cNvPr id="5122" name="Picture 2" descr="Resultado de imagen para programaciÃ³n funcsio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47" y="1393676"/>
            <a:ext cx="3406925" cy="247002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44252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7975" y="2882428"/>
            <a:ext cx="8531225" cy="1633538"/>
          </a:xfrm>
        </p:spPr>
        <p:txBody>
          <a:bodyPr>
            <a:noAutofit/>
          </a:bodyPr>
          <a:lstStyle/>
          <a:p>
            <a:pPr marL="0" indent="0" algn="just">
              <a:buNone/>
            </a:pPr>
            <a:r>
              <a:rPr lang="es-MX" sz="2200" dirty="0"/>
              <a:t>Como ejemplo de función, en la imagen se muestra la función  </a:t>
            </a:r>
            <a:r>
              <a:rPr lang="es-MX" sz="2200" b="1" dirty="0"/>
              <a:t>"SQRT-real" </a:t>
            </a:r>
            <a:r>
              <a:rPr lang="es-MX" sz="2200" dirty="0"/>
              <a:t>esta es una función ya existente que viene con el sistema,  simplemente le damos un valor y nos devuelve otro valor que es la </a:t>
            </a:r>
            <a:r>
              <a:rPr lang="es-MX" sz="2200" dirty="0" err="1"/>
              <a:t>raiz</a:t>
            </a:r>
            <a:r>
              <a:rPr lang="es-MX" sz="2200" dirty="0"/>
              <a:t> cuadrada del anterior.        De la misma manera podemos crear nuestras propias funciones para lo que necesitemos</a:t>
            </a:r>
            <a:r>
              <a:rPr lang="es-MX" sz="2200" dirty="0" smtClean="0"/>
              <a:t>.</a:t>
            </a: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1 Título"/>
          <p:cNvSpPr txBox="1">
            <a:spLocks/>
          </p:cNvSpPr>
          <p:nvPr/>
        </p:nvSpPr>
        <p:spPr>
          <a:xfrm>
            <a:off x="609600" y="358379"/>
            <a:ext cx="8229600" cy="85725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Arial Narrow" pitchFamily="34" charset="0"/>
                <a:ea typeface="+mj-ea"/>
                <a:cs typeface="+mj-cs"/>
              </a:defRPr>
            </a:lvl1pPr>
          </a:lstStyle>
          <a:p>
            <a:pPr algn="r"/>
            <a:r>
              <a:rPr lang="es-MX" sz="2800" b="1" dirty="0" smtClean="0"/>
              <a:t>Diseño de Algoritmos</a:t>
            </a:r>
            <a:br>
              <a:rPr lang="es-MX" sz="2800" b="1" dirty="0" smtClean="0"/>
            </a:br>
            <a:r>
              <a:rPr lang="es-MX" sz="2000" b="1" dirty="0" smtClean="0"/>
              <a:t>Programación Estructurada.</a:t>
            </a:r>
            <a:br>
              <a:rPr lang="es-MX" sz="2000" b="1" dirty="0" smtClean="0"/>
            </a:br>
            <a:endParaRPr lang="es-MX" sz="2800" b="1" dirty="0"/>
          </a:p>
        </p:txBody>
      </p:sp>
      <p:pic>
        <p:nvPicPr>
          <p:cNvPr id="6147"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1352550" y="1088554"/>
            <a:ext cx="6743700" cy="1822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7032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3600" b="1" dirty="0"/>
              <a:t>Diseño de Algoritmos</a:t>
            </a:r>
            <a:br>
              <a:rPr lang="es-MX" sz="3600" b="1" dirty="0"/>
            </a:br>
            <a:r>
              <a:rPr lang="es-MX" sz="2400" b="1" dirty="0"/>
              <a:t>Programación Estructurada.</a:t>
            </a:r>
            <a:br>
              <a:rPr lang="es-MX" sz="2400" b="1" dirty="0"/>
            </a:br>
            <a:endParaRPr lang="es-MX" sz="2800" b="1" dirty="0"/>
          </a:p>
        </p:txBody>
      </p:sp>
      <p:sp>
        <p:nvSpPr>
          <p:cNvPr id="3" name="2 Marcador de contenido"/>
          <p:cNvSpPr>
            <a:spLocks noGrp="1"/>
          </p:cNvSpPr>
          <p:nvPr>
            <p:ph idx="1"/>
          </p:nvPr>
        </p:nvSpPr>
        <p:spPr>
          <a:xfrm>
            <a:off x="0" y="699542"/>
            <a:ext cx="5220072" cy="4248472"/>
          </a:xfrm>
        </p:spPr>
        <p:txBody>
          <a:bodyPr>
            <a:noAutofit/>
          </a:bodyPr>
          <a:lstStyle/>
          <a:p>
            <a:pPr marL="0" indent="0" algn="just">
              <a:buNone/>
            </a:pPr>
            <a:r>
              <a:rPr lang="es-MX" sz="2200" b="1" dirty="0" smtClean="0"/>
              <a:t>Variables</a:t>
            </a:r>
          </a:p>
          <a:p>
            <a:pPr marL="0" indent="0" algn="just">
              <a:buNone/>
            </a:pPr>
            <a:r>
              <a:rPr lang="es-MX" sz="2200" dirty="0" smtClean="0"/>
              <a:t>En </a:t>
            </a:r>
            <a:r>
              <a:rPr lang="es-MX" sz="2200" dirty="0"/>
              <a:t>un PLC todas sus entradas y salidas siempre son variables globales.</a:t>
            </a:r>
          </a:p>
          <a:p>
            <a:pPr marL="0" indent="0" algn="just">
              <a:buNone/>
            </a:pPr>
            <a:endParaRPr lang="es-MX" sz="800" dirty="0" smtClean="0"/>
          </a:p>
          <a:p>
            <a:pPr marL="0" indent="0" algn="just">
              <a:buNone/>
            </a:pPr>
            <a:r>
              <a:rPr lang="es-MX" sz="2200" dirty="0" smtClean="0"/>
              <a:t>Las </a:t>
            </a:r>
            <a:r>
              <a:rPr lang="es-MX" sz="2200" dirty="0"/>
              <a:t>variables internas solo serán globales si específicamente se las define como tales.  De lo contrario solo serán locales del sub programa dentro del cual están definidas.</a:t>
            </a:r>
          </a:p>
          <a:p>
            <a:pPr marL="0" indent="0" algn="just">
              <a:buNone/>
            </a:pPr>
            <a:endParaRPr lang="es-MX" sz="800" dirty="0" smtClean="0"/>
          </a:p>
          <a:p>
            <a:pPr marL="0" indent="0" algn="just">
              <a:buNone/>
            </a:pPr>
            <a:r>
              <a:rPr lang="es-MX" sz="2200" dirty="0" smtClean="0"/>
              <a:t>En </a:t>
            </a:r>
            <a:r>
              <a:rPr lang="es-MX" sz="2200" dirty="0"/>
              <a:t>programación, </a:t>
            </a:r>
            <a:r>
              <a:rPr lang="es-MX" sz="2200" b="1" dirty="0"/>
              <a:t>una variable es un espacio reservado en la memoria</a:t>
            </a:r>
            <a:r>
              <a:rPr lang="es-MX" sz="2200" dirty="0"/>
              <a:t>, que pueden cambiar de contenido a lo largo de la ejecución de un programa</a:t>
            </a:r>
            <a:r>
              <a:rPr lang="es-MX" sz="2200" dirty="0" smtClean="0"/>
              <a:t>.</a:t>
            </a: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AutoShape 2" descr="Resultado de imagen para programaciÃ³n variabl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Resultado de imagen para programaciÃ³n variabl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Resultado de imagen para programaciÃ³n variabl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7" name="6 Imagen"/>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61746" y="1563638"/>
            <a:ext cx="3746758" cy="2160240"/>
          </a:xfrm>
          <a:prstGeom prst="rect">
            <a:avLst/>
          </a:prstGeom>
        </p:spPr>
      </p:pic>
    </p:spTree>
    <p:extLst>
      <p:ext uri="{BB962C8B-B14F-4D97-AF65-F5344CB8AC3E}">
        <p14:creationId xmlns:p14="http://schemas.microsoft.com/office/powerpoint/2010/main" val="2793560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3600" b="1" dirty="0"/>
              <a:t>Diseño de Algoritmos</a:t>
            </a:r>
            <a:br>
              <a:rPr lang="es-MX" sz="3600" b="1" dirty="0"/>
            </a:br>
            <a:r>
              <a:rPr lang="es-MX" sz="2400" b="1" dirty="0"/>
              <a:t>Programación Estructurada.</a:t>
            </a:r>
            <a:br>
              <a:rPr lang="es-MX" sz="2400" b="1" dirty="0"/>
            </a:br>
            <a:endParaRPr lang="es-MX" sz="2800" b="1" dirty="0"/>
          </a:p>
        </p:txBody>
      </p:sp>
      <p:sp>
        <p:nvSpPr>
          <p:cNvPr id="3" name="2 Marcador de contenido"/>
          <p:cNvSpPr>
            <a:spLocks noGrp="1"/>
          </p:cNvSpPr>
          <p:nvPr>
            <p:ph idx="1"/>
          </p:nvPr>
        </p:nvSpPr>
        <p:spPr>
          <a:xfrm>
            <a:off x="0" y="699542"/>
            <a:ext cx="5220072" cy="4248472"/>
          </a:xfrm>
        </p:spPr>
        <p:txBody>
          <a:bodyPr>
            <a:noAutofit/>
          </a:bodyPr>
          <a:lstStyle/>
          <a:p>
            <a:pPr marL="0" indent="0" algn="just">
              <a:buNone/>
            </a:pPr>
            <a:r>
              <a:rPr lang="es-MX" sz="2200" b="1" dirty="0" smtClean="0"/>
              <a:t>Tipos de Variables</a:t>
            </a:r>
          </a:p>
          <a:p>
            <a:pPr marL="0" indent="0" algn="just">
              <a:buNone/>
            </a:pPr>
            <a:r>
              <a:rPr lang="es-MX" sz="2200" dirty="0"/>
              <a:t>Respecto a su </a:t>
            </a:r>
            <a:r>
              <a:rPr lang="es-MX" sz="2200" b="1" dirty="0"/>
              <a:t>ámbito</a:t>
            </a:r>
            <a:r>
              <a:rPr lang="es-MX" sz="2200" dirty="0"/>
              <a:t>, un variable puede ser:</a:t>
            </a:r>
          </a:p>
          <a:p>
            <a:pPr marL="0" indent="0" algn="just">
              <a:buNone/>
            </a:pPr>
            <a:endParaRPr lang="es-MX" sz="800" dirty="0"/>
          </a:p>
          <a:p>
            <a:pPr marL="0" indent="0" algn="just">
              <a:buNone/>
            </a:pPr>
            <a:r>
              <a:rPr lang="es-MX" sz="2200" b="1" dirty="0"/>
              <a:t>Variable Local: </a:t>
            </a:r>
            <a:r>
              <a:rPr lang="es-MX" sz="2200" dirty="0"/>
              <a:t>Cuando la misma sólo es accesible desde el sub programa al que pertenece, no pudiendo ser leída o modificada desde otro sub programa.</a:t>
            </a:r>
          </a:p>
          <a:p>
            <a:pPr marL="0" indent="0" algn="just">
              <a:buNone/>
            </a:pPr>
            <a:r>
              <a:rPr lang="es-MX" sz="2200" b="1" dirty="0"/>
              <a:t>Variable Global: </a:t>
            </a:r>
            <a:r>
              <a:rPr lang="es-MX" sz="2200" dirty="0"/>
              <a:t>Cuando la misma es accesible desde todos los sub programas de la aplicación.</a:t>
            </a:r>
          </a:p>
          <a:p>
            <a:pPr marL="0" indent="0" algn="just">
              <a:buNone/>
            </a:pPr>
            <a:r>
              <a:rPr lang="es-MX" sz="2200" dirty="0"/>
              <a:t>ventaja de usar variables locales, es que evitamos tener un gigantesco listado de variables globales, difícil de manejar. </a:t>
            </a:r>
          </a:p>
          <a:p>
            <a:pPr marL="0" indent="0" algn="just">
              <a:buNone/>
            </a:pPr>
            <a:r>
              <a:rPr lang="es-MX" sz="2200" dirty="0" smtClean="0"/>
              <a:t>.</a:t>
            </a: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AutoShape 2" descr="Resultado de imagen para programaciÃ³n variabl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Resultado de imagen para programaciÃ³n variabl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Resultado de imagen para programaciÃ³n variabl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8194" name="Picture 2" descr="Resultado de imagen para programaciÃ³n variables locales globales"/>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5327963" y="1563638"/>
            <a:ext cx="3648874"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1865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3600" b="1" dirty="0"/>
              <a:t>Diseño de Algoritmos</a:t>
            </a:r>
            <a:br>
              <a:rPr lang="es-MX" sz="3600" b="1" dirty="0"/>
            </a:br>
            <a:r>
              <a:rPr lang="es-MX" sz="2400" b="1" dirty="0"/>
              <a:t>Programación Estructurada.</a:t>
            </a:r>
            <a:br>
              <a:rPr lang="es-MX" sz="2400" b="1" dirty="0"/>
            </a:br>
            <a:endParaRPr lang="es-MX" sz="2800" b="1" dirty="0"/>
          </a:p>
        </p:txBody>
      </p:sp>
      <p:sp>
        <p:nvSpPr>
          <p:cNvPr id="3" name="2 Marcador de contenido"/>
          <p:cNvSpPr>
            <a:spLocks noGrp="1"/>
          </p:cNvSpPr>
          <p:nvPr>
            <p:ph idx="1"/>
          </p:nvPr>
        </p:nvSpPr>
        <p:spPr>
          <a:xfrm>
            <a:off x="0" y="1275606"/>
            <a:ext cx="9036496" cy="3672408"/>
          </a:xfrm>
        </p:spPr>
        <p:txBody>
          <a:bodyPr>
            <a:noAutofit/>
          </a:bodyPr>
          <a:lstStyle/>
          <a:p>
            <a:pPr marL="0" indent="0" algn="just">
              <a:buNone/>
            </a:pPr>
            <a:r>
              <a:rPr lang="es-MX" sz="2200" b="1" dirty="0" smtClean="0"/>
              <a:t>Tipos de Variables</a:t>
            </a:r>
          </a:p>
          <a:p>
            <a:pPr marL="0" indent="0" algn="just">
              <a:buNone/>
            </a:pPr>
            <a:r>
              <a:rPr lang="es-MX" sz="2200" dirty="0" smtClean="0"/>
              <a:t>Una </a:t>
            </a:r>
            <a:r>
              <a:rPr lang="es-MX" sz="2200" dirty="0"/>
              <a:t>variable puede ser: </a:t>
            </a:r>
            <a:endParaRPr lang="es-MX" sz="2200" dirty="0" smtClean="0"/>
          </a:p>
          <a:p>
            <a:pPr marL="0" indent="0" algn="just">
              <a:buNone/>
            </a:pPr>
            <a:r>
              <a:rPr lang="es-MX" sz="2200" b="1" dirty="0" smtClean="0"/>
              <a:t>Tipo </a:t>
            </a:r>
            <a:r>
              <a:rPr lang="es-MX" sz="2200" b="1" dirty="0" err="1"/>
              <a:t>Logica</a:t>
            </a:r>
            <a:r>
              <a:rPr lang="es-MX" sz="2200" b="1" dirty="0"/>
              <a:t>: </a:t>
            </a:r>
            <a:r>
              <a:rPr lang="es-MX" sz="2200" dirty="0"/>
              <a:t>("booleana")  Verdadero I Falso.</a:t>
            </a:r>
          </a:p>
          <a:p>
            <a:pPr marL="0" indent="0" algn="just">
              <a:buNone/>
            </a:pPr>
            <a:endParaRPr lang="es-MX" sz="1000" dirty="0" smtClean="0"/>
          </a:p>
          <a:p>
            <a:pPr marL="0" indent="0" algn="just">
              <a:buNone/>
            </a:pPr>
            <a:r>
              <a:rPr lang="es-MX" sz="2200" b="1" dirty="0" smtClean="0"/>
              <a:t>Tipo </a:t>
            </a:r>
            <a:r>
              <a:rPr lang="es-MX" sz="2200" b="1" dirty="0"/>
              <a:t>Entero: </a:t>
            </a:r>
            <a:r>
              <a:rPr lang="es-MX" sz="2200" dirty="0"/>
              <a:t>un valor entero entre 0 y n.   Donde n depende de la cantidad de bytes con que trabaje el sistema, (y si usa o no un bit para representar el signo).</a:t>
            </a:r>
          </a:p>
          <a:p>
            <a:pPr marL="0" indent="0" algn="just">
              <a:buNone/>
            </a:pPr>
            <a:endParaRPr lang="es-MX" sz="1000" dirty="0" smtClean="0"/>
          </a:p>
          <a:p>
            <a:pPr marL="0" indent="0" algn="just">
              <a:buNone/>
            </a:pPr>
            <a:r>
              <a:rPr lang="es-MX" sz="2200" dirty="0" smtClean="0"/>
              <a:t>Por </a:t>
            </a:r>
            <a:r>
              <a:rPr lang="es-MX" sz="2200" dirty="0"/>
              <a:t>ejemplo:  2 bytes = 2x8 bits = 16bits ----- 2 elevado a 16 = 65536.   El valor </a:t>
            </a:r>
            <a:r>
              <a:rPr lang="es-MX" sz="2200" dirty="0" smtClean="0"/>
              <a:t>máximo </a:t>
            </a:r>
            <a:r>
              <a:rPr lang="es-MX" sz="2200" dirty="0"/>
              <a:t>seria 65535</a:t>
            </a:r>
          </a:p>
          <a:p>
            <a:pPr marL="0" indent="0" algn="just">
              <a:buNone/>
            </a:pPr>
            <a:r>
              <a:rPr lang="es-MX" sz="2200" dirty="0" smtClean="0"/>
              <a:t>.</a:t>
            </a: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AutoShape 2" descr="Resultado de imagen para programaciÃ³n variabl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Resultado de imagen para programaciÃ³n variabl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Resultado de imagen para programaciÃ³n variabl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1496716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3600" b="1" dirty="0"/>
              <a:t>Diseño de Algoritmos</a:t>
            </a:r>
            <a:br>
              <a:rPr lang="es-MX" sz="3600" b="1" dirty="0"/>
            </a:br>
            <a:r>
              <a:rPr lang="es-MX" sz="2400" b="1" dirty="0"/>
              <a:t>Programación Estructurada.</a:t>
            </a:r>
            <a:br>
              <a:rPr lang="es-MX" sz="2400" b="1" dirty="0"/>
            </a:br>
            <a:endParaRPr lang="es-MX" sz="2800" b="1" dirty="0"/>
          </a:p>
        </p:txBody>
      </p:sp>
      <p:sp>
        <p:nvSpPr>
          <p:cNvPr id="3" name="2 Marcador de contenido"/>
          <p:cNvSpPr>
            <a:spLocks noGrp="1"/>
          </p:cNvSpPr>
          <p:nvPr>
            <p:ph idx="1"/>
          </p:nvPr>
        </p:nvSpPr>
        <p:spPr>
          <a:xfrm>
            <a:off x="0" y="1275606"/>
            <a:ext cx="9036496" cy="3672408"/>
          </a:xfrm>
        </p:spPr>
        <p:txBody>
          <a:bodyPr>
            <a:noAutofit/>
          </a:bodyPr>
          <a:lstStyle/>
          <a:p>
            <a:pPr marL="0" indent="0" algn="just">
              <a:buNone/>
            </a:pPr>
            <a:r>
              <a:rPr lang="es-MX" sz="2200" b="1" dirty="0" smtClean="0"/>
              <a:t>Tipos de Variables</a:t>
            </a:r>
          </a:p>
          <a:p>
            <a:pPr marL="0" indent="0" algn="just">
              <a:buNone/>
            </a:pPr>
            <a:r>
              <a:rPr lang="es-MX" sz="2200" dirty="0"/>
              <a:t>Según el tamaño de memoria que usan, se acostumbra hablar de: </a:t>
            </a:r>
            <a:r>
              <a:rPr lang="es-MX" sz="2200" dirty="0" err="1"/>
              <a:t>Bool</a:t>
            </a:r>
            <a:r>
              <a:rPr lang="es-MX" sz="2200" dirty="0"/>
              <a:t>  = 1 bits </a:t>
            </a:r>
            <a:endParaRPr lang="es-MX" sz="2200" dirty="0" smtClean="0"/>
          </a:p>
          <a:p>
            <a:pPr marL="0" indent="0" algn="just">
              <a:buNone/>
            </a:pPr>
            <a:endParaRPr lang="es-MX" sz="800" b="1" dirty="0" smtClean="0"/>
          </a:p>
          <a:p>
            <a:pPr marL="0" indent="0" algn="just">
              <a:buNone/>
            </a:pPr>
            <a:r>
              <a:rPr lang="es-MX" sz="2200" b="1" dirty="0" smtClean="0"/>
              <a:t>Tipo </a:t>
            </a:r>
            <a:r>
              <a:rPr lang="es-MX" sz="2200" b="1" dirty="0"/>
              <a:t>Real: o "coma flotante":  </a:t>
            </a:r>
            <a:r>
              <a:rPr lang="es-MX" sz="2200" dirty="0"/>
              <a:t>El rango valido y su exactitud varia según la cantidad de bytes con que trabaje el sistema ( </a:t>
            </a:r>
            <a:r>
              <a:rPr lang="es-MX" sz="2200" dirty="0" err="1"/>
              <a:t>cuociente</a:t>
            </a:r>
            <a:r>
              <a:rPr lang="es-MX" sz="2200" dirty="0"/>
              <a:t> + exponente ).</a:t>
            </a:r>
          </a:p>
          <a:p>
            <a:pPr marL="0" indent="0" algn="just">
              <a:buNone/>
            </a:pPr>
            <a:r>
              <a:rPr lang="es-MX" sz="2200" dirty="0"/>
              <a:t>Por ejemplo:  314,16  = 3,1416 x 10 elevado 2</a:t>
            </a:r>
          </a:p>
          <a:p>
            <a:pPr marL="0" indent="0" algn="just">
              <a:buNone/>
            </a:pPr>
            <a:endParaRPr lang="es-MX" sz="800" dirty="0" smtClean="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AutoShape 2" descr="Resultado de imagen para programaciÃ³n variabl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Resultado de imagen para programaciÃ³n variabl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Resultado de imagen para programaciÃ³n variabl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1633446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3600" b="1" dirty="0"/>
              <a:t>Diseño de Algoritmos</a:t>
            </a:r>
            <a:br>
              <a:rPr lang="es-MX" sz="3600" b="1" dirty="0"/>
            </a:br>
            <a:r>
              <a:rPr lang="es-MX" sz="2400" b="1" dirty="0"/>
              <a:t>Programación Estructurada.</a:t>
            </a:r>
            <a:br>
              <a:rPr lang="es-MX" sz="2400" b="1" dirty="0"/>
            </a:br>
            <a:endParaRPr lang="es-MX" sz="2800" b="1" dirty="0"/>
          </a:p>
        </p:txBody>
      </p:sp>
      <p:sp>
        <p:nvSpPr>
          <p:cNvPr id="3" name="2 Marcador de contenido"/>
          <p:cNvSpPr>
            <a:spLocks noGrp="1"/>
          </p:cNvSpPr>
          <p:nvPr>
            <p:ph idx="1"/>
          </p:nvPr>
        </p:nvSpPr>
        <p:spPr>
          <a:xfrm>
            <a:off x="0" y="1275606"/>
            <a:ext cx="9036496" cy="3672408"/>
          </a:xfrm>
        </p:spPr>
        <p:txBody>
          <a:bodyPr>
            <a:noAutofit/>
          </a:bodyPr>
          <a:lstStyle/>
          <a:p>
            <a:pPr marL="0" indent="0" algn="just">
              <a:buNone/>
            </a:pPr>
            <a:r>
              <a:rPr lang="es-MX" sz="2200" b="1" dirty="0" smtClean="0"/>
              <a:t>Tipos de Variables</a:t>
            </a:r>
          </a:p>
          <a:p>
            <a:pPr marL="0" indent="0" algn="just">
              <a:buNone/>
            </a:pPr>
            <a:r>
              <a:rPr lang="es-MX" sz="2200" b="1" dirty="0"/>
              <a:t>Tipo caracteres: ("</a:t>
            </a:r>
            <a:r>
              <a:rPr lang="es-MX" sz="2200" b="1" dirty="0" err="1"/>
              <a:t>String</a:t>
            </a:r>
            <a:r>
              <a:rPr lang="es-MX" sz="2200" b="1" dirty="0"/>
              <a:t>")  </a:t>
            </a:r>
            <a:r>
              <a:rPr lang="es-MX" sz="2200" dirty="0"/>
              <a:t>Es una secuencia de números enteros, que representa una secuencia de caracteres (letras o signos) de un determinado alfabeto</a:t>
            </a:r>
            <a:r>
              <a:rPr lang="es-MX" sz="2200" dirty="0" smtClean="0"/>
              <a:t>.</a:t>
            </a:r>
          </a:p>
          <a:p>
            <a:pPr marL="400050" lvl="1" indent="0" algn="just">
              <a:buNone/>
            </a:pPr>
            <a:r>
              <a:rPr lang="en-US" sz="1800" dirty="0"/>
              <a:t>Byte = 8 bits</a:t>
            </a:r>
          </a:p>
          <a:p>
            <a:pPr marL="400050" lvl="1" indent="0" algn="just">
              <a:buNone/>
            </a:pPr>
            <a:r>
              <a:rPr lang="en-US" sz="1800" dirty="0"/>
              <a:t>Word = 16 bit</a:t>
            </a:r>
          </a:p>
          <a:p>
            <a:pPr marL="400050" lvl="1" indent="0" algn="just">
              <a:buNone/>
            </a:pPr>
            <a:r>
              <a:rPr lang="en-US" sz="1800" dirty="0"/>
              <a:t>Double Word = 32 bit </a:t>
            </a:r>
            <a:r>
              <a:rPr lang="en-US" sz="1800" dirty="0" err="1"/>
              <a:t>lnteger</a:t>
            </a:r>
            <a:r>
              <a:rPr lang="en-US" sz="1800" dirty="0"/>
              <a:t> = 2 bytes = 16 bits Double </a:t>
            </a:r>
            <a:r>
              <a:rPr lang="en-US" sz="1800" dirty="0" err="1"/>
              <a:t>lnteger</a:t>
            </a:r>
            <a:r>
              <a:rPr lang="en-US" sz="1800" dirty="0"/>
              <a:t> = 4 bytes Real = 4 bytes</a:t>
            </a:r>
          </a:p>
          <a:p>
            <a:pPr marL="400050" lvl="1" indent="0" algn="just">
              <a:buNone/>
            </a:pPr>
            <a:r>
              <a:rPr lang="en-US" sz="1800" dirty="0"/>
              <a:t>etc. </a:t>
            </a:r>
          </a:p>
          <a:p>
            <a:pPr marL="0" indent="0" algn="just">
              <a:buNone/>
            </a:pP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AutoShape 2" descr="Resultado de imagen para programaciÃ³n variabl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Resultado de imagen para programaciÃ³n variabl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Resultado de imagen para programaciÃ³n variabl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3376499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3600" b="1" dirty="0"/>
              <a:t>Diseño de Algoritmos</a:t>
            </a:r>
            <a:br>
              <a:rPr lang="es-MX" sz="3600" b="1" dirty="0"/>
            </a:br>
            <a:r>
              <a:rPr lang="es-MX" sz="2400" b="1" dirty="0"/>
              <a:t>Programación Estructurada.</a:t>
            </a:r>
            <a:br>
              <a:rPr lang="es-MX" sz="2400" b="1" dirty="0"/>
            </a:br>
            <a:endParaRPr lang="es-MX" sz="2800" b="1" dirty="0"/>
          </a:p>
        </p:txBody>
      </p:sp>
      <p:sp>
        <p:nvSpPr>
          <p:cNvPr id="3" name="2 Marcador de contenido"/>
          <p:cNvSpPr>
            <a:spLocks noGrp="1"/>
          </p:cNvSpPr>
          <p:nvPr>
            <p:ph idx="1"/>
          </p:nvPr>
        </p:nvSpPr>
        <p:spPr>
          <a:xfrm>
            <a:off x="0" y="1275606"/>
            <a:ext cx="9036496" cy="3672408"/>
          </a:xfrm>
        </p:spPr>
        <p:txBody>
          <a:bodyPr>
            <a:noAutofit/>
          </a:bodyPr>
          <a:lstStyle/>
          <a:p>
            <a:pPr marL="0" indent="0" algn="just">
              <a:buNone/>
            </a:pPr>
            <a:r>
              <a:rPr lang="es-MX" sz="2200" b="1" dirty="0" smtClean="0"/>
              <a:t>Tipos de Variables</a:t>
            </a:r>
          </a:p>
          <a:p>
            <a:pPr marL="0" indent="0" algn="just">
              <a:buNone/>
            </a:pPr>
            <a:r>
              <a:rPr lang="es-MX" sz="2200" b="1" dirty="0"/>
              <a:t>Tipo caracteres: ("</a:t>
            </a:r>
            <a:r>
              <a:rPr lang="es-MX" sz="2200" b="1" dirty="0" err="1"/>
              <a:t>String</a:t>
            </a:r>
            <a:r>
              <a:rPr lang="es-MX" sz="2200" b="1" dirty="0"/>
              <a:t>")  </a:t>
            </a:r>
            <a:r>
              <a:rPr lang="es-MX" sz="2200" dirty="0"/>
              <a:t>Es una secuencia de números enteros, que representa una secuencia de caracteres (letras o signos) de un determinado alfabeto</a:t>
            </a:r>
            <a:r>
              <a:rPr lang="es-MX" sz="2200" dirty="0" smtClean="0"/>
              <a:t>.</a:t>
            </a:r>
          </a:p>
          <a:p>
            <a:pPr marL="400050" lvl="1" indent="0" algn="just">
              <a:buNone/>
            </a:pPr>
            <a:r>
              <a:rPr lang="en-US" sz="1800" dirty="0"/>
              <a:t>Byte = 8 bits</a:t>
            </a:r>
          </a:p>
          <a:p>
            <a:pPr marL="400050" lvl="1" indent="0" algn="just">
              <a:buNone/>
            </a:pPr>
            <a:r>
              <a:rPr lang="en-US" sz="1800" dirty="0"/>
              <a:t>Word = 16 bit</a:t>
            </a:r>
          </a:p>
          <a:p>
            <a:pPr marL="400050" lvl="1" indent="0" algn="just">
              <a:buNone/>
            </a:pPr>
            <a:r>
              <a:rPr lang="en-US" sz="1800" dirty="0"/>
              <a:t>Double Word = 32 bit </a:t>
            </a:r>
            <a:r>
              <a:rPr lang="en-US" sz="1800" dirty="0" err="1"/>
              <a:t>lnteger</a:t>
            </a:r>
            <a:r>
              <a:rPr lang="en-US" sz="1800" dirty="0"/>
              <a:t> = 2 bytes = 16 bits Double </a:t>
            </a:r>
            <a:r>
              <a:rPr lang="en-US" sz="1800" dirty="0" err="1"/>
              <a:t>lnteger</a:t>
            </a:r>
            <a:r>
              <a:rPr lang="en-US" sz="1800" dirty="0"/>
              <a:t> = 4 bytes Real = 4 bytes</a:t>
            </a:r>
          </a:p>
          <a:p>
            <a:pPr marL="400050" lvl="1" indent="0" algn="just">
              <a:buNone/>
            </a:pPr>
            <a:r>
              <a:rPr lang="en-US" sz="1800" dirty="0"/>
              <a:t>etc. </a:t>
            </a:r>
          </a:p>
          <a:p>
            <a:pPr marL="0" indent="0" algn="just">
              <a:buNone/>
            </a:pP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AutoShape 2" descr="Resultado de imagen para programaciÃ³n variabl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Resultado de imagen para programaciÃ³n variabl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Resultado de imagen para programaciÃ³n variabl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29365118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Lenguajes de Programación</a:t>
            </a:r>
            <a:endParaRPr lang="es-MX" dirty="0"/>
          </a:p>
        </p:txBody>
      </p:sp>
      <p:sp>
        <p:nvSpPr>
          <p:cNvPr id="3" name="2 Subtítulo"/>
          <p:cNvSpPr>
            <a:spLocks noGrp="1"/>
          </p:cNvSpPr>
          <p:nvPr>
            <p:ph type="subTitle" idx="1"/>
          </p:nvPr>
        </p:nvSpPr>
        <p:spPr/>
        <p:txBody>
          <a:bodyPr/>
          <a:lstStyle/>
          <a:p>
            <a:endParaRPr lang="es-MX"/>
          </a:p>
        </p:txBody>
      </p:sp>
    </p:spTree>
    <p:extLst>
      <p:ext uri="{BB962C8B-B14F-4D97-AF65-F5344CB8AC3E}">
        <p14:creationId xmlns:p14="http://schemas.microsoft.com/office/powerpoint/2010/main" val="3588407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Diseño de Algoritmos</a:t>
            </a:r>
            <a:endParaRPr lang="es-MX" dirty="0"/>
          </a:p>
        </p:txBody>
      </p:sp>
      <p:sp>
        <p:nvSpPr>
          <p:cNvPr id="3" name="2 Subtítulo"/>
          <p:cNvSpPr>
            <a:spLocks noGrp="1"/>
          </p:cNvSpPr>
          <p:nvPr>
            <p:ph type="subTitle" idx="1"/>
          </p:nvPr>
        </p:nvSpPr>
        <p:spPr/>
        <p:txBody>
          <a:bodyPr/>
          <a:lstStyle/>
          <a:p>
            <a:endParaRPr lang="es-MX"/>
          </a:p>
        </p:txBody>
      </p:sp>
    </p:spTree>
    <p:extLst>
      <p:ext uri="{BB962C8B-B14F-4D97-AF65-F5344CB8AC3E}">
        <p14:creationId xmlns:p14="http://schemas.microsoft.com/office/powerpoint/2010/main" val="19712110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507288" cy="857250"/>
          </a:xfrm>
        </p:spPr>
        <p:txBody>
          <a:bodyPr anchor="t">
            <a:noAutofit/>
          </a:bodyPr>
          <a:lstStyle/>
          <a:p>
            <a:pPr algn="r"/>
            <a:r>
              <a:rPr lang="es-MX" sz="2800" b="1" dirty="0" smtClean="0"/>
              <a:t>Lenguajes de Programación</a:t>
            </a:r>
            <a:endParaRPr lang="es-MX" sz="2800" b="1" dirty="0"/>
          </a:p>
        </p:txBody>
      </p:sp>
      <p:sp>
        <p:nvSpPr>
          <p:cNvPr id="3" name="2 Marcador de contenido"/>
          <p:cNvSpPr>
            <a:spLocks noGrp="1"/>
          </p:cNvSpPr>
          <p:nvPr>
            <p:ph idx="1"/>
          </p:nvPr>
        </p:nvSpPr>
        <p:spPr>
          <a:xfrm>
            <a:off x="0" y="699542"/>
            <a:ext cx="9144000" cy="4248472"/>
          </a:xfrm>
        </p:spPr>
        <p:txBody>
          <a:bodyPr>
            <a:noAutofit/>
          </a:bodyPr>
          <a:lstStyle/>
          <a:p>
            <a:pPr marL="0" indent="0" algn="r">
              <a:buNone/>
            </a:pPr>
            <a:r>
              <a:rPr lang="es-MX" sz="2200" b="1" dirty="0" smtClean="0"/>
              <a:t>Lenguaje </a:t>
            </a:r>
            <a:r>
              <a:rPr lang="es-MX" sz="2200" b="1" dirty="0" err="1" smtClean="0"/>
              <a:t>Ladder</a:t>
            </a:r>
            <a:endParaRPr lang="es-MX" sz="2200" b="1" dirty="0"/>
          </a:p>
          <a:p>
            <a:pPr marL="0" indent="0" algn="just">
              <a:buNone/>
            </a:pPr>
            <a:r>
              <a:rPr lang="es-MX" sz="2200" dirty="0"/>
              <a:t>El </a:t>
            </a:r>
            <a:r>
              <a:rPr lang="es-MX" sz="2200" dirty="0" err="1"/>
              <a:t>standard</a:t>
            </a:r>
            <a:r>
              <a:rPr lang="es-MX" sz="2200" dirty="0"/>
              <a:t> internacional IEC 61131 define los siguientes lenguajes de programación para PLC:</a:t>
            </a:r>
          </a:p>
          <a:p>
            <a:pPr marL="0" indent="0" algn="just">
              <a:buNone/>
            </a:pPr>
            <a:endParaRPr lang="es-MX" sz="2200" dirty="0"/>
          </a:p>
          <a:p>
            <a:pPr marL="0" indent="0" algn="just">
              <a:buNone/>
            </a:pPr>
            <a:r>
              <a:rPr lang="es-MX" sz="2200" dirty="0"/>
              <a:t>     </a:t>
            </a:r>
            <a:r>
              <a:rPr lang="es-MX" sz="2200" dirty="0" err="1"/>
              <a:t>Instruction</a:t>
            </a:r>
            <a:r>
              <a:rPr lang="es-MX" sz="2200" dirty="0"/>
              <a:t> </a:t>
            </a:r>
            <a:r>
              <a:rPr lang="es-MX" sz="2200" dirty="0" err="1"/>
              <a:t>list</a:t>
            </a:r>
            <a:r>
              <a:rPr lang="es-MX" sz="2200" dirty="0"/>
              <a:t> (IL),  texto</a:t>
            </a:r>
          </a:p>
          <a:p>
            <a:pPr marL="0" indent="0" algn="just">
              <a:buNone/>
            </a:pPr>
            <a:r>
              <a:rPr lang="es-MX" sz="2200" b="1" dirty="0"/>
              <a:t>     </a:t>
            </a:r>
            <a:r>
              <a:rPr lang="es-MX" sz="2200" b="1" dirty="0" err="1"/>
              <a:t>Ladder</a:t>
            </a:r>
            <a:r>
              <a:rPr lang="es-MX" sz="2200" b="1" dirty="0"/>
              <a:t> (LD),  </a:t>
            </a:r>
            <a:r>
              <a:rPr lang="es-MX" sz="2200" b="1" dirty="0" smtClean="0"/>
              <a:t>gráfico</a:t>
            </a:r>
            <a:endParaRPr lang="es-MX" sz="2200" b="1" dirty="0"/>
          </a:p>
          <a:p>
            <a:pPr marL="0" indent="0" algn="just">
              <a:buNone/>
            </a:pPr>
            <a:r>
              <a:rPr lang="es-MX" sz="2200" dirty="0"/>
              <a:t>     </a:t>
            </a:r>
            <a:r>
              <a:rPr lang="es-MX" sz="2200" dirty="0" err="1"/>
              <a:t>Function</a:t>
            </a:r>
            <a:r>
              <a:rPr lang="es-MX" sz="2200" dirty="0"/>
              <a:t> block </a:t>
            </a:r>
            <a:r>
              <a:rPr lang="es-MX" sz="2200" dirty="0" err="1"/>
              <a:t>diagram</a:t>
            </a:r>
            <a:r>
              <a:rPr lang="es-MX" sz="2200" dirty="0"/>
              <a:t> (FBD),  grafico</a:t>
            </a:r>
          </a:p>
          <a:p>
            <a:pPr marL="0" indent="0" algn="just">
              <a:buNone/>
            </a:pPr>
            <a:r>
              <a:rPr lang="es-MX" sz="2200" dirty="0"/>
              <a:t>     </a:t>
            </a:r>
            <a:r>
              <a:rPr lang="es-MX" sz="2200" dirty="0" err="1"/>
              <a:t>Structured</a:t>
            </a:r>
            <a:r>
              <a:rPr lang="es-MX" sz="2200" dirty="0"/>
              <a:t> </a:t>
            </a:r>
            <a:r>
              <a:rPr lang="es-MX" sz="2200" dirty="0" err="1"/>
              <a:t>text</a:t>
            </a:r>
            <a:r>
              <a:rPr lang="es-MX" sz="2200" dirty="0"/>
              <a:t> (ST),   texto</a:t>
            </a:r>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3200584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507288" cy="857250"/>
          </a:xfrm>
        </p:spPr>
        <p:txBody>
          <a:bodyPr anchor="t">
            <a:noAutofit/>
          </a:bodyPr>
          <a:lstStyle/>
          <a:p>
            <a:pPr algn="r"/>
            <a:r>
              <a:rPr lang="es-MX" sz="2800" b="1" dirty="0" smtClean="0"/>
              <a:t>Lenguajes de Programación</a:t>
            </a:r>
            <a:endParaRPr lang="es-MX" sz="2800" b="1" dirty="0"/>
          </a:p>
        </p:txBody>
      </p:sp>
      <p:sp>
        <p:nvSpPr>
          <p:cNvPr id="3" name="2 Marcador de contenido"/>
          <p:cNvSpPr>
            <a:spLocks noGrp="1"/>
          </p:cNvSpPr>
          <p:nvPr>
            <p:ph idx="1"/>
          </p:nvPr>
        </p:nvSpPr>
        <p:spPr>
          <a:xfrm>
            <a:off x="0" y="699542"/>
            <a:ext cx="9144000" cy="4248472"/>
          </a:xfrm>
        </p:spPr>
        <p:txBody>
          <a:bodyPr>
            <a:noAutofit/>
          </a:bodyPr>
          <a:lstStyle/>
          <a:p>
            <a:pPr marL="0" indent="0" algn="r">
              <a:buNone/>
            </a:pPr>
            <a:r>
              <a:rPr lang="es-MX" sz="2200" b="1" dirty="0" smtClean="0"/>
              <a:t>Lenguaje </a:t>
            </a:r>
            <a:r>
              <a:rPr lang="es-MX" sz="2200" b="1" dirty="0" err="1" smtClean="0"/>
              <a:t>Ladder</a:t>
            </a:r>
            <a:endParaRPr lang="es-MX" sz="2200" b="1" dirty="0"/>
          </a:p>
          <a:p>
            <a:pPr marL="0" indent="0" algn="just">
              <a:buNone/>
            </a:pPr>
            <a:r>
              <a:rPr lang="es-MX" sz="2200" dirty="0"/>
              <a:t>El lenguaje "</a:t>
            </a:r>
            <a:r>
              <a:rPr lang="es-MX" sz="2200" dirty="0" err="1"/>
              <a:t>lnstruction</a:t>
            </a:r>
            <a:r>
              <a:rPr lang="es-MX" sz="2200" dirty="0"/>
              <a:t> </a:t>
            </a:r>
            <a:r>
              <a:rPr lang="es-MX" sz="2200" dirty="0" err="1"/>
              <a:t>list</a:t>
            </a:r>
            <a:r>
              <a:rPr lang="es-MX" sz="2200" dirty="0"/>
              <a:t>" no es mas que la representación en forma de texto del lenguaje gráfico "</a:t>
            </a:r>
            <a:r>
              <a:rPr lang="es-MX" sz="2200" dirty="0" err="1"/>
              <a:t>Ladder</a:t>
            </a:r>
            <a:r>
              <a:rPr lang="es-MX" sz="2200" dirty="0"/>
              <a:t>".   Es el mas antiguo de los lenguajes de programación de PLC.    Precursor del </a:t>
            </a:r>
            <a:r>
              <a:rPr lang="es-MX" sz="2200" dirty="0" err="1"/>
              <a:t>Ladder</a:t>
            </a:r>
            <a:r>
              <a:rPr lang="es-MX" sz="2200" dirty="0"/>
              <a:t>  se usaba cuando los computadores aun no tenían capacidad gráfica.</a:t>
            </a:r>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9218" name="Picture 2">
            <a:hlinkClick r:id="rId3" action="ppaction://hlinksldjump"/>
          </p:cNvPr>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p:blipFill>
        <p:spPr bwMode="auto">
          <a:xfrm>
            <a:off x="107504" y="2694386"/>
            <a:ext cx="8016825" cy="1965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8222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2800" b="1" dirty="0"/>
              <a:t>Diseño de Algoritmos</a:t>
            </a:r>
          </a:p>
        </p:txBody>
      </p:sp>
      <p:sp>
        <p:nvSpPr>
          <p:cNvPr id="3" name="2 Marcador de contenido"/>
          <p:cNvSpPr>
            <a:spLocks noGrp="1"/>
          </p:cNvSpPr>
          <p:nvPr>
            <p:ph idx="1"/>
          </p:nvPr>
        </p:nvSpPr>
        <p:spPr>
          <a:xfrm>
            <a:off x="107504" y="699542"/>
            <a:ext cx="4680520" cy="4248472"/>
          </a:xfrm>
        </p:spPr>
        <p:txBody>
          <a:bodyPr>
            <a:noAutofit/>
          </a:bodyPr>
          <a:lstStyle/>
          <a:p>
            <a:pPr marL="0" indent="0" algn="just">
              <a:buNone/>
            </a:pPr>
            <a:r>
              <a:rPr lang="es-MX" sz="2400" dirty="0"/>
              <a:t>Un algoritmo  es una secuencia de pasos (instrucciones o reglas) para llevar a cabo una tarea especifica</a:t>
            </a:r>
            <a:r>
              <a:rPr lang="es-MX" sz="2400" dirty="0" smtClean="0"/>
              <a:t>.</a:t>
            </a:r>
          </a:p>
          <a:p>
            <a:pPr marL="0" indent="0" algn="just">
              <a:buNone/>
            </a:pPr>
            <a:endParaRPr lang="es-MX" sz="1400" dirty="0"/>
          </a:p>
          <a:p>
            <a:pPr marL="0" indent="0" algn="just">
              <a:buNone/>
            </a:pPr>
            <a:r>
              <a:rPr lang="es-MX" sz="2400" dirty="0" smtClean="0"/>
              <a:t>Los </a:t>
            </a:r>
            <a:r>
              <a:rPr lang="es-MX" sz="2400" dirty="0"/>
              <a:t>algoritmos son independientes tanto del lenguaje de programación en que se expresan, como de la maquina que los ejecuta. </a:t>
            </a:r>
            <a:r>
              <a:rPr lang="es-MX" sz="2400" dirty="0" smtClean="0"/>
              <a:t>Diseñar </a:t>
            </a:r>
            <a:r>
              <a:rPr lang="es-MX" sz="2400" dirty="0"/>
              <a:t>un Algoritmo es diseñar un método de toma de decisiones</a:t>
            </a:r>
            <a:r>
              <a:rPr lang="es-MX" sz="2400" dirty="0" smtClean="0"/>
              <a:t>.</a:t>
            </a:r>
            <a:endParaRPr lang="es-MX" sz="24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771465"/>
            <a:ext cx="3032125" cy="380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811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2800" b="1" dirty="0"/>
              <a:t>Diseño de Algoritmos</a:t>
            </a:r>
          </a:p>
        </p:txBody>
      </p:sp>
      <p:sp>
        <p:nvSpPr>
          <p:cNvPr id="3" name="2 Marcador de contenido"/>
          <p:cNvSpPr>
            <a:spLocks noGrp="1"/>
          </p:cNvSpPr>
          <p:nvPr>
            <p:ph idx="1"/>
          </p:nvPr>
        </p:nvSpPr>
        <p:spPr>
          <a:xfrm>
            <a:off x="251520" y="699542"/>
            <a:ext cx="8784976" cy="4248472"/>
          </a:xfrm>
        </p:spPr>
        <p:txBody>
          <a:bodyPr>
            <a:noAutofit/>
          </a:bodyPr>
          <a:lstStyle/>
          <a:p>
            <a:pPr marL="0" indent="0" algn="just">
              <a:buNone/>
            </a:pPr>
            <a:r>
              <a:rPr lang="es-MX" sz="2200" dirty="0"/>
              <a:t>Las características fundamentales que debe cumplir todo algoritmo son:</a:t>
            </a:r>
          </a:p>
          <a:p>
            <a:pPr algn="just"/>
            <a:r>
              <a:rPr lang="es-MX" sz="2200" dirty="0"/>
              <a:t>La definición de un algoritmo debe describir tres partes: Entrada, Proceso y Salida.</a:t>
            </a:r>
          </a:p>
          <a:p>
            <a:pPr algn="just"/>
            <a:r>
              <a:rPr lang="es-MX" sz="2200" dirty="0"/>
              <a:t>Un algoritmo debe ser preciso e indicar el orden de realización de cada paso.</a:t>
            </a:r>
          </a:p>
          <a:p>
            <a:pPr algn="just"/>
            <a:r>
              <a:rPr lang="es-MX" sz="2200" dirty="0"/>
              <a:t>Un algoritmo debe estar definido. Ante las mismas condiciones de entradas, siempre debe obtener se el mismo resultado.</a:t>
            </a:r>
          </a:p>
          <a:p>
            <a:pPr algn="just"/>
            <a:r>
              <a:rPr lang="es-MX" sz="2200" dirty="0"/>
              <a:t>Un algoritmo debe ser finito. Debe de tener un número finito de pasos. (En ninguna situación se puede quedar "pensado" en un ciclo infinito</a:t>
            </a:r>
            <a:r>
              <a:rPr lang="es-MX" sz="2200" dirty="0" smtClean="0"/>
              <a:t>.</a:t>
            </a:r>
            <a:endParaRPr lang="es-MX" sz="2200" dirty="0"/>
          </a:p>
          <a:p>
            <a:pPr marL="0" indent="0" algn="just">
              <a:buNone/>
            </a:pPr>
            <a:endParaRPr lang="es-MX" sz="2200" dirty="0"/>
          </a:p>
          <a:p>
            <a:pPr marL="0" indent="0" algn="just">
              <a:buNone/>
            </a:pPr>
            <a:r>
              <a:rPr lang="es-MX" sz="2200" dirty="0"/>
              <a:t>Todo programa de computador es un conjunto de algoritmos.</a:t>
            </a:r>
          </a:p>
          <a:p>
            <a:pPr marL="0" indent="0" algn="just">
              <a:buNone/>
            </a:pP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1076661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2800" b="1" dirty="0"/>
              <a:t>Diseño de Algoritmos</a:t>
            </a:r>
          </a:p>
        </p:txBody>
      </p:sp>
      <p:sp>
        <p:nvSpPr>
          <p:cNvPr id="3" name="2 Marcador de contenido"/>
          <p:cNvSpPr>
            <a:spLocks noGrp="1"/>
          </p:cNvSpPr>
          <p:nvPr>
            <p:ph idx="1"/>
          </p:nvPr>
        </p:nvSpPr>
        <p:spPr>
          <a:xfrm>
            <a:off x="251520" y="699542"/>
            <a:ext cx="8784976" cy="4248472"/>
          </a:xfrm>
        </p:spPr>
        <p:txBody>
          <a:bodyPr>
            <a:noAutofit/>
          </a:bodyPr>
          <a:lstStyle/>
          <a:p>
            <a:pPr marL="0" indent="0" algn="just">
              <a:buNone/>
            </a:pPr>
            <a:r>
              <a:rPr lang="es-MX" sz="2200" b="1" dirty="0"/>
              <a:t>Ejemplo de algoritmo: </a:t>
            </a:r>
            <a:endParaRPr lang="es-MX" sz="2200" b="1" dirty="0" smtClean="0"/>
          </a:p>
          <a:p>
            <a:pPr marL="0" indent="0" algn="just">
              <a:buNone/>
            </a:pPr>
            <a:r>
              <a:rPr lang="es-MX" sz="2200" b="1" dirty="0" smtClean="0"/>
              <a:t>Entradas</a:t>
            </a:r>
            <a:r>
              <a:rPr lang="es-MX" sz="2200" b="1" dirty="0"/>
              <a:t>:</a:t>
            </a:r>
          </a:p>
          <a:p>
            <a:pPr marL="457200" indent="-457200" algn="just">
              <a:buFont typeface="+mj-lt"/>
              <a:buAutoNum type="arabicPeriod"/>
            </a:pPr>
            <a:r>
              <a:rPr lang="es-MX" sz="2200" dirty="0"/>
              <a:t>Botón de partida Botón de parada Estado del motor</a:t>
            </a:r>
          </a:p>
          <a:p>
            <a:pPr marL="0" indent="0" algn="just">
              <a:buNone/>
            </a:pPr>
            <a:endParaRPr lang="es-MX" sz="1200" dirty="0" smtClean="0"/>
          </a:p>
          <a:p>
            <a:pPr marL="0" indent="0" algn="just">
              <a:buNone/>
            </a:pPr>
            <a:r>
              <a:rPr lang="es-MX" sz="2200" b="1" dirty="0" smtClean="0"/>
              <a:t>Salidas</a:t>
            </a:r>
            <a:r>
              <a:rPr lang="es-MX" sz="2200" b="1" dirty="0"/>
              <a:t>:</a:t>
            </a:r>
          </a:p>
          <a:p>
            <a:pPr marL="0" indent="0" algn="just">
              <a:buNone/>
            </a:pPr>
            <a:r>
              <a:rPr lang="es-MX" sz="2200" dirty="0"/>
              <a:t>Comando de marcha o detención hacia el motor</a:t>
            </a:r>
          </a:p>
          <a:p>
            <a:pPr marL="0" indent="0" algn="just">
              <a:buNone/>
            </a:pPr>
            <a:r>
              <a:rPr lang="es-MX" sz="2200" dirty="0" smtClean="0"/>
              <a:t>Lógica </a:t>
            </a:r>
            <a:r>
              <a:rPr lang="es-MX" sz="2200" dirty="0"/>
              <a:t>del algoritmo:</a:t>
            </a:r>
          </a:p>
          <a:p>
            <a:pPr marL="857250" lvl="1" indent="-457200" algn="just">
              <a:buFont typeface="+mj-lt"/>
              <a:buAutoNum type="arabicPeriod"/>
            </a:pPr>
            <a:r>
              <a:rPr lang="es-MX" sz="2000" b="1" dirty="0"/>
              <a:t>Si</a:t>
            </a:r>
            <a:r>
              <a:rPr lang="es-MX" sz="2000" dirty="0"/>
              <a:t> </a:t>
            </a:r>
            <a:r>
              <a:rPr lang="es-MX" sz="2000" i="1" dirty="0"/>
              <a:t>motor esta andando </a:t>
            </a:r>
            <a:r>
              <a:rPr lang="es-MX" sz="2000" b="1" dirty="0"/>
              <a:t>O </a:t>
            </a:r>
            <a:r>
              <a:rPr lang="es-MX" sz="2000" dirty="0"/>
              <a:t>esta activado </a:t>
            </a:r>
            <a:r>
              <a:rPr lang="es-MX" sz="2000" i="1" dirty="0"/>
              <a:t>botón de partida </a:t>
            </a:r>
            <a:r>
              <a:rPr lang="es-MX" sz="2000" b="1" dirty="0"/>
              <a:t>Y</a:t>
            </a:r>
            <a:r>
              <a:rPr lang="es-MX" sz="2000" dirty="0"/>
              <a:t> no  esta activado </a:t>
            </a:r>
            <a:r>
              <a:rPr lang="es-MX" sz="2000" i="1" dirty="0"/>
              <a:t>botón de parada</a:t>
            </a:r>
          </a:p>
          <a:p>
            <a:pPr marL="857250" lvl="1" indent="-457200" algn="just">
              <a:buFont typeface="+mj-lt"/>
              <a:buAutoNum type="arabicPeriod"/>
            </a:pPr>
            <a:r>
              <a:rPr lang="es-MX" sz="2000" b="1" dirty="0"/>
              <a:t>Entonces</a:t>
            </a:r>
            <a:r>
              <a:rPr lang="es-MX" sz="2000" dirty="0"/>
              <a:t>  </a:t>
            </a:r>
            <a:r>
              <a:rPr lang="es-MX" sz="2000" dirty="0" smtClean="0"/>
              <a:t>enviar </a:t>
            </a:r>
            <a:r>
              <a:rPr lang="es-MX" sz="2000" dirty="0"/>
              <a:t>comando de </a:t>
            </a:r>
            <a:r>
              <a:rPr lang="es-MX" sz="2000" i="1" dirty="0"/>
              <a:t>marcha</a:t>
            </a:r>
          </a:p>
          <a:p>
            <a:pPr marL="857250" lvl="1" indent="-457200" algn="just">
              <a:buFont typeface="+mj-lt"/>
              <a:buAutoNum type="arabicPeriod"/>
            </a:pPr>
            <a:r>
              <a:rPr lang="es-MX" sz="2000" b="1" dirty="0"/>
              <a:t>De lo contrario </a:t>
            </a:r>
            <a:r>
              <a:rPr lang="es-MX" sz="2000" dirty="0"/>
              <a:t>enviar comando </a:t>
            </a:r>
            <a:r>
              <a:rPr lang="es-MX" sz="2000" b="1" dirty="0"/>
              <a:t>detener </a:t>
            </a:r>
          </a:p>
          <a:p>
            <a:pPr marL="0" indent="0" algn="just">
              <a:buNone/>
            </a:pP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658751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2800" b="1" dirty="0"/>
              <a:t>Diseño de Algoritmos</a:t>
            </a:r>
          </a:p>
        </p:txBody>
      </p:sp>
      <p:sp>
        <p:nvSpPr>
          <p:cNvPr id="3" name="2 Marcador de contenido"/>
          <p:cNvSpPr>
            <a:spLocks noGrp="1"/>
          </p:cNvSpPr>
          <p:nvPr>
            <p:ph idx="1"/>
          </p:nvPr>
        </p:nvSpPr>
        <p:spPr>
          <a:xfrm>
            <a:off x="251520" y="699542"/>
            <a:ext cx="8784976" cy="4248472"/>
          </a:xfrm>
        </p:spPr>
        <p:txBody>
          <a:bodyPr>
            <a:noAutofit/>
          </a:bodyPr>
          <a:lstStyle/>
          <a:p>
            <a:pPr marL="0" indent="0" algn="r">
              <a:buNone/>
            </a:pPr>
            <a:r>
              <a:rPr lang="es-MX" sz="2200" b="1" dirty="0"/>
              <a:t>Programación Estructurada.</a:t>
            </a:r>
          </a:p>
          <a:p>
            <a:pPr marL="0" indent="0" algn="just">
              <a:buNone/>
            </a:pPr>
            <a:r>
              <a:rPr lang="es-MX" sz="2200" dirty="0" smtClean="0"/>
              <a:t>La </a:t>
            </a:r>
            <a:r>
              <a:rPr lang="es-MX" sz="2200" dirty="0"/>
              <a:t>programación estructurada  es la forma clásica de programar en forma secuencial.   Podríamos decir que es lo contrario a la programación orientada a objetos (clases, eventos</a:t>
            </a:r>
            <a:r>
              <a:rPr lang="es-MX" sz="2200" dirty="0" smtClean="0"/>
              <a:t>).</a:t>
            </a:r>
          </a:p>
          <a:p>
            <a:pPr marL="0" indent="0" algn="just">
              <a:buNone/>
            </a:pPr>
            <a:endParaRPr lang="es-MX" sz="900" dirty="0"/>
          </a:p>
          <a:p>
            <a:pPr marL="0" indent="0" algn="just">
              <a:buNone/>
            </a:pPr>
            <a:r>
              <a:rPr lang="es-MX" sz="2200" dirty="0" smtClean="0"/>
              <a:t>La </a:t>
            </a:r>
            <a:r>
              <a:rPr lang="es-MX" sz="2200" dirty="0"/>
              <a:t>programación estructurada utiliza solo 3 tipos de estructuras:</a:t>
            </a:r>
          </a:p>
          <a:p>
            <a:pPr marL="457200" indent="-457200" algn="just">
              <a:buFont typeface="+mj-lt"/>
              <a:buAutoNum type="arabicPeriod"/>
            </a:pPr>
            <a:r>
              <a:rPr lang="es-MX" sz="2200" dirty="0" smtClean="0"/>
              <a:t>Secuencias</a:t>
            </a:r>
            <a:endParaRPr lang="es-MX" sz="2200" dirty="0"/>
          </a:p>
          <a:p>
            <a:pPr marL="457200" indent="-457200" algn="just">
              <a:buFont typeface="+mj-lt"/>
              <a:buAutoNum type="arabicPeriod"/>
            </a:pPr>
            <a:r>
              <a:rPr lang="es-MX" sz="2200" dirty="0" smtClean="0"/>
              <a:t>Selección </a:t>
            </a:r>
            <a:r>
              <a:rPr lang="es-MX" sz="2200" dirty="0"/>
              <a:t>(Instrucción condicional)</a:t>
            </a:r>
          </a:p>
          <a:p>
            <a:pPr marL="457200" indent="-457200" algn="just">
              <a:buFont typeface="+mj-lt"/>
              <a:buAutoNum type="arabicPeriod"/>
            </a:pPr>
            <a:r>
              <a:rPr lang="es-MX" sz="2200" dirty="0" smtClean="0"/>
              <a:t>Interacción </a:t>
            </a:r>
            <a:r>
              <a:rPr lang="es-MX" sz="2200" dirty="0"/>
              <a:t>(repetición </a:t>
            </a:r>
            <a:r>
              <a:rPr lang="es-MX" sz="2200" dirty="0" smtClean="0"/>
              <a:t>condicional o Bucles)</a:t>
            </a:r>
          </a:p>
          <a:p>
            <a:pPr marL="457200" indent="-457200" algn="just">
              <a:buFont typeface="+mj-lt"/>
              <a:buAutoNum type="arabicPeriod"/>
            </a:pPr>
            <a:endParaRPr lang="es-MX" sz="1400" dirty="0"/>
          </a:p>
          <a:p>
            <a:pPr marL="0" indent="0" algn="just">
              <a:buNone/>
            </a:pPr>
            <a:r>
              <a:rPr lang="es-MX" sz="2200" dirty="0" smtClean="0"/>
              <a:t>Cada </a:t>
            </a:r>
            <a:r>
              <a:rPr lang="es-MX" sz="2200" dirty="0"/>
              <a:t>una de estas estructuras puede a su vez contener otras de estas mismas estructuras, a esto se le llama "anidamiento".</a:t>
            </a:r>
          </a:p>
          <a:p>
            <a:pPr marL="0" indent="0" algn="just">
              <a:buNone/>
            </a:pP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3752197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2800" b="1" dirty="0"/>
              <a:t>Diseño de Algoritmos</a:t>
            </a:r>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2052" name="Picture 4">
            <a:hlinkClick r:id="rId3" action="ppaction://hlinksldjump"/>
          </p:cNvPr>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p:blipFill>
        <p:spPr bwMode="auto">
          <a:xfrm>
            <a:off x="434727" y="483518"/>
            <a:ext cx="7318046"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40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2800" b="1" dirty="0"/>
              <a:t>Diseño de Algoritmos</a:t>
            </a:r>
          </a:p>
        </p:txBody>
      </p:sp>
      <p:sp>
        <p:nvSpPr>
          <p:cNvPr id="3" name="2 Marcador de contenido"/>
          <p:cNvSpPr>
            <a:spLocks noGrp="1"/>
          </p:cNvSpPr>
          <p:nvPr>
            <p:ph idx="1"/>
          </p:nvPr>
        </p:nvSpPr>
        <p:spPr>
          <a:xfrm>
            <a:off x="0" y="699542"/>
            <a:ext cx="5076056" cy="4248472"/>
          </a:xfrm>
        </p:spPr>
        <p:txBody>
          <a:bodyPr>
            <a:noAutofit/>
          </a:bodyPr>
          <a:lstStyle/>
          <a:p>
            <a:pPr marL="0" indent="0">
              <a:buNone/>
            </a:pPr>
            <a:r>
              <a:rPr lang="es-MX" sz="2200" b="1" dirty="0"/>
              <a:t>Programación Estructurada.</a:t>
            </a:r>
          </a:p>
          <a:p>
            <a:pPr marL="0" indent="0" algn="just">
              <a:buNone/>
            </a:pPr>
            <a:r>
              <a:rPr lang="es-MX" sz="2200" dirty="0"/>
              <a:t>Ventajas  de  la  programación </a:t>
            </a:r>
            <a:r>
              <a:rPr lang="es-MX" sz="2200" dirty="0" smtClean="0"/>
              <a:t>estructurada</a:t>
            </a:r>
            <a:endParaRPr lang="es-MX" sz="2200" dirty="0"/>
          </a:p>
          <a:p>
            <a:r>
              <a:rPr lang="es-MX" sz="2200" dirty="0" smtClean="0"/>
              <a:t>Los </a:t>
            </a:r>
            <a:r>
              <a:rPr lang="es-MX" sz="2200" dirty="0"/>
              <a:t>programas son más fáciles de </a:t>
            </a:r>
            <a:r>
              <a:rPr lang="es-MX" sz="2200" dirty="0" smtClean="0"/>
              <a:t>entender</a:t>
            </a:r>
            <a:r>
              <a:rPr lang="es-MX" sz="2200" dirty="0"/>
              <a:t>.</a:t>
            </a:r>
            <a:endParaRPr lang="es-MX" sz="2200" dirty="0" smtClean="0"/>
          </a:p>
          <a:p>
            <a:pPr algn="just"/>
            <a:r>
              <a:rPr lang="es-MX" sz="2200" dirty="0" smtClean="0"/>
              <a:t>La estructura de los programas es clara.</a:t>
            </a:r>
          </a:p>
          <a:p>
            <a:pPr algn="just"/>
            <a:r>
              <a:rPr lang="es-MX" sz="2200" dirty="0" smtClean="0"/>
              <a:t>Reducción </a:t>
            </a:r>
            <a:r>
              <a:rPr lang="es-MX" sz="2200" dirty="0"/>
              <a:t>del esfuerzo en las pruebas y depuración. </a:t>
            </a:r>
            <a:endParaRPr lang="es-MX" sz="2200" dirty="0" smtClean="0"/>
          </a:p>
          <a:p>
            <a:pPr algn="just"/>
            <a:r>
              <a:rPr lang="es-MX" sz="2200" dirty="0" smtClean="0"/>
              <a:t>Reducción </a:t>
            </a:r>
            <a:r>
              <a:rPr lang="es-MX" sz="2200" dirty="0"/>
              <a:t>de los costos de mantenimiento. </a:t>
            </a:r>
          </a:p>
          <a:p>
            <a:pPr algn="just"/>
            <a:r>
              <a:rPr lang="es-MX" sz="2200" dirty="0" smtClean="0"/>
              <a:t>Los </a:t>
            </a:r>
            <a:r>
              <a:rPr lang="es-MX" sz="2200" dirty="0"/>
              <a:t>bloques de código son casi </a:t>
            </a:r>
            <a:r>
              <a:rPr lang="es-MX" sz="2200" dirty="0" smtClean="0"/>
              <a:t>auto-explicativos</a:t>
            </a:r>
            <a:endParaRPr lang="es-MX" sz="2200" dirty="0"/>
          </a:p>
          <a:p>
            <a:pPr marL="0" indent="0" algn="just">
              <a:buNone/>
            </a:pP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3074" name="Picture 2" descr="Resultado de imagen para programaciÃ³n estructurad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65484" y="1275606"/>
            <a:ext cx="3769217" cy="19779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517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Autofit/>
          </a:bodyPr>
          <a:lstStyle/>
          <a:p>
            <a:pPr algn="r"/>
            <a:r>
              <a:rPr lang="es-MX" sz="2800" b="1" dirty="0"/>
              <a:t>Diseño de Algoritmos</a:t>
            </a:r>
          </a:p>
        </p:txBody>
      </p:sp>
      <p:sp>
        <p:nvSpPr>
          <p:cNvPr id="3" name="2 Marcador de contenido"/>
          <p:cNvSpPr>
            <a:spLocks noGrp="1"/>
          </p:cNvSpPr>
          <p:nvPr>
            <p:ph idx="1"/>
          </p:nvPr>
        </p:nvSpPr>
        <p:spPr>
          <a:xfrm>
            <a:off x="0" y="699542"/>
            <a:ext cx="9144000" cy="4248472"/>
          </a:xfrm>
        </p:spPr>
        <p:txBody>
          <a:bodyPr>
            <a:noAutofit/>
          </a:bodyPr>
          <a:lstStyle/>
          <a:p>
            <a:pPr marL="0" indent="0" algn="r">
              <a:buNone/>
            </a:pPr>
            <a:r>
              <a:rPr lang="es-MX" sz="2200" b="1" dirty="0"/>
              <a:t>Programación Estructurada.</a:t>
            </a:r>
          </a:p>
          <a:p>
            <a:pPr marL="0" indent="0" algn="just">
              <a:buNone/>
            </a:pPr>
            <a:r>
              <a:rPr lang="es-MX" sz="2200" b="1" dirty="0" smtClean="0"/>
              <a:t>Inconvenientes de la Programación Estructurada.</a:t>
            </a:r>
          </a:p>
          <a:p>
            <a:pPr marL="0" indent="0" algn="just">
              <a:buNone/>
            </a:pPr>
            <a:r>
              <a:rPr lang="es-MX" sz="2200" dirty="0" smtClean="0"/>
              <a:t>El </a:t>
            </a:r>
            <a:r>
              <a:rPr lang="es-MX" sz="2200" dirty="0"/>
              <a:t>principal inconveniente de la programación estructurada es que se obtiene un único bloque de programa, que cuando se hace demasiado grande, puede resultar problemático para el manejo de su código fuente por su gran extensión.</a:t>
            </a:r>
          </a:p>
          <a:p>
            <a:pPr marL="0" indent="0" algn="just">
              <a:buNone/>
            </a:pPr>
            <a:endParaRPr lang="es-MX" sz="1000" dirty="0" smtClean="0"/>
          </a:p>
          <a:p>
            <a:pPr marL="0" indent="0" algn="just">
              <a:buNone/>
            </a:pPr>
            <a:r>
              <a:rPr lang="es-MX" sz="2200" dirty="0" smtClean="0"/>
              <a:t>Esto </a:t>
            </a:r>
            <a:r>
              <a:rPr lang="es-MX" sz="2200" dirty="0"/>
              <a:t>se resuelve empleando, en forma conjunta tanto las técnicas de programación estructurada como las de programación modular.</a:t>
            </a:r>
          </a:p>
          <a:p>
            <a:pPr marL="0" indent="0" algn="just">
              <a:buNone/>
            </a:pPr>
            <a:endParaRPr lang="es-MX" sz="1100" dirty="0" smtClean="0"/>
          </a:p>
          <a:p>
            <a:pPr marL="0" indent="0" algn="just">
              <a:buNone/>
            </a:pPr>
            <a:r>
              <a:rPr lang="es-MX" sz="2200" dirty="0" smtClean="0"/>
              <a:t>En </a:t>
            </a:r>
            <a:r>
              <a:rPr lang="es-MX" sz="2200" dirty="0"/>
              <a:t>la actualidad la conjunción "Programación estructurada" y "programación modular" es la más utilizadas, en la programación de PLC, en la que los módulos tienen una estructura jerárquica en la que se pueden definir funciones dentro de funciones.</a:t>
            </a:r>
          </a:p>
          <a:p>
            <a:pPr marL="0" indent="0" algn="just">
              <a:buNone/>
            </a:pPr>
            <a:endParaRPr lang="es-MX" sz="2200" dirty="0"/>
          </a:p>
        </p:txBody>
      </p:sp>
      <p:sp>
        <p:nvSpPr>
          <p:cNvPr id="9" name="AutoShape 2" descr="Resultado de imagen para senso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3405718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TotalTime>
  <Words>1563</Words>
  <Application>Microsoft Office PowerPoint</Application>
  <PresentationFormat>Presentación en pantalla (16:9)</PresentationFormat>
  <Paragraphs>152</Paragraphs>
  <Slides>21</Slides>
  <Notes>18</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Tema de Office</vt:lpstr>
      <vt:lpstr>Introducción a la Programación de PLCs</vt:lpstr>
      <vt:lpstr>Diseño de Algoritmos</vt:lpstr>
      <vt:lpstr>Diseño de Algoritmos</vt:lpstr>
      <vt:lpstr>Diseño de Algoritmos</vt:lpstr>
      <vt:lpstr>Diseño de Algoritmos</vt:lpstr>
      <vt:lpstr>Diseño de Algoritmos</vt:lpstr>
      <vt:lpstr>Diseño de Algoritmos</vt:lpstr>
      <vt:lpstr>Diseño de Algoritmos</vt:lpstr>
      <vt:lpstr>Diseño de Algoritmos</vt:lpstr>
      <vt:lpstr>Diseño de Algoritmos Programación Estructurada. </vt:lpstr>
      <vt:lpstr>Presentación de PowerPoint</vt:lpstr>
      <vt:lpstr>Presentación de PowerPoint</vt:lpstr>
      <vt:lpstr>Diseño de Algoritmos Programación Estructurada. </vt:lpstr>
      <vt:lpstr>Diseño de Algoritmos Programación Estructurada. </vt:lpstr>
      <vt:lpstr>Diseño de Algoritmos Programación Estructurada. </vt:lpstr>
      <vt:lpstr>Diseño de Algoritmos Programación Estructurada. </vt:lpstr>
      <vt:lpstr>Diseño de Algoritmos Programación Estructurada. </vt:lpstr>
      <vt:lpstr>Diseño de Algoritmos Programación Estructurada. </vt:lpstr>
      <vt:lpstr>Lenguajes de Programación</vt:lpstr>
      <vt:lpstr>Lenguajes de Programación</vt:lpstr>
      <vt:lpstr>Lenguajes de Programación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PID</dc:title>
  <dc:creator>Administrador</dc:creator>
  <cp:lastModifiedBy>Administrador</cp:lastModifiedBy>
  <cp:revision>176</cp:revision>
  <dcterms:created xsi:type="dcterms:W3CDTF">2019-01-22T15:27:45Z</dcterms:created>
  <dcterms:modified xsi:type="dcterms:W3CDTF">2019-02-22T18:37:03Z</dcterms:modified>
</cp:coreProperties>
</file>