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57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5143500" type="screen16x9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2238" autoAdjust="0"/>
  </p:normalViewPr>
  <p:slideViewPr>
    <p:cSldViewPr>
      <p:cViewPr varScale="1">
        <p:scale>
          <a:sx n="80" d="100"/>
          <a:sy n="80" d="100"/>
        </p:scale>
        <p:origin x="-1086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39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083E8-C560-4E67-9D0F-0BBC2607A097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C249B-2F34-4969-B968-8DB59AAC94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390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/>
              <a:t>Una magnitud eléctrica obtenida puede ser una resistencia eléctrica (como en una RTD), una capacidad eléctrica (como en un sensor de humedad), una </a:t>
            </a:r>
            <a:r>
              <a:rPr lang="es-MX" dirty="0" err="1" smtClean="0"/>
              <a:t>tension</a:t>
            </a:r>
            <a:r>
              <a:rPr lang="es-MX" dirty="0" smtClean="0"/>
              <a:t> eléctrica (como en un termopar), una corriente eléctrica (como un fototransistor), etc.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 smtClean="0"/>
              <a:t>Una magnitud eléctrica obtenida puede ser una resistencia eléctrica (como en una RTD), una capacidad eléctrica (como en un sensor de humedad), una </a:t>
            </a:r>
            <a:r>
              <a:rPr lang="es-MX" dirty="0" err="1" smtClean="0"/>
              <a:t>tension</a:t>
            </a:r>
            <a:r>
              <a:rPr lang="es-MX" smtClean="0"/>
              <a:t> eléctrica (como en un termopar), una corriente eléctrica (como un fototransistor), etc.</a:t>
            </a:r>
          </a:p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Como por ejemplo el termómetro de mercurio que aprovecha la propiedad que posee el mercurio de dilatarse o contraerse por la acción de la temperatura. Un sensor también puede decirse que es un dispositivo que convierte una forma de energía en otra. Áreas de aplicación de los sensores: 1ndustria automotriz, 1ndustria aeroespacial, Medicina , 1ndustria de manufactura, Robótica , etc.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Rango de medida: dominio en la magnitud medida en el que puede aplicarse el sensor.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Precisión: es el error de medida máximo esperado. 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Offset o desviación de cero: valor de la variable de salida cuando la variable de entrada es nula. Si el rango de medida no llega a valores nulos de la variable de entrada, habitualmente se establece otro punto de referencia para definir el offset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 smtClean="0"/>
              <a:t>Sensibilidad de un sensor: relación entre la variación de la magnitud de salida y la variación de la magnitud de entrada.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Resolución: mínima variación de la magnitud de entrada que puede apreciarse a la salida.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Rapidez de respuesta: puede ser un tiempo fijo o depender de cuánto varíe la magnitud a medir. Depende de la capacidad del sistema para seguir las variaciones de la magnitud de entrada.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Derivas: son otras magnitudes, aparte de la medida como magnitud de entrada, que influyen en la variable de salida. Por ejemplo, pueden ser condiciones ambientales, como la humedad, la temperatura u otras como el envejecimiento (oxidación, desgaste, etc.) del sensor.</a:t>
            </a:r>
          </a:p>
          <a:p>
            <a:pPr marL="0" indent="0" algn="just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Repetitividad: error esperado al repetir varias veces la misma medida.</a:t>
            </a: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C249B-2F34-4969-B968-8DB59AAC94F3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158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871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085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281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88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964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78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717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913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303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864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06/02/2019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16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fld id="{58AF4691-7796-41DD-9EB5-81F9A6D68D24}" type="datetimeFigureOut">
              <a:rPr lang="es-MX" smtClean="0"/>
              <a:pPr/>
              <a:t>06/02/2019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fld id="{EAD23C83-D0CD-4AC7-A32C-3ABB37E8F121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929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Clases de Automatización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392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4608512" cy="29557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dirty="0"/>
              <a:t>Un </a:t>
            </a:r>
            <a:r>
              <a:rPr lang="es-MX" b="1" dirty="0"/>
              <a:t>actuador</a:t>
            </a:r>
            <a:r>
              <a:rPr lang="es-MX" dirty="0"/>
              <a:t> es un dispositivo capaz </a:t>
            </a:r>
            <a:r>
              <a:rPr lang="es-MX" dirty="0" smtClean="0"/>
              <a:t>de transformar </a:t>
            </a:r>
            <a:r>
              <a:rPr lang="es-MX" dirty="0"/>
              <a:t>energía hidráulica, neumática o eléctrica en la activación de un proceso con la finalidad de generar un efecto sobre un proceso automatizado.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bridge Wheatsto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194" name="Picture 2" descr="Resultado de imagen para actuado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19622"/>
            <a:ext cx="3862497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93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06375"/>
            <a:ext cx="8229600" cy="857250"/>
          </a:xfrm>
        </p:spPr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bridge Wheatsto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grpSp>
        <p:nvGrpSpPr>
          <p:cNvPr id="5" name="4 Grupo"/>
          <p:cNvGrpSpPr/>
          <p:nvPr/>
        </p:nvGrpSpPr>
        <p:grpSpPr>
          <a:xfrm>
            <a:off x="395537" y="843558"/>
            <a:ext cx="5472607" cy="4152010"/>
            <a:chOff x="1598549" y="1546981"/>
            <a:chExt cx="6982513" cy="4152010"/>
          </a:xfrm>
        </p:grpSpPr>
        <p:sp>
          <p:nvSpPr>
            <p:cNvPr id="16" name="object 9"/>
            <p:cNvSpPr txBox="1"/>
            <p:nvPr/>
          </p:nvSpPr>
          <p:spPr>
            <a:xfrm>
              <a:off x="1598549" y="1546981"/>
              <a:ext cx="6982513" cy="919797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12700" marR="61007">
                <a:lnSpc>
                  <a:spcPts val="3400"/>
                </a:lnSpc>
              </a:pPr>
              <a:r>
                <a:rPr sz="2400" dirty="0" smtClean="0">
                  <a:solidFill>
                    <a:srgbClr val="3891A7"/>
                  </a:solidFill>
                  <a:latin typeface="Arial Narrow" pitchFamily="34" charset="0"/>
                  <a:cs typeface="Wingdings 2"/>
                </a:rPr>
                <a:t></a:t>
              </a:r>
              <a:r>
                <a:rPr sz="2400" spc="164" dirty="0" smtClean="0">
                  <a:solidFill>
                    <a:srgbClr val="3891A7"/>
                  </a:solidFill>
                  <a:latin typeface="Arial Narrow" pitchFamily="34" charset="0"/>
                  <a:cs typeface="Times New Roman"/>
                </a:rPr>
                <a:t> </a:t>
              </a:r>
              <a:r>
                <a:rPr sz="2800" spc="-4" dirty="0" smtClean="0">
                  <a:latin typeface="Arial Narrow" pitchFamily="34" charset="0"/>
                  <a:cs typeface="Gill Sans MT"/>
                </a:rPr>
                <a:t>Este recibe la orden de un regulador o</a:t>
              </a:r>
              <a:endParaRPr sz="2800" dirty="0">
                <a:latin typeface="Arial Narrow" pitchFamily="34" charset="0"/>
                <a:cs typeface="Gill Sans MT"/>
              </a:endParaRPr>
            </a:p>
            <a:p>
              <a:pPr marL="294767">
                <a:lnSpc>
                  <a:spcPts val="3710"/>
                </a:lnSpc>
                <a:spcBef>
                  <a:spcPts val="145"/>
                </a:spcBef>
              </a:pPr>
              <a:r>
                <a:rPr sz="2800" spc="-4" dirty="0" smtClean="0">
                  <a:latin typeface="Arial Narrow" pitchFamily="34" charset="0"/>
                  <a:cs typeface="Gill Sans MT"/>
                </a:rPr>
                <a:t>controlador y en función a ella genera la</a:t>
              </a:r>
              <a:endParaRPr sz="2800" dirty="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17" name="object 8"/>
            <p:cNvSpPr txBox="1"/>
            <p:nvPr/>
          </p:nvSpPr>
          <p:spPr>
            <a:xfrm>
              <a:off x="1880616" y="2522595"/>
              <a:ext cx="3090364" cy="431800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12700">
                <a:lnSpc>
                  <a:spcPts val="3400"/>
                </a:lnSpc>
              </a:pPr>
              <a:r>
                <a:rPr sz="2800" spc="-4" dirty="0" smtClean="0">
                  <a:latin typeface="Arial Narrow" pitchFamily="34" charset="0"/>
                  <a:cs typeface="Gill Sans MT"/>
                </a:rPr>
                <a:t>orden para activar</a:t>
              </a:r>
              <a:endParaRPr sz="280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18" name="object 7"/>
            <p:cNvSpPr txBox="1"/>
            <p:nvPr/>
          </p:nvSpPr>
          <p:spPr>
            <a:xfrm>
              <a:off x="4996484" y="2522595"/>
              <a:ext cx="2154840" cy="431800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12700">
                <a:lnSpc>
                  <a:spcPts val="3400"/>
                </a:lnSpc>
              </a:pPr>
              <a:r>
                <a:rPr sz="2800" spc="0" dirty="0" smtClean="0">
                  <a:latin typeface="Arial Narrow" pitchFamily="34" charset="0"/>
                  <a:cs typeface="Gill Sans MT"/>
                </a:rPr>
                <a:t>un elemento</a:t>
              </a:r>
              <a:endParaRPr sz="280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19" name="object 6"/>
            <p:cNvSpPr txBox="1"/>
            <p:nvPr/>
          </p:nvSpPr>
          <p:spPr>
            <a:xfrm>
              <a:off x="7129678" y="2522595"/>
              <a:ext cx="1303935" cy="919861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59435">
                <a:lnSpc>
                  <a:spcPts val="3400"/>
                </a:lnSpc>
              </a:pPr>
              <a:r>
                <a:rPr sz="2800" spc="0" dirty="0" smtClean="0">
                  <a:latin typeface="Arial Narrow" pitchFamily="34" charset="0"/>
                  <a:cs typeface="Gill Sans MT"/>
                </a:rPr>
                <a:t>final de</a:t>
              </a:r>
              <a:endParaRPr sz="2800">
                <a:latin typeface="Arial Narrow" pitchFamily="34" charset="0"/>
                <a:cs typeface="Gill Sans MT"/>
              </a:endParaRPr>
            </a:p>
            <a:p>
              <a:pPr marL="12700" marR="45827">
                <a:lnSpc>
                  <a:spcPts val="3710"/>
                </a:lnSpc>
                <a:spcBef>
                  <a:spcPts val="145"/>
                </a:spcBef>
              </a:pPr>
              <a:r>
                <a:rPr sz="2800" spc="-1" dirty="0" smtClean="0">
                  <a:latin typeface="Arial Narrow" pitchFamily="34" charset="0"/>
                  <a:cs typeface="Gill Sans MT"/>
                </a:rPr>
                <a:t>válvula.</a:t>
              </a:r>
              <a:endParaRPr sz="280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20" name="object 5"/>
            <p:cNvSpPr txBox="1"/>
            <p:nvPr/>
          </p:nvSpPr>
          <p:spPr>
            <a:xfrm>
              <a:off x="1598549" y="3010656"/>
              <a:ext cx="2695570" cy="2688335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294767">
                <a:lnSpc>
                  <a:spcPts val="3400"/>
                </a:lnSpc>
              </a:pPr>
              <a:r>
                <a:rPr sz="2800" spc="-17" dirty="0" smtClean="0">
                  <a:latin typeface="Arial Narrow" pitchFamily="34" charset="0"/>
                  <a:cs typeface="Gill Sans MT"/>
                </a:rPr>
                <a:t>control como,</a:t>
              </a:r>
              <a:endParaRPr sz="2800" dirty="0">
                <a:latin typeface="Arial Narrow" pitchFamily="34" charset="0"/>
                <a:cs typeface="Gill Sans MT"/>
              </a:endParaRPr>
            </a:p>
            <a:p>
              <a:pPr marL="12700" marR="60960">
                <a:lnSpc>
                  <a:spcPct val="96638"/>
                </a:lnSpc>
                <a:spcBef>
                  <a:spcPts val="561"/>
                </a:spcBef>
              </a:pPr>
              <a:r>
                <a:rPr sz="2400" dirty="0" smtClean="0">
                  <a:solidFill>
                    <a:srgbClr val="3891A7"/>
                  </a:solidFill>
                  <a:latin typeface="Arial Narrow" pitchFamily="34" charset="0"/>
                  <a:cs typeface="Wingdings 2"/>
                </a:rPr>
                <a:t></a:t>
              </a:r>
              <a:r>
                <a:rPr sz="2400" spc="164" dirty="0" smtClean="0">
                  <a:solidFill>
                    <a:srgbClr val="3891A7"/>
                  </a:solidFill>
                  <a:latin typeface="Arial Narrow" pitchFamily="34" charset="0"/>
                  <a:cs typeface="Times New Roman"/>
                </a:rPr>
                <a:t> </a:t>
              </a:r>
              <a:r>
                <a:rPr sz="2800" spc="-2" dirty="0" smtClean="0">
                  <a:latin typeface="Arial Narrow" pitchFamily="34" charset="0"/>
                  <a:cs typeface="Gill Sans MT"/>
                </a:rPr>
                <a:t>Electrónicos</a:t>
              </a:r>
              <a:endParaRPr sz="2800" dirty="0">
                <a:latin typeface="Arial Narrow" pitchFamily="34" charset="0"/>
                <a:cs typeface="Gill Sans MT"/>
              </a:endParaRPr>
            </a:p>
            <a:p>
              <a:pPr marL="12700" marR="60960">
                <a:lnSpc>
                  <a:spcPct val="96638"/>
                </a:lnSpc>
                <a:spcBef>
                  <a:spcPts val="729"/>
                </a:spcBef>
              </a:pPr>
              <a:r>
                <a:rPr sz="2400" dirty="0" smtClean="0">
                  <a:solidFill>
                    <a:srgbClr val="3891A7"/>
                  </a:solidFill>
                  <a:latin typeface="Arial Narrow" pitchFamily="34" charset="0"/>
                  <a:cs typeface="Wingdings 2"/>
                </a:rPr>
                <a:t></a:t>
              </a:r>
              <a:r>
                <a:rPr sz="2400" spc="164" dirty="0" smtClean="0">
                  <a:solidFill>
                    <a:srgbClr val="3891A7"/>
                  </a:solidFill>
                  <a:latin typeface="Arial Narrow" pitchFamily="34" charset="0"/>
                  <a:cs typeface="Times New Roman"/>
                </a:rPr>
                <a:t> </a:t>
              </a:r>
              <a:r>
                <a:rPr sz="2800" spc="0" dirty="0" smtClean="0">
                  <a:latin typeface="Arial Narrow" pitchFamily="34" charset="0"/>
                  <a:cs typeface="Gill Sans MT"/>
                </a:rPr>
                <a:t>Hidráulicos</a:t>
              </a:r>
              <a:endParaRPr sz="2800" dirty="0">
                <a:latin typeface="Arial Narrow" pitchFamily="34" charset="0"/>
                <a:cs typeface="Gill Sans MT"/>
              </a:endParaRPr>
            </a:p>
            <a:p>
              <a:pPr marL="12700" marR="60960">
                <a:lnSpc>
                  <a:spcPct val="96638"/>
                </a:lnSpc>
                <a:spcBef>
                  <a:spcPts val="732"/>
                </a:spcBef>
              </a:pPr>
              <a:r>
                <a:rPr sz="2400" dirty="0" smtClean="0">
                  <a:solidFill>
                    <a:srgbClr val="3891A7"/>
                  </a:solidFill>
                  <a:latin typeface="Arial Narrow" pitchFamily="34" charset="0"/>
                  <a:cs typeface="Wingdings 2"/>
                </a:rPr>
                <a:t></a:t>
              </a:r>
              <a:r>
                <a:rPr sz="2400" spc="164" dirty="0" smtClean="0">
                  <a:solidFill>
                    <a:srgbClr val="3891A7"/>
                  </a:solidFill>
                  <a:latin typeface="Arial Narrow" pitchFamily="34" charset="0"/>
                  <a:cs typeface="Times New Roman"/>
                </a:rPr>
                <a:t> </a:t>
              </a:r>
              <a:r>
                <a:rPr sz="2800" spc="0" dirty="0" smtClean="0">
                  <a:latin typeface="Arial Narrow" pitchFamily="34" charset="0"/>
                  <a:cs typeface="Gill Sans MT"/>
                </a:rPr>
                <a:t>Neumáticos</a:t>
              </a:r>
              <a:endParaRPr sz="2800" dirty="0">
                <a:latin typeface="Arial Narrow" pitchFamily="34" charset="0"/>
                <a:cs typeface="Gill Sans MT"/>
              </a:endParaRPr>
            </a:p>
            <a:p>
              <a:pPr marL="12700" marR="60960">
                <a:lnSpc>
                  <a:spcPts val="3710"/>
                </a:lnSpc>
                <a:spcBef>
                  <a:spcPts val="917"/>
                </a:spcBef>
              </a:pPr>
              <a:r>
                <a:rPr sz="2400" dirty="0" smtClean="0">
                  <a:solidFill>
                    <a:srgbClr val="3891A7"/>
                  </a:solidFill>
                  <a:latin typeface="Arial Narrow" pitchFamily="34" charset="0"/>
                  <a:cs typeface="Wingdings 2"/>
                </a:rPr>
                <a:t></a:t>
              </a:r>
              <a:r>
                <a:rPr sz="2400" spc="164" dirty="0" smtClean="0">
                  <a:solidFill>
                    <a:srgbClr val="3891A7"/>
                  </a:solidFill>
                  <a:latin typeface="Arial Narrow" pitchFamily="34" charset="0"/>
                  <a:cs typeface="Times New Roman"/>
                </a:rPr>
                <a:t> </a:t>
              </a:r>
              <a:r>
                <a:rPr sz="2800" spc="-2" dirty="0" smtClean="0">
                  <a:latin typeface="Arial Narrow" pitchFamily="34" charset="0"/>
                  <a:cs typeface="Gill Sans MT"/>
                </a:rPr>
                <a:t>Eléctricos</a:t>
              </a:r>
              <a:endParaRPr sz="2800" dirty="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21" name="object 4"/>
            <p:cNvSpPr txBox="1"/>
            <p:nvPr/>
          </p:nvSpPr>
          <p:spPr>
            <a:xfrm>
              <a:off x="4280814" y="3010656"/>
              <a:ext cx="674727" cy="431800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12700">
                <a:lnSpc>
                  <a:spcPts val="3400"/>
                </a:lnSpc>
              </a:pPr>
              <a:r>
                <a:rPr sz="2800" dirty="0" smtClean="0">
                  <a:latin typeface="Arial Narrow" pitchFamily="34" charset="0"/>
                  <a:cs typeface="Gill Sans MT"/>
                </a:rPr>
                <a:t>por</a:t>
              </a:r>
              <a:endParaRPr sz="280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22" name="object 3"/>
            <p:cNvSpPr txBox="1"/>
            <p:nvPr/>
          </p:nvSpPr>
          <p:spPr>
            <a:xfrm>
              <a:off x="4980635" y="3010656"/>
              <a:ext cx="1469436" cy="431800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12700">
                <a:lnSpc>
                  <a:spcPts val="3400"/>
                </a:lnSpc>
              </a:pPr>
              <a:r>
                <a:rPr sz="2800" spc="-13" dirty="0" smtClean="0">
                  <a:latin typeface="Arial Narrow" pitchFamily="34" charset="0"/>
                  <a:cs typeface="Gill Sans MT"/>
                </a:rPr>
                <a:t>ejemplo,</a:t>
              </a:r>
              <a:endParaRPr sz="2800">
                <a:latin typeface="Arial Narrow" pitchFamily="34" charset="0"/>
                <a:cs typeface="Gill Sans MT"/>
              </a:endParaRPr>
            </a:p>
          </p:txBody>
        </p:sp>
        <p:sp>
          <p:nvSpPr>
            <p:cNvPr id="23" name="object 2"/>
            <p:cNvSpPr txBox="1"/>
            <p:nvPr/>
          </p:nvSpPr>
          <p:spPr>
            <a:xfrm>
              <a:off x="6436766" y="3010656"/>
              <a:ext cx="666194" cy="431800"/>
            </a:xfrm>
            <a:prstGeom prst="rect">
              <a:avLst/>
            </a:prstGeom>
          </p:spPr>
          <p:txBody>
            <a:bodyPr wrap="square" lIns="0" tIns="21590" rIns="0" bIns="0" rtlCol="0">
              <a:noAutofit/>
            </a:bodyPr>
            <a:lstStyle/>
            <a:p>
              <a:pPr marL="12700">
                <a:lnSpc>
                  <a:spcPts val="3400"/>
                </a:lnSpc>
              </a:pPr>
              <a:r>
                <a:rPr sz="2800" dirty="0" smtClean="0">
                  <a:latin typeface="Arial Narrow" pitchFamily="34" charset="0"/>
                  <a:cs typeface="Gill Sans MT"/>
                </a:rPr>
                <a:t>una</a:t>
              </a:r>
              <a:endParaRPr sz="2800">
                <a:latin typeface="Arial Narrow" pitchFamily="34" charset="0"/>
                <a:cs typeface="Gill Sans MT"/>
              </a:endParaRPr>
            </a:p>
          </p:txBody>
        </p:sp>
      </p:grpSp>
      <p:pic>
        <p:nvPicPr>
          <p:cNvPr id="9218" name="Picture 2" descr="Imagen relacionada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61"/>
          <a:stretch/>
        </p:blipFill>
        <p:spPr bwMode="auto">
          <a:xfrm>
            <a:off x="2728305" y="2863767"/>
            <a:ext cx="3831259" cy="214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4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4608512" cy="34598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800" b="1" dirty="0"/>
              <a:t>Electrónicos</a:t>
            </a:r>
            <a:r>
              <a:rPr lang="es-MX" sz="2400" dirty="0"/>
              <a:t> también son muy </a:t>
            </a:r>
            <a:r>
              <a:rPr lang="es-MX" sz="2400" dirty="0" smtClean="0"/>
              <a:t>utilizados en </a:t>
            </a:r>
            <a:r>
              <a:rPr lang="es-MX" sz="2400" dirty="0"/>
              <a:t>los aparatos </a:t>
            </a:r>
            <a:r>
              <a:rPr lang="es-MX" sz="2400" dirty="0" err="1"/>
              <a:t>mecatrónicos</a:t>
            </a:r>
            <a:r>
              <a:rPr lang="es-MX" sz="2400" dirty="0"/>
              <a:t>, como por ejemplo, en los robots. Los servomotores CA sin escobillas se utilizaran en el futuro como actuadores de posicionamiento preciso debido a la demanda de funcionamiento sin tantas horas de mantenimiento.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bridge Wheatsto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44" name="Picture 4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07654"/>
            <a:ext cx="28575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72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4608512" cy="34598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800" b="1" dirty="0" smtClean="0"/>
              <a:t>Hidráulicos</a:t>
            </a:r>
            <a:r>
              <a:rPr lang="es-MX" sz="2800" b="1" dirty="0"/>
              <a:t>, </a:t>
            </a:r>
            <a:r>
              <a:rPr lang="es-MX" sz="2800" dirty="0"/>
              <a:t>que son los de </a:t>
            </a:r>
            <a:r>
              <a:rPr lang="es-MX" sz="2800" dirty="0" smtClean="0"/>
              <a:t>mayor antigüedad</a:t>
            </a:r>
            <a:r>
              <a:rPr lang="es-MX" sz="2800" dirty="0"/>
              <a:t>, pueden ser clasificados de acuerdo con la forma de operación, funcionan en base a fluidos a presión.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bridge Wheatsto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266" name="Picture 2" descr="Imagen relacionada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4"/>
          <a:stretch/>
        </p:blipFill>
        <p:spPr bwMode="auto">
          <a:xfrm>
            <a:off x="5142016" y="1222105"/>
            <a:ext cx="3903683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47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Sensores y actuadores industriales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121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5122912" cy="38198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MX" dirty="0"/>
              <a:t>Un </a:t>
            </a:r>
            <a:r>
              <a:rPr lang="es-MX" b="1" dirty="0"/>
              <a:t>sensor</a:t>
            </a:r>
            <a:r>
              <a:rPr lang="es-MX" dirty="0"/>
              <a:t> es un aparato capaz de transformar magnitudes físicas o químicas, llamadas variables de instrumentación, en magnitudes eléctricas. Las variables de instrumentación dependen del tipo de sensor y pueden ser por ejemplo: temperatura, intensidad lumínica, distancia, aceleración, inclinación, desplazamiento, presión, fuerza, torsión, humedad, pH, etc. 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8" name="Picture 4" descr="Resultado de imagen para sensor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184"/>
          <a:stretch/>
        </p:blipFill>
        <p:spPr bwMode="auto">
          <a:xfrm>
            <a:off x="5580112" y="1419622"/>
            <a:ext cx="3563888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81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71550"/>
            <a:ext cx="8892480" cy="252027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MX" dirty="0"/>
              <a:t>Un sensor </a:t>
            </a:r>
            <a:r>
              <a:rPr lang="es-MX" dirty="0" smtClean="0"/>
              <a:t>está </a:t>
            </a:r>
            <a:r>
              <a:rPr lang="es-MX" dirty="0"/>
              <a:t>siempre en contacto con la variable a medir o a controlar. Hay sensores que no solo sirven para   medir   la   variable,   sino   también   para   convertirla   mediante   circuitos electrónicos en una señal estándar (4 a 20 </a:t>
            </a:r>
            <a:r>
              <a:rPr lang="es-MX" dirty="0" err="1"/>
              <a:t>mA</a:t>
            </a:r>
            <a:r>
              <a:rPr lang="es-MX" dirty="0"/>
              <a:t>, o 1 a 5VDC) para tener una relación lineal con los cambios de la variable </a:t>
            </a:r>
            <a:r>
              <a:rPr lang="es-MX" dirty="0" err="1"/>
              <a:t>sensada</a:t>
            </a:r>
            <a:r>
              <a:rPr lang="es-MX" dirty="0"/>
              <a:t> dentro de un rango (</a:t>
            </a:r>
            <a:r>
              <a:rPr lang="es-MX" dirty="0" err="1"/>
              <a:t>span</a:t>
            </a:r>
            <a:r>
              <a:rPr lang="es-MX" dirty="0"/>
              <a:t>), para fines de control de dicha variable en un proceso</a:t>
            </a:r>
          </a:p>
        </p:txBody>
      </p:sp>
      <p:pic>
        <p:nvPicPr>
          <p:cNvPr id="3074" name="Picture 2" descr="Resultado de imagen para sensores convertidor de seÃ±a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09472"/>
            <a:ext cx="6291461" cy="1937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94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4248472" cy="38198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Puede decirse también que es un dispositivo que aprovecha una de sus propiedades con el fin de adaptar la señal que mide para que la pueda interpretar otro dispositivo. 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03598"/>
            <a:ext cx="28575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05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8424936" cy="29557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/>
              <a:t>Entre las características técnicas de un sensor destacan las siguientes:</a:t>
            </a:r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/>
              <a:t>Rango de </a:t>
            </a:r>
            <a:r>
              <a:rPr lang="es-MX" dirty="0" smtClean="0"/>
              <a:t>medida</a:t>
            </a:r>
            <a:endParaRPr lang="es-MX" dirty="0"/>
          </a:p>
          <a:p>
            <a:pPr algn="just"/>
            <a:r>
              <a:rPr lang="es-MX" dirty="0" smtClean="0"/>
              <a:t>Precisión</a:t>
            </a:r>
            <a:endParaRPr lang="es-MX" dirty="0"/>
          </a:p>
          <a:p>
            <a:pPr algn="just"/>
            <a:r>
              <a:rPr lang="es-MX" dirty="0"/>
              <a:t>Offset o desviación de </a:t>
            </a:r>
            <a:r>
              <a:rPr lang="es-MX" dirty="0" smtClean="0"/>
              <a:t>cero</a:t>
            </a:r>
            <a:endParaRPr lang="es-MX" dirty="0"/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211710"/>
            <a:ext cx="20955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52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8424936" cy="295577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MX" dirty="0"/>
              <a:t>Linealidad o correlación lineal.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Sensibilidad de un sensor</a:t>
            </a:r>
            <a:r>
              <a:rPr lang="es-MX" dirty="0" smtClean="0"/>
              <a:t>:</a:t>
            </a:r>
            <a:endParaRPr lang="es-MX" dirty="0"/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 smtClean="0"/>
              <a:t>Resolución</a:t>
            </a:r>
            <a:endParaRPr lang="es-MX" dirty="0"/>
          </a:p>
          <a:p>
            <a:pPr algn="just"/>
            <a:r>
              <a:rPr lang="es-MX" dirty="0"/>
              <a:t>Rapidez de </a:t>
            </a:r>
            <a:r>
              <a:rPr lang="es-MX" dirty="0" smtClean="0"/>
              <a:t>respuesta</a:t>
            </a:r>
            <a:endParaRPr lang="es-MX" dirty="0"/>
          </a:p>
          <a:p>
            <a:pPr algn="just"/>
            <a:r>
              <a:rPr lang="es-MX" dirty="0" smtClean="0"/>
              <a:t>Derivas</a:t>
            </a:r>
            <a:endParaRPr lang="es-MX" dirty="0"/>
          </a:p>
          <a:p>
            <a:pPr algn="just"/>
            <a:r>
              <a:rPr lang="es-MX" dirty="0" smtClean="0"/>
              <a:t>Repetitividad</a:t>
            </a:r>
            <a:endParaRPr lang="es-MX" dirty="0"/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24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7975" y="1200151"/>
            <a:ext cx="8368481" cy="237971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dirty="0"/>
              <a:t>Un sensor es </a:t>
            </a:r>
            <a:r>
              <a:rPr lang="es-MX" dirty="0" smtClean="0"/>
              <a:t>un dispositivo que </a:t>
            </a:r>
            <a:r>
              <a:rPr lang="es-MX" dirty="0"/>
              <a:t>transforma la magnitud que se quiere medir o controlar, en otra, que facilita su medida. Pueden ser de indicación directa (</a:t>
            </a:r>
            <a:r>
              <a:rPr lang="es-MX" dirty="0" err="1"/>
              <a:t>e.g</a:t>
            </a:r>
            <a:r>
              <a:rPr lang="es-MX" dirty="0"/>
              <a:t>. un termómetro de mercurio) o pueden estar conectados a un indicador (posiblemente a través de un convertidor analógico a digital, un computador y un </a:t>
            </a:r>
            <a:r>
              <a:rPr lang="es-MX" dirty="0" err="1"/>
              <a:t>display</a:t>
            </a:r>
            <a:r>
              <a:rPr lang="es-MX" dirty="0"/>
              <a:t>) de modo que los valores detectados puedan ser leídos por un humano.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sensor conectado a displ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206749"/>
            <a:ext cx="3384376" cy="190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2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r"/>
            <a:r>
              <a:rPr lang="es-MX" sz="2800" b="1" dirty="0"/>
              <a:t>Sensores y actuadores industriales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00151"/>
            <a:ext cx="5184576" cy="295577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dirty="0"/>
              <a:t>Por lo general, la señal de salida de estos sensores no es apta para su lectura directa y a veces tampoco para su procesado, por lo que se usa un circuito de acondicionamiento, como por ejemplo un puente de </a:t>
            </a:r>
            <a:r>
              <a:rPr lang="es-MX" dirty="0" err="1"/>
              <a:t>Wheatstone</a:t>
            </a:r>
            <a:r>
              <a:rPr lang="es-MX" dirty="0"/>
              <a:t>, amplificadores y filtros electrónicos que adaptan la señal a los niveles apropiados para el resto de la circuitería </a:t>
            </a:r>
          </a:p>
        </p:txBody>
      </p:sp>
      <p:sp>
        <p:nvSpPr>
          <p:cNvPr id="9" name="AutoShape 2" descr="Resultado de imagen para sensor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2" descr="Resultado de imagen para bridge Wheatsto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100" name="Picture 4" descr="Resultado de imagen para bridge Wheatston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347614"/>
            <a:ext cx="312733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27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918</Words>
  <Application>Microsoft Office PowerPoint</Application>
  <PresentationFormat>Presentación en pantalla (16:9)</PresentationFormat>
  <Paragraphs>76</Paragraphs>
  <Slides>13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Clases de Automatización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  <vt:lpstr>Sensores y actuadores industriales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PID</dc:title>
  <dc:creator>Administrador</dc:creator>
  <cp:lastModifiedBy>Administrador</cp:lastModifiedBy>
  <cp:revision>152</cp:revision>
  <dcterms:created xsi:type="dcterms:W3CDTF">2019-01-22T15:27:45Z</dcterms:created>
  <dcterms:modified xsi:type="dcterms:W3CDTF">2019-02-06T17:38:46Z</dcterms:modified>
</cp:coreProperties>
</file>