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3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871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085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281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988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964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78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717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913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3037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864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F4691-7796-41DD-9EB5-81F9A6D68D24}" type="datetimeFigureOut">
              <a:rPr lang="es-MX" smtClean="0"/>
              <a:t>23/01/2019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23C83-D0CD-4AC7-A32C-3ABB37E8F12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16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fld id="{58AF4691-7796-41DD-9EB5-81F9A6D68D24}" type="datetimeFigureOut">
              <a:rPr lang="es-MX" smtClean="0"/>
              <a:pPr/>
              <a:t>23/01/2019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</a:lstStyle>
          <a:p>
            <a:fld id="{EAD23C83-D0CD-4AC7-A32C-3ABB37E8F121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929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 Narrow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Control PID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392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0" y="205979"/>
            <a:ext cx="9144000" cy="857250"/>
          </a:xfrm>
        </p:spPr>
        <p:txBody>
          <a:bodyPr/>
          <a:lstStyle/>
          <a:p>
            <a:r>
              <a:rPr lang="es-MX" dirty="0" smtClean="0"/>
              <a:t>Control PID</a:t>
            </a:r>
            <a:endParaRPr lang="es-MX" dirty="0"/>
          </a:p>
        </p:txBody>
      </p:sp>
      <p:sp>
        <p:nvSpPr>
          <p:cNvPr id="30" name="AutoShape 2" descr="Resultado de imagen para control engineer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" name="AutoShape 4" descr="Resultado de imagen para control engineer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2" name="AutoShape 6" descr="Imagen relacionada"/>
          <p:cNvSpPr>
            <a:spLocks noChangeAspect="1" noChangeArrowheads="1"/>
          </p:cNvSpPr>
          <p:nvPr/>
        </p:nvSpPr>
        <p:spPr bwMode="auto">
          <a:xfrm>
            <a:off x="460375" y="1202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5650063" y="1792541"/>
            <a:ext cx="1240595" cy="646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Planta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477126" y="925079"/>
            <a:ext cx="23577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El sistema que deseamos controlar</a:t>
            </a:r>
            <a:endParaRPr lang="es-MX" sz="1200" dirty="0"/>
          </a:p>
        </p:txBody>
      </p:sp>
      <p:cxnSp>
        <p:nvCxnSpPr>
          <p:cNvPr id="35" name="34 Conector recto de flecha"/>
          <p:cNvCxnSpPr/>
          <p:nvPr/>
        </p:nvCxnSpPr>
        <p:spPr>
          <a:xfrm flipH="1">
            <a:off x="6660918" y="1180188"/>
            <a:ext cx="781115" cy="4909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33" idx="3"/>
          </p:cNvCxnSpPr>
          <p:nvPr/>
        </p:nvCxnSpPr>
        <p:spPr>
          <a:xfrm>
            <a:off x="6890658" y="2115839"/>
            <a:ext cx="192981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3995936" y="2115839"/>
            <a:ext cx="1608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>
          <a:xfrm>
            <a:off x="3995936" y="1813948"/>
            <a:ext cx="16709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 smtClean="0"/>
              <a:t>Señal de accionamiento</a:t>
            </a:r>
            <a:endParaRPr lang="es-MX" sz="12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7120397" y="1813948"/>
            <a:ext cx="1414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Variable Controlada</a:t>
            </a:r>
            <a:endParaRPr lang="es-MX" sz="12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3995936" y="2218272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Input</a:t>
            </a:r>
            <a:endParaRPr lang="es-MX" sz="12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8269096" y="2245723"/>
            <a:ext cx="630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Output</a:t>
            </a:r>
            <a:endParaRPr lang="es-MX" sz="1200" dirty="0"/>
          </a:p>
        </p:txBody>
      </p:sp>
      <p:sp>
        <p:nvSpPr>
          <p:cNvPr id="42" name="41 Rectángulo"/>
          <p:cNvSpPr/>
          <p:nvPr/>
        </p:nvSpPr>
        <p:spPr>
          <a:xfrm>
            <a:off x="5366653" y="2774214"/>
            <a:ext cx="1753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 smtClean="0"/>
              <a:t>Como podemos generar esto para obtener lo que nosotros queremos aquí</a:t>
            </a:r>
            <a:endParaRPr lang="es-MX" sz="1200" dirty="0"/>
          </a:p>
        </p:txBody>
      </p:sp>
      <p:cxnSp>
        <p:nvCxnSpPr>
          <p:cNvPr id="43" name="42 Conector angular"/>
          <p:cNvCxnSpPr>
            <a:stCxn id="42" idx="1"/>
            <a:endCxn id="40" idx="2"/>
          </p:cNvCxnSpPr>
          <p:nvPr/>
        </p:nvCxnSpPr>
        <p:spPr>
          <a:xfrm rot="10800000">
            <a:off x="4253379" y="2495272"/>
            <a:ext cx="1113274" cy="60210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43 Conector angular"/>
          <p:cNvCxnSpPr>
            <a:stCxn id="42" idx="3"/>
          </p:cNvCxnSpPr>
          <p:nvPr/>
        </p:nvCxnSpPr>
        <p:spPr>
          <a:xfrm flipV="1">
            <a:off x="7120397" y="2521292"/>
            <a:ext cx="1421908" cy="576088"/>
          </a:xfrm>
          <a:prstGeom prst="bentConnector3">
            <a:avLst>
              <a:gd name="adj1" fmla="val 99693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>
            <a:off x="35496" y="2100082"/>
            <a:ext cx="15361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54 Rectángulo"/>
          <p:cNvSpPr/>
          <p:nvPr/>
        </p:nvSpPr>
        <p:spPr>
          <a:xfrm>
            <a:off x="131507" y="1798191"/>
            <a:ext cx="14745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 smtClean="0"/>
              <a:t>Variable Comandada</a:t>
            </a:r>
            <a:endParaRPr lang="es-MX" sz="1200" dirty="0"/>
          </a:p>
        </p:txBody>
      </p:sp>
      <p:sp>
        <p:nvSpPr>
          <p:cNvPr id="56" name="55 CuadroTexto"/>
          <p:cNvSpPr txBox="1"/>
          <p:nvPr/>
        </p:nvSpPr>
        <p:spPr>
          <a:xfrm>
            <a:off x="35496" y="843558"/>
            <a:ext cx="1752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Lo que queremos que el sistema haga</a:t>
            </a:r>
            <a:endParaRPr lang="es-MX" sz="1200" dirty="0"/>
          </a:p>
        </p:txBody>
      </p:sp>
      <p:cxnSp>
        <p:nvCxnSpPr>
          <p:cNvPr id="58" name="57 Conector recto de flecha"/>
          <p:cNvCxnSpPr>
            <a:endCxn id="55" idx="0"/>
          </p:cNvCxnSpPr>
          <p:nvPr/>
        </p:nvCxnSpPr>
        <p:spPr>
          <a:xfrm>
            <a:off x="868760" y="1305223"/>
            <a:ext cx="0" cy="492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67 Rectángulo"/>
          <p:cNvSpPr/>
          <p:nvPr/>
        </p:nvSpPr>
        <p:spPr>
          <a:xfrm>
            <a:off x="3275856" y="3550372"/>
            <a:ext cx="1753744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1200" dirty="0" smtClean="0"/>
              <a:t>Señal de Retroalimentación</a:t>
            </a:r>
            <a:endParaRPr lang="es-MX" sz="1200" dirty="0"/>
          </a:p>
        </p:txBody>
      </p:sp>
      <p:cxnSp>
        <p:nvCxnSpPr>
          <p:cNvPr id="70" name="69 Conector angular"/>
          <p:cNvCxnSpPr>
            <a:stCxn id="68" idx="3"/>
          </p:cNvCxnSpPr>
          <p:nvPr/>
        </p:nvCxnSpPr>
        <p:spPr>
          <a:xfrm flipV="1">
            <a:off x="5029600" y="2115839"/>
            <a:ext cx="3790873" cy="1665366"/>
          </a:xfrm>
          <a:prstGeom prst="bentConnector3">
            <a:avLst>
              <a:gd name="adj1" fmla="val 1015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angular"/>
          <p:cNvCxnSpPr>
            <a:stCxn id="68" idx="1"/>
            <a:endCxn id="77" idx="4"/>
          </p:cNvCxnSpPr>
          <p:nvPr/>
        </p:nvCxnSpPr>
        <p:spPr>
          <a:xfrm rot="10800000">
            <a:off x="1643676" y="2144441"/>
            <a:ext cx="1632181" cy="163676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76 Elipse"/>
          <p:cNvSpPr/>
          <p:nvPr/>
        </p:nvSpPr>
        <p:spPr>
          <a:xfrm>
            <a:off x="1571667" y="2005940"/>
            <a:ext cx="144016" cy="1385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9" name="78 CuadroTexto"/>
          <p:cNvSpPr txBox="1"/>
          <p:nvPr/>
        </p:nvSpPr>
        <p:spPr>
          <a:xfrm>
            <a:off x="1499659" y="163749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+</a:t>
            </a:r>
            <a:endParaRPr lang="es-MX" dirty="0"/>
          </a:p>
        </p:txBody>
      </p:sp>
      <p:sp>
        <p:nvSpPr>
          <p:cNvPr id="80" name="79 CuadroTexto"/>
          <p:cNvSpPr txBox="1"/>
          <p:nvPr/>
        </p:nvSpPr>
        <p:spPr>
          <a:xfrm>
            <a:off x="1703633" y="241844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-</a:t>
            </a:r>
            <a:endParaRPr lang="es-MX" dirty="0"/>
          </a:p>
        </p:txBody>
      </p:sp>
      <p:cxnSp>
        <p:nvCxnSpPr>
          <p:cNvPr id="85" name="84 Conector recto de flecha"/>
          <p:cNvCxnSpPr/>
          <p:nvPr/>
        </p:nvCxnSpPr>
        <p:spPr>
          <a:xfrm flipV="1">
            <a:off x="1721658" y="2078336"/>
            <a:ext cx="870990" cy="10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90 Rectángulo"/>
          <p:cNvSpPr/>
          <p:nvPr/>
        </p:nvSpPr>
        <p:spPr>
          <a:xfrm>
            <a:off x="1838498" y="1612700"/>
            <a:ext cx="7179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 smtClean="0"/>
              <a:t>Término de Error</a:t>
            </a:r>
            <a:endParaRPr lang="es-MX" sz="1200" dirty="0"/>
          </a:p>
        </p:txBody>
      </p:sp>
      <p:sp>
        <p:nvSpPr>
          <p:cNvPr id="93" name="92 CuadroTexto"/>
          <p:cNvSpPr txBox="1"/>
          <p:nvPr/>
        </p:nvSpPr>
        <p:spPr>
          <a:xfrm>
            <a:off x="1716550" y="925079"/>
            <a:ext cx="1752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Deseamos Errores en </a:t>
            </a:r>
            <a:r>
              <a:rPr lang="es-MX" sz="1200" b="1" dirty="0" smtClean="0"/>
              <a:t>Cero</a:t>
            </a:r>
            <a:endParaRPr lang="es-MX" sz="1200" b="1" dirty="0"/>
          </a:p>
        </p:txBody>
      </p:sp>
      <p:cxnSp>
        <p:nvCxnSpPr>
          <p:cNvPr id="97" name="96 Conector recto de flecha"/>
          <p:cNvCxnSpPr>
            <a:stCxn id="93" idx="2"/>
            <a:endCxn id="91" idx="0"/>
          </p:cNvCxnSpPr>
          <p:nvPr/>
        </p:nvCxnSpPr>
        <p:spPr>
          <a:xfrm flipH="1">
            <a:off x="2197461" y="1386744"/>
            <a:ext cx="395187" cy="225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98 Rectángulo"/>
          <p:cNvSpPr/>
          <p:nvPr/>
        </p:nvSpPr>
        <p:spPr>
          <a:xfrm>
            <a:off x="2699792" y="1737625"/>
            <a:ext cx="1240595" cy="646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Controlador</a:t>
            </a:r>
          </a:p>
        </p:txBody>
      </p:sp>
    </p:spTree>
    <p:extLst>
      <p:ext uri="{BB962C8B-B14F-4D97-AF65-F5344CB8AC3E}">
        <p14:creationId xmlns:p14="http://schemas.microsoft.com/office/powerpoint/2010/main" val="41635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0" y="205979"/>
            <a:ext cx="9144000" cy="857250"/>
          </a:xfrm>
        </p:spPr>
        <p:txBody>
          <a:bodyPr/>
          <a:lstStyle/>
          <a:p>
            <a:r>
              <a:rPr lang="es-MX" dirty="0" smtClean="0"/>
              <a:t>Control PID</a:t>
            </a:r>
            <a:endParaRPr lang="es-MX" dirty="0"/>
          </a:p>
        </p:txBody>
      </p:sp>
      <p:sp>
        <p:nvSpPr>
          <p:cNvPr id="30" name="AutoShape 2" descr="Resultado de imagen para control engineer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" name="AutoShape 4" descr="Resultado de imagen para control engineer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2" name="AutoShape 6" descr="Imagen relacionada"/>
          <p:cNvSpPr>
            <a:spLocks noChangeAspect="1" noChangeArrowheads="1"/>
          </p:cNvSpPr>
          <p:nvPr/>
        </p:nvSpPr>
        <p:spPr bwMode="auto">
          <a:xfrm>
            <a:off x="460375" y="1202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AutoShape 2" descr="Resultado de imagen para imagen campo futbol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671288"/>
            <a:ext cx="1863428" cy="1196670"/>
          </a:xfrm>
          <a:prstGeom prst="rect">
            <a:avLst/>
          </a:prstGeom>
        </p:spPr>
      </p:pic>
      <p:cxnSp>
        <p:nvCxnSpPr>
          <p:cNvPr id="6" name="5 Conector recto de flecha"/>
          <p:cNvCxnSpPr/>
          <p:nvPr/>
        </p:nvCxnSpPr>
        <p:spPr>
          <a:xfrm>
            <a:off x="971600" y="5051438"/>
            <a:ext cx="98723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1835696" y="4887039"/>
            <a:ext cx="72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50m</a:t>
            </a:r>
            <a:endParaRPr lang="es-MX" sz="1200" dirty="0"/>
          </a:p>
        </p:txBody>
      </p:sp>
      <p:sp>
        <p:nvSpPr>
          <p:cNvPr id="69" name="68 Rectángulo"/>
          <p:cNvSpPr/>
          <p:nvPr/>
        </p:nvSpPr>
        <p:spPr>
          <a:xfrm>
            <a:off x="4026380" y="3291830"/>
            <a:ext cx="1753744" cy="46166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1200" dirty="0" smtClean="0"/>
              <a:t>Señal de Retroalimentación</a:t>
            </a:r>
            <a:endParaRPr lang="es-MX" sz="1200" dirty="0"/>
          </a:p>
        </p:txBody>
      </p:sp>
      <p:sp>
        <p:nvSpPr>
          <p:cNvPr id="48" name="47 Rectángulo"/>
          <p:cNvSpPr/>
          <p:nvPr/>
        </p:nvSpPr>
        <p:spPr>
          <a:xfrm>
            <a:off x="5650063" y="1576517"/>
            <a:ext cx="1240595" cy="646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Planta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6477126" y="709055"/>
            <a:ext cx="23577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El sistema que deseamos controlar</a:t>
            </a:r>
            <a:endParaRPr lang="es-MX" sz="1200" dirty="0"/>
          </a:p>
        </p:txBody>
      </p:sp>
      <p:cxnSp>
        <p:nvCxnSpPr>
          <p:cNvPr id="50" name="49 Conector recto de flecha"/>
          <p:cNvCxnSpPr/>
          <p:nvPr/>
        </p:nvCxnSpPr>
        <p:spPr>
          <a:xfrm flipH="1">
            <a:off x="6660918" y="964164"/>
            <a:ext cx="781115" cy="4909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50 Conector recto de flecha"/>
          <p:cNvCxnSpPr>
            <a:stCxn id="48" idx="3"/>
          </p:cNvCxnSpPr>
          <p:nvPr/>
        </p:nvCxnSpPr>
        <p:spPr>
          <a:xfrm>
            <a:off x="6890658" y="1899815"/>
            <a:ext cx="192981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>
            <a:off x="3995936" y="1899815"/>
            <a:ext cx="1608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52 Rectángulo"/>
          <p:cNvSpPr/>
          <p:nvPr/>
        </p:nvSpPr>
        <p:spPr>
          <a:xfrm>
            <a:off x="3995936" y="1056408"/>
            <a:ext cx="167097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 smtClean="0"/>
              <a:t>Señal de accionamiento</a:t>
            </a:r>
            <a:endParaRPr lang="es-MX" sz="1200" dirty="0"/>
          </a:p>
        </p:txBody>
      </p:sp>
      <p:sp>
        <p:nvSpPr>
          <p:cNvPr id="57" name="56 CuadroTexto"/>
          <p:cNvSpPr txBox="1"/>
          <p:nvPr/>
        </p:nvSpPr>
        <p:spPr>
          <a:xfrm>
            <a:off x="7349803" y="1058684"/>
            <a:ext cx="1414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Variable Controlada</a:t>
            </a:r>
            <a:endParaRPr lang="es-MX" sz="1200" dirty="0"/>
          </a:p>
        </p:txBody>
      </p:sp>
      <p:sp>
        <p:nvSpPr>
          <p:cNvPr id="59" name="58 CuadroTexto"/>
          <p:cNvSpPr txBox="1"/>
          <p:nvPr/>
        </p:nvSpPr>
        <p:spPr>
          <a:xfrm>
            <a:off x="3995936" y="2002248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Input</a:t>
            </a:r>
            <a:endParaRPr lang="es-MX" sz="1200" dirty="0"/>
          </a:p>
        </p:txBody>
      </p:sp>
      <p:sp>
        <p:nvSpPr>
          <p:cNvPr id="60" name="59 CuadroTexto"/>
          <p:cNvSpPr txBox="1"/>
          <p:nvPr/>
        </p:nvSpPr>
        <p:spPr>
          <a:xfrm>
            <a:off x="8269096" y="2029699"/>
            <a:ext cx="630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Output</a:t>
            </a:r>
            <a:endParaRPr lang="es-MX" sz="1200" dirty="0"/>
          </a:p>
        </p:txBody>
      </p:sp>
      <p:sp>
        <p:nvSpPr>
          <p:cNvPr id="61" name="60 Rectángulo"/>
          <p:cNvSpPr/>
          <p:nvPr/>
        </p:nvSpPr>
        <p:spPr>
          <a:xfrm>
            <a:off x="5366653" y="2558190"/>
            <a:ext cx="1753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 smtClean="0"/>
              <a:t>Como podemos generar esto para obtener lo que nosotros queremos aquí</a:t>
            </a:r>
            <a:endParaRPr lang="es-MX" sz="1200" dirty="0"/>
          </a:p>
        </p:txBody>
      </p:sp>
      <p:cxnSp>
        <p:nvCxnSpPr>
          <p:cNvPr id="62" name="61 Conector angular"/>
          <p:cNvCxnSpPr>
            <a:stCxn id="61" idx="1"/>
            <a:endCxn id="59" idx="2"/>
          </p:cNvCxnSpPr>
          <p:nvPr/>
        </p:nvCxnSpPr>
        <p:spPr>
          <a:xfrm rot="10800000">
            <a:off x="4253379" y="2279248"/>
            <a:ext cx="1113274" cy="602109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3" name="62 Conector angular"/>
          <p:cNvCxnSpPr>
            <a:stCxn id="61" idx="3"/>
          </p:cNvCxnSpPr>
          <p:nvPr/>
        </p:nvCxnSpPr>
        <p:spPr>
          <a:xfrm flipV="1">
            <a:off x="7120397" y="2305268"/>
            <a:ext cx="1421908" cy="576088"/>
          </a:xfrm>
          <a:prstGeom prst="bentConnector3">
            <a:avLst>
              <a:gd name="adj1" fmla="val 99693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4" name="63 Conector recto de flecha"/>
          <p:cNvCxnSpPr/>
          <p:nvPr/>
        </p:nvCxnSpPr>
        <p:spPr>
          <a:xfrm>
            <a:off x="35496" y="1884058"/>
            <a:ext cx="15361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64 Rectángulo"/>
          <p:cNvSpPr/>
          <p:nvPr/>
        </p:nvSpPr>
        <p:spPr>
          <a:xfrm>
            <a:off x="131507" y="1582167"/>
            <a:ext cx="14745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 smtClean="0"/>
              <a:t>Variable Comandada</a:t>
            </a:r>
            <a:endParaRPr lang="es-MX" sz="1200" dirty="0"/>
          </a:p>
        </p:txBody>
      </p:sp>
      <p:sp>
        <p:nvSpPr>
          <p:cNvPr id="66" name="65 CuadroTexto"/>
          <p:cNvSpPr txBox="1"/>
          <p:nvPr/>
        </p:nvSpPr>
        <p:spPr>
          <a:xfrm>
            <a:off x="35496" y="627534"/>
            <a:ext cx="1752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Lo que queremos que el sistema haga</a:t>
            </a:r>
            <a:endParaRPr lang="es-MX" sz="1200" dirty="0"/>
          </a:p>
        </p:txBody>
      </p:sp>
      <p:cxnSp>
        <p:nvCxnSpPr>
          <p:cNvPr id="67" name="66 Conector recto de flecha"/>
          <p:cNvCxnSpPr>
            <a:endCxn id="65" idx="0"/>
          </p:cNvCxnSpPr>
          <p:nvPr/>
        </p:nvCxnSpPr>
        <p:spPr>
          <a:xfrm>
            <a:off x="868760" y="1089199"/>
            <a:ext cx="0" cy="4929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angular"/>
          <p:cNvCxnSpPr/>
          <p:nvPr/>
        </p:nvCxnSpPr>
        <p:spPr>
          <a:xfrm flipV="1">
            <a:off x="5780124" y="1899815"/>
            <a:ext cx="3040349" cy="1608039"/>
          </a:xfrm>
          <a:prstGeom prst="bentConnector3">
            <a:avLst>
              <a:gd name="adj1" fmla="val 998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angular"/>
          <p:cNvCxnSpPr>
            <a:stCxn id="69" idx="1"/>
            <a:endCxn id="73" idx="4"/>
          </p:cNvCxnSpPr>
          <p:nvPr/>
        </p:nvCxnSpPr>
        <p:spPr>
          <a:xfrm rot="10800000">
            <a:off x="1643676" y="1928417"/>
            <a:ext cx="2382705" cy="159424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72 Elipse"/>
          <p:cNvSpPr/>
          <p:nvPr/>
        </p:nvSpPr>
        <p:spPr>
          <a:xfrm>
            <a:off x="1571667" y="1789916"/>
            <a:ext cx="144016" cy="1385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4" name="73 CuadroTexto"/>
          <p:cNvSpPr txBox="1"/>
          <p:nvPr/>
        </p:nvSpPr>
        <p:spPr>
          <a:xfrm>
            <a:off x="1499659" y="142147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+</a:t>
            </a:r>
            <a:endParaRPr lang="es-MX" dirty="0"/>
          </a:p>
        </p:txBody>
      </p:sp>
      <p:sp>
        <p:nvSpPr>
          <p:cNvPr id="75" name="74 CuadroTexto"/>
          <p:cNvSpPr txBox="1"/>
          <p:nvPr/>
        </p:nvSpPr>
        <p:spPr>
          <a:xfrm>
            <a:off x="1703633" y="220241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-</a:t>
            </a:r>
            <a:endParaRPr lang="es-MX" dirty="0"/>
          </a:p>
        </p:txBody>
      </p:sp>
      <p:cxnSp>
        <p:nvCxnSpPr>
          <p:cNvPr id="78" name="77 Conector recto de flecha"/>
          <p:cNvCxnSpPr/>
          <p:nvPr/>
        </p:nvCxnSpPr>
        <p:spPr>
          <a:xfrm flipV="1">
            <a:off x="1721658" y="1862312"/>
            <a:ext cx="870990" cy="10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80 Rectángulo"/>
          <p:cNvSpPr/>
          <p:nvPr/>
        </p:nvSpPr>
        <p:spPr>
          <a:xfrm>
            <a:off x="1838498" y="1396676"/>
            <a:ext cx="7179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dirty="0" smtClean="0"/>
              <a:t>Término de Error</a:t>
            </a:r>
            <a:endParaRPr lang="es-MX" sz="12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1716550" y="709055"/>
            <a:ext cx="1752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Deseamos Errores en </a:t>
            </a:r>
            <a:r>
              <a:rPr lang="es-MX" sz="1200" b="1" dirty="0" smtClean="0"/>
              <a:t>Cero</a:t>
            </a:r>
            <a:endParaRPr lang="es-MX" sz="1200" b="1" dirty="0"/>
          </a:p>
        </p:txBody>
      </p:sp>
      <p:cxnSp>
        <p:nvCxnSpPr>
          <p:cNvPr id="83" name="82 Conector recto de flecha"/>
          <p:cNvCxnSpPr>
            <a:stCxn id="82" idx="2"/>
            <a:endCxn id="81" idx="0"/>
          </p:cNvCxnSpPr>
          <p:nvPr/>
        </p:nvCxnSpPr>
        <p:spPr>
          <a:xfrm flipH="1">
            <a:off x="2197461" y="1170720"/>
            <a:ext cx="395187" cy="225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83 Rectángulo"/>
          <p:cNvSpPr/>
          <p:nvPr/>
        </p:nvSpPr>
        <p:spPr>
          <a:xfrm>
            <a:off x="2611325" y="1582167"/>
            <a:ext cx="1240595" cy="5080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Controlador (Cerebro)</a:t>
            </a:r>
          </a:p>
        </p:txBody>
      </p:sp>
      <p:pic>
        <p:nvPicPr>
          <p:cNvPr id="2052" name="Picture 4" descr="Resultado de imagen para futbol soccer player draw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6" r="20840"/>
          <a:stretch/>
        </p:blipFill>
        <p:spPr bwMode="auto">
          <a:xfrm>
            <a:off x="5921332" y="1158557"/>
            <a:ext cx="644385" cy="139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4" descr="Resultado de imagen para futbol soccer player draw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6" r="20840"/>
          <a:stretch/>
        </p:blipFill>
        <p:spPr bwMode="auto">
          <a:xfrm>
            <a:off x="209504" y="3569839"/>
            <a:ext cx="644385" cy="139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" name="86 Rectángulo"/>
          <p:cNvSpPr/>
          <p:nvPr/>
        </p:nvSpPr>
        <p:spPr>
          <a:xfrm>
            <a:off x="4026381" y="1595654"/>
            <a:ext cx="15182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i="1" dirty="0" smtClean="0"/>
              <a:t>Velocidad y Dirección</a:t>
            </a:r>
            <a:endParaRPr lang="es-MX" sz="1200" i="1" dirty="0"/>
          </a:p>
        </p:txBody>
      </p:sp>
      <p:cxnSp>
        <p:nvCxnSpPr>
          <p:cNvPr id="20" name="19 Conector recto de flecha"/>
          <p:cNvCxnSpPr>
            <a:stCxn id="53" idx="2"/>
            <a:endCxn id="87" idx="0"/>
          </p:cNvCxnSpPr>
          <p:nvPr/>
        </p:nvCxnSpPr>
        <p:spPr>
          <a:xfrm flipH="1">
            <a:off x="4785499" y="1333407"/>
            <a:ext cx="45922" cy="2622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87 CuadroTexto"/>
          <p:cNvSpPr txBox="1"/>
          <p:nvPr/>
        </p:nvSpPr>
        <p:spPr>
          <a:xfrm>
            <a:off x="7248381" y="1595633"/>
            <a:ext cx="15184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Posición en el Campo</a:t>
            </a:r>
            <a:endParaRPr lang="es-MX" sz="1200" dirty="0"/>
          </a:p>
        </p:txBody>
      </p:sp>
      <p:cxnSp>
        <p:nvCxnSpPr>
          <p:cNvPr id="89" name="88 Conector recto de flecha"/>
          <p:cNvCxnSpPr/>
          <p:nvPr/>
        </p:nvCxnSpPr>
        <p:spPr>
          <a:xfrm flipH="1">
            <a:off x="7984666" y="1365261"/>
            <a:ext cx="45922" cy="2622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8302893" y="1438017"/>
            <a:ext cx="7423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0 metros</a:t>
            </a:r>
            <a:endParaRPr lang="es-MX" sz="1200" b="1" dirty="0"/>
          </a:p>
        </p:txBody>
      </p:sp>
      <p:sp>
        <p:nvSpPr>
          <p:cNvPr id="92" name="91 CuadroTexto"/>
          <p:cNvSpPr txBox="1"/>
          <p:nvPr/>
        </p:nvSpPr>
        <p:spPr>
          <a:xfrm>
            <a:off x="41564" y="1283698"/>
            <a:ext cx="8277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50 metros</a:t>
            </a:r>
            <a:endParaRPr lang="es-MX" sz="1200" b="1" dirty="0"/>
          </a:p>
        </p:txBody>
      </p:sp>
      <p:sp>
        <p:nvSpPr>
          <p:cNvPr id="94" name="93 CuadroTexto"/>
          <p:cNvSpPr txBox="1"/>
          <p:nvPr/>
        </p:nvSpPr>
        <p:spPr>
          <a:xfrm>
            <a:off x="1389235" y="1168378"/>
            <a:ext cx="8277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50 metros</a:t>
            </a:r>
            <a:endParaRPr lang="es-MX" sz="1200" b="1" dirty="0"/>
          </a:p>
        </p:txBody>
      </p:sp>
      <p:sp>
        <p:nvSpPr>
          <p:cNvPr id="22" name="21 Rectángulo"/>
          <p:cNvSpPr/>
          <p:nvPr/>
        </p:nvSpPr>
        <p:spPr>
          <a:xfrm>
            <a:off x="2581896" y="2130257"/>
            <a:ext cx="12415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200" b="1" dirty="0" smtClean="0"/>
              <a:t>Control Set = 0.1</a:t>
            </a:r>
          </a:p>
        </p:txBody>
      </p:sp>
      <p:sp>
        <p:nvSpPr>
          <p:cNvPr id="95" name="94 Rectángulo"/>
          <p:cNvSpPr/>
          <p:nvPr/>
        </p:nvSpPr>
        <p:spPr>
          <a:xfrm>
            <a:off x="1886457" y="2580303"/>
            <a:ext cx="22587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200" b="1" dirty="0" err="1" smtClean="0"/>
              <a:t>Speed</a:t>
            </a:r>
            <a:r>
              <a:rPr lang="es-MX" sz="1200" b="1" dirty="0" smtClean="0"/>
              <a:t> = Control Set * Error </a:t>
            </a:r>
            <a:r>
              <a:rPr lang="es-MX" sz="1200" b="1" dirty="0" err="1" smtClean="0"/>
              <a:t>Term</a:t>
            </a:r>
            <a:endParaRPr lang="es-MX" sz="1200" b="1" dirty="0" smtClean="0"/>
          </a:p>
          <a:p>
            <a:pPr algn="ctr"/>
            <a:r>
              <a:rPr lang="es-MX" sz="1200" b="1" dirty="0" err="1" smtClean="0"/>
              <a:t>Speed</a:t>
            </a:r>
            <a:r>
              <a:rPr lang="es-MX" sz="1200" b="1" dirty="0" smtClean="0"/>
              <a:t> = 0.1*50m = 5m/</a:t>
            </a:r>
            <a:r>
              <a:rPr lang="es-MX" sz="1200" b="1" dirty="0" err="1" smtClean="0"/>
              <a:t>sec</a:t>
            </a:r>
            <a:endParaRPr lang="es-MX" sz="1200" b="1" dirty="0" smtClean="0"/>
          </a:p>
        </p:txBody>
      </p:sp>
      <p:cxnSp>
        <p:nvCxnSpPr>
          <p:cNvPr id="24" name="23 Conector recto"/>
          <p:cNvCxnSpPr/>
          <p:nvPr/>
        </p:nvCxnSpPr>
        <p:spPr>
          <a:xfrm>
            <a:off x="3563888" y="4011910"/>
            <a:ext cx="0" cy="10136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3563888" y="5051438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3563888" y="4011910"/>
            <a:ext cx="165618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97 CuadroTexto"/>
          <p:cNvSpPr txBox="1"/>
          <p:nvPr/>
        </p:nvSpPr>
        <p:spPr>
          <a:xfrm>
            <a:off x="2933046" y="3602098"/>
            <a:ext cx="6176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50 metros</a:t>
            </a:r>
            <a:endParaRPr lang="es-MX" sz="1100" b="1" dirty="0"/>
          </a:p>
        </p:txBody>
      </p:sp>
      <p:sp>
        <p:nvSpPr>
          <p:cNvPr id="29" name="28 Forma libre"/>
          <p:cNvSpPr/>
          <p:nvPr/>
        </p:nvSpPr>
        <p:spPr>
          <a:xfrm>
            <a:off x="3580598" y="4032985"/>
            <a:ext cx="1636295" cy="1010653"/>
          </a:xfrm>
          <a:custGeom>
            <a:avLst/>
            <a:gdLst>
              <a:gd name="connsiteX0" fmla="*/ 0 w 1636295"/>
              <a:gd name="connsiteY0" fmla="*/ 1010653 h 1010653"/>
              <a:gd name="connsiteX1" fmla="*/ 308008 w 1636295"/>
              <a:gd name="connsiteY1" fmla="*/ 577516 h 1010653"/>
              <a:gd name="connsiteX2" fmla="*/ 1636295 w 1636295"/>
              <a:gd name="connsiteY2" fmla="*/ 0 h 10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36295" h="1010653">
                <a:moveTo>
                  <a:pt x="0" y="1010653"/>
                </a:moveTo>
                <a:cubicBezTo>
                  <a:pt x="17646" y="878305"/>
                  <a:pt x="35292" y="745958"/>
                  <a:pt x="308008" y="577516"/>
                </a:cubicBezTo>
                <a:cubicBezTo>
                  <a:pt x="580724" y="409074"/>
                  <a:pt x="1411706" y="88231"/>
                  <a:pt x="163629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01" name="100 Conector recto de flecha"/>
          <p:cNvCxnSpPr/>
          <p:nvPr/>
        </p:nvCxnSpPr>
        <p:spPr>
          <a:xfrm>
            <a:off x="3707904" y="4032985"/>
            <a:ext cx="0" cy="69900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3" name="102 CuadroTexto"/>
          <p:cNvSpPr txBox="1"/>
          <p:nvPr/>
        </p:nvSpPr>
        <p:spPr>
          <a:xfrm>
            <a:off x="2922784" y="4269623"/>
            <a:ext cx="6176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rgbClr val="FF0000"/>
                </a:solidFill>
              </a:rPr>
              <a:t>Error</a:t>
            </a:r>
            <a:endParaRPr lang="es-MX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43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0" y="-20538"/>
            <a:ext cx="9144000" cy="857250"/>
          </a:xfrm>
        </p:spPr>
        <p:txBody>
          <a:bodyPr/>
          <a:lstStyle/>
          <a:p>
            <a:r>
              <a:rPr lang="es-MX" dirty="0" smtClean="0"/>
              <a:t>Control PID</a:t>
            </a:r>
            <a:endParaRPr lang="es-MX" dirty="0"/>
          </a:p>
        </p:txBody>
      </p:sp>
      <p:sp>
        <p:nvSpPr>
          <p:cNvPr id="30" name="AutoShape 2" descr="Resultado de imagen para control engineer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" name="AutoShape 4" descr="Resultado de imagen para control engineer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2" name="AutoShape 6" descr="Imagen relacionada"/>
          <p:cNvSpPr>
            <a:spLocks noChangeAspect="1" noChangeArrowheads="1"/>
          </p:cNvSpPr>
          <p:nvPr/>
        </p:nvSpPr>
        <p:spPr bwMode="auto">
          <a:xfrm>
            <a:off x="460375" y="1202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AutoShape 2" descr="Resultado de imagen para imagen campo futbol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1578144" y="1923678"/>
            <a:ext cx="0" cy="2365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529953" y="1646679"/>
            <a:ext cx="72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50m</a:t>
            </a:r>
            <a:endParaRPr lang="es-MX" sz="1200" dirty="0"/>
          </a:p>
        </p:txBody>
      </p:sp>
      <p:pic>
        <p:nvPicPr>
          <p:cNvPr id="8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684" y="3789056"/>
            <a:ext cx="1142964" cy="64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2" descr="Resultado de imagen para drone quadcopter"/>
          <p:cNvSpPr>
            <a:spLocks noChangeAspect="1" noChangeArrowheads="1"/>
          </p:cNvSpPr>
          <p:nvPr/>
        </p:nvSpPr>
        <p:spPr bwMode="auto">
          <a:xfrm>
            <a:off x="307975" y="15875"/>
            <a:ext cx="298450" cy="29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209504" y="1923678"/>
            <a:ext cx="136864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67 CuadroTexto"/>
          <p:cNvSpPr txBox="1"/>
          <p:nvPr/>
        </p:nvSpPr>
        <p:spPr>
          <a:xfrm>
            <a:off x="-540568" y="4301683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/>
              <a:t>Error: 50m</a:t>
            </a:r>
          </a:p>
          <a:p>
            <a:pPr algn="ctr"/>
            <a:r>
              <a:rPr lang="es-MX" sz="1200" b="1" dirty="0" smtClean="0"/>
              <a:t>Rotores Giran</a:t>
            </a:r>
          </a:p>
          <a:p>
            <a:pPr algn="ctr"/>
            <a:r>
              <a:rPr lang="es-MX" sz="1200" b="1" dirty="0" smtClean="0"/>
              <a:t>El </a:t>
            </a:r>
            <a:r>
              <a:rPr lang="es-MX" sz="1200" b="1" dirty="0" err="1" smtClean="0"/>
              <a:t>dron</a:t>
            </a:r>
            <a:r>
              <a:rPr lang="es-MX" sz="1200" b="1" dirty="0" smtClean="0"/>
              <a:t> comienza a elevarse y el error se reduce</a:t>
            </a:r>
            <a:endParaRPr lang="es-MX" sz="1200" b="1" dirty="0"/>
          </a:p>
        </p:txBody>
      </p:sp>
      <p:pic>
        <p:nvPicPr>
          <p:cNvPr id="7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5010" y="2071897"/>
            <a:ext cx="1142964" cy="64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75 CuadroTexto"/>
          <p:cNvSpPr txBox="1"/>
          <p:nvPr/>
        </p:nvSpPr>
        <p:spPr>
          <a:xfrm>
            <a:off x="1700064" y="1646679"/>
            <a:ext cx="1719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/>
              <a:t>El error llega a 0</a:t>
            </a:r>
          </a:p>
          <a:p>
            <a:pPr algn="ctr"/>
            <a:r>
              <a:rPr lang="es-MX" sz="1200" b="1" dirty="0" smtClean="0"/>
              <a:t>y las aspas se detienen </a:t>
            </a:r>
            <a:endParaRPr lang="es-MX" sz="1200" b="1" dirty="0"/>
          </a:p>
        </p:txBody>
      </p:sp>
      <p:sp>
        <p:nvSpPr>
          <p:cNvPr id="12" name="11 Llamada rectangular redondeada"/>
          <p:cNvSpPr/>
          <p:nvPr/>
        </p:nvSpPr>
        <p:spPr>
          <a:xfrm>
            <a:off x="971600" y="915566"/>
            <a:ext cx="1080120" cy="288032"/>
          </a:xfrm>
          <a:prstGeom prst="wedgeRoundRectCallout">
            <a:avLst>
              <a:gd name="adj1" fmla="val -36651"/>
              <a:gd name="adj2" fmla="val 31313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 smtClean="0"/>
              <a:t>¡Oh no!</a:t>
            </a:r>
            <a:endParaRPr lang="es-MX" sz="16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986503"/>
            <a:ext cx="3716828" cy="26812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07" t="57145" r="23148" b="25690"/>
          <a:stretch/>
        </p:blipFill>
        <p:spPr bwMode="auto">
          <a:xfrm>
            <a:off x="3779911" y="3725655"/>
            <a:ext cx="3716829" cy="1222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078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76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66620"/>
            <a:ext cx="7704856" cy="3948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707904" y="2179324"/>
            <a:ext cx="44726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solidFill>
                  <a:schemeClr val="bg1"/>
                </a:solidFill>
                <a:latin typeface="Arial Narrow" pitchFamily="34" charset="0"/>
              </a:rPr>
              <a:t>Mira la tasa actual de error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solidFill>
                  <a:schemeClr val="bg1"/>
                </a:solidFill>
                <a:latin typeface="Arial Narrow" pitchFamily="34" charset="0"/>
              </a:rPr>
              <a:t>Determina como nos aproximamos a la meta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solidFill>
                  <a:schemeClr val="bg1"/>
                </a:solidFill>
                <a:latin typeface="Arial Narrow" pitchFamily="34" charset="0"/>
              </a:rPr>
              <a:t>Anticipadamente baja la velocidad de las aspas</a:t>
            </a:r>
            <a:endParaRPr lang="es-MX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77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9552" y="483518"/>
            <a:ext cx="785995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3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186</Words>
  <Application>Microsoft Office PowerPoint</Application>
  <PresentationFormat>Presentación en pantalla (16:9)</PresentationFormat>
  <Paragraphs>55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Control PID</vt:lpstr>
      <vt:lpstr>Control PID</vt:lpstr>
      <vt:lpstr>Control PID</vt:lpstr>
      <vt:lpstr>Control PID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PID</dc:title>
  <dc:creator>Administrador</dc:creator>
  <cp:lastModifiedBy>Administrador</cp:lastModifiedBy>
  <cp:revision>55</cp:revision>
  <dcterms:created xsi:type="dcterms:W3CDTF">2019-01-22T15:27:45Z</dcterms:created>
  <dcterms:modified xsi:type="dcterms:W3CDTF">2019-01-23T17:34:40Z</dcterms:modified>
</cp:coreProperties>
</file>