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6" r:id="rId2"/>
    <p:sldId id="262" r:id="rId3"/>
    <p:sldId id="257" r:id="rId4"/>
    <p:sldId id="258" r:id="rId5"/>
    <p:sldId id="259" r:id="rId6"/>
    <p:sldId id="260" r:id="rId7"/>
    <p:sldId id="261"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Lst>
  <p:sldSz cx="9144000" cy="5143500" type="screen16x9"/>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82238" autoAdjust="0"/>
  </p:normalViewPr>
  <p:slideViewPr>
    <p:cSldViewPr>
      <p:cViewPr>
        <p:scale>
          <a:sx n="75" d="100"/>
          <a:sy n="75" d="100"/>
        </p:scale>
        <p:origin x="-1236" y="-174"/>
      </p:cViewPr>
      <p:guideLst>
        <p:guide orient="horz" pos="1620"/>
        <p:guide pos="2880"/>
      </p:guideLst>
    </p:cSldViewPr>
  </p:slideViewPr>
  <p:outlineViewPr>
    <p:cViewPr>
      <p:scale>
        <a:sx n="33" d="100"/>
        <a:sy n="33" d="100"/>
      </p:scale>
      <p:origin x="0" y="396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A083E8-C560-4E67-9D0F-0BBC2607A097}" type="datetimeFigureOut">
              <a:rPr lang="es-MX" smtClean="0"/>
              <a:t>12/02/2019</a:t>
            </a:fld>
            <a:endParaRPr lang="es-MX"/>
          </a:p>
        </p:txBody>
      </p:sp>
      <p:sp>
        <p:nvSpPr>
          <p:cNvPr id="4" name="3 Marcador de imagen de diapositiva"/>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55C249B-2F34-4969-B968-8DB59AAC94F3}" type="slidenum">
              <a:rPr lang="es-MX" smtClean="0"/>
              <a:t>‹Nº›</a:t>
            </a:fld>
            <a:endParaRPr lang="es-MX"/>
          </a:p>
        </p:txBody>
      </p:sp>
    </p:spTree>
    <p:extLst>
      <p:ext uri="{BB962C8B-B14F-4D97-AF65-F5344CB8AC3E}">
        <p14:creationId xmlns:p14="http://schemas.microsoft.com/office/powerpoint/2010/main" val="2023906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dirty="0" smtClean="0"/>
              <a:t>La automatización eléctrica es uno de los sistemas de automatización más empleados y extendidos en la actualidad no sólo en la industria, sino en casi todos los campos de la vida diaria. Ésta ha permitido no solamente un aumento en la producción industrial, sino un mejor control de los procesos, así como una mayor seguridad y confort de las personas en la sociedad actual.</a:t>
            </a:r>
          </a:p>
          <a:p>
            <a:endParaRPr lang="es-MX" dirty="0"/>
          </a:p>
        </p:txBody>
      </p:sp>
      <p:sp>
        <p:nvSpPr>
          <p:cNvPr id="4" name="3 Marcador de número de diapositiva"/>
          <p:cNvSpPr>
            <a:spLocks noGrp="1"/>
          </p:cNvSpPr>
          <p:nvPr>
            <p:ph type="sldNum" sz="quarter" idx="10"/>
          </p:nvPr>
        </p:nvSpPr>
        <p:spPr/>
        <p:txBody>
          <a:bodyPr/>
          <a:lstStyle/>
          <a:p>
            <a:fld id="{B55C249B-2F34-4969-B968-8DB59AAC94F3}" type="slidenum">
              <a:rPr lang="es-MX" smtClean="0"/>
              <a:t>16</a:t>
            </a:fld>
            <a:endParaRPr lang="es-MX"/>
          </a:p>
        </p:txBody>
      </p:sp>
    </p:spTree>
    <p:extLst>
      <p:ext uri="{BB962C8B-B14F-4D97-AF65-F5344CB8AC3E}">
        <p14:creationId xmlns:p14="http://schemas.microsoft.com/office/powerpoint/2010/main" val="23702299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200" b="0" i="0" kern="1200" dirty="0" smtClean="0">
                <a:solidFill>
                  <a:schemeClr val="tx1"/>
                </a:solidFill>
                <a:effectLst/>
                <a:latin typeface="+mn-lt"/>
                <a:ea typeface="+mn-ea"/>
                <a:cs typeface="+mn-cs"/>
              </a:rPr>
              <a:t>Aun hoy en día gran parte de los procesos automáticos tienen como elementos de trabajo y maniobra mecanismos de tipo mecánico. Podemos pensar en los engranajes y poleas de las puertas automáticas, ascensores e, incluso, robots industriales </a:t>
            </a:r>
            <a:endParaRPr lang="es-MX" dirty="0"/>
          </a:p>
        </p:txBody>
      </p:sp>
      <p:sp>
        <p:nvSpPr>
          <p:cNvPr id="4" name="3 Marcador de número de diapositiva"/>
          <p:cNvSpPr>
            <a:spLocks noGrp="1"/>
          </p:cNvSpPr>
          <p:nvPr>
            <p:ph type="sldNum" sz="quarter" idx="10"/>
          </p:nvPr>
        </p:nvSpPr>
        <p:spPr/>
        <p:txBody>
          <a:bodyPr/>
          <a:lstStyle/>
          <a:p>
            <a:fld id="{B55C249B-2F34-4969-B968-8DB59AAC94F3}" type="slidenum">
              <a:rPr lang="es-MX" smtClean="0"/>
              <a:t>26</a:t>
            </a:fld>
            <a:endParaRPr lang="es-MX"/>
          </a:p>
        </p:txBody>
      </p:sp>
    </p:spTree>
    <p:extLst>
      <p:ext uri="{BB962C8B-B14F-4D97-AF65-F5344CB8AC3E}">
        <p14:creationId xmlns:p14="http://schemas.microsoft.com/office/powerpoint/2010/main" val="23702299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200" dirty="0" smtClean="0"/>
              <a:t>La base de este avance en la automatización ha sido el sistema digital, que ha desembocado en el ordenador y, naturalmente, en el autómata programable</a:t>
            </a:r>
            <a:endParaRPr lang="es-MX" dirty="0"/>
          </a:p>
        </p:txBody>
      </p:sp>
      <p:sp>
        <p:nvSpPr>
          <p:cNvPr id="4" name="3 Marcador de número de diapositiva"/>
          <p:cNvSpPr>
            <a:spLocks noGrp="1"/>
          </p:cNvSpPr>
          <p:nvPr>
            <p:ph type="sldNum" sz="quarter" idx="10"/>
          </p:nvPr>
        </p:nvSpPr>
        <p:spPr/>
        <p:txBody>
          <a:bodyPr/>
          <a:lstStyle/>
          <a:p>
            <a:fld id="{B55C249B-2F34-4969-B968-8DB59AAC94F3}" type="slidenum">
              <a:rPr lang="es-MX" smtClean="0"/>
              <a:t>28</a:t>
            </a:fld>
            <a:endParaRPr lang="es-MX"/>
          </a:p>
        </p:txBody>
      </p:sp>
    </p:spTree>
    <p:extLst>
      <p:ext uri="{BB962C8B-B14F-4D97-AF65-F5344CB8AC3E}">
        <p14:creationId xmlns:p14="http://schemas.microsoft.com/office/powerpoint/2010/main" val="23702299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sz="1200" kern="1200" dirty="0" smtClean="0">
                <a:solidFill>
                  <a:schemeClr val="tx1"/>
                </a:solidFill>
                <a:effectLst/>
                <a:latin typeface="+mn-lt"/>
                <a:ea typeface="+mn-ea"/>
                <a:cs typeface="+mn-cs"/>
              </a:rPr>
              <a:t>El  proceso  se  puede  descomponer  en  una  serie  de  estados  que  se activarán de forma secuencial (variables internas).</a:t>
            </a:r>
          </a:p>
          <a:p>
            <a:endParaRPr lang="es-MX" sz="1200" kern="1200" dirty="0" smtClean="0">
              <a:solidFill>
                <a:schemeClr val="tx1"/>
              </a:solidFill>
              <a:effectLst/>
              <a:latin typeface="+mn-lt"/>
              <a:ea typeface="+mn-ea"/>
              <a:cs typeface="+mn-cs"/>
            </a:endParaRPr>
          </a:p>
          <a:p>
            <a:r>
              <a:rPr lang="es-MX" sz="1200" kern="1200" dirty="0" smtClean="0">
                <a:solidFill>
                  <a:schemeClr val="tx1"/>
                </a:solidFill>
                <a:effectLst/>
                <a:latin typeface="+mn-lt"/>
                <a:ea typeface="+mn-ea"/>
                <a:cs typeface="+mn-cs"/>
              </a:rPr>
              <a:t>•  Cada uno de los estados cuando está activo realiza una serie de acciones sobre los actuadores (variables de salida).</a:t>
            </a:r>
          </a:p>
          <a:p>
            <a:r>
              <a:rPr lang="es-MX" sz="1200" kern="1200" dirty="0" smtClean="0">
                <a:solidFill>
                  <a:schemeClr val="tx1"/>
                </a:solidFill>
                <a:effectLst/>
                <a:latin typeface="+mn-lt"/>
                <a:ea typeface="+mn-ea"/>
                <a:cs typeface="+mn-cs"/>
              </a:rPr>
              <a:t>•  Las señales procedentes de los sensores (variables de entrada) controlan la transición entre estados.</a:t>
            </a:r>
          </a:p>
          <a:p>
            <a:r>
              <a:rPr lang="es-MX" sz="1200" kern="1200" dirty="0" smtClean="0">
                <a:solidFill>
                  <a:schemeClr val="tx1"/>
                </a:solidFill>
                <a:effectLst/>
                <a:latin typeface="+mn-lt"/>
                <a:ea typeface="+mn-ea"/>
                <a:cs typeface="+mn-cs"/>
              </a:rPr>
              <a:t>•  Las variables empleadas en el proceso y sistema de control (entrada, salida internas), son múltiples  y  generalmente  de  tipo  discreto,  solo  toman  </a:t>
            </a:r>
            <a:r>
              <a:rPr lang="es-MX" sz="1200" kern="1200" dirty="0" err="1" smtClean="0">
                <a:solidFill>
                  <a:schemeClr val="tx1"/>
                </a:solidFill>
                <a:effectLst/>
                <a:latin typeface="+mn-lt"/>
                <a:ea typeface="+mn-ea"/>
                <a:cs typeface="+mn-cs"/>
              </a:rPr>
              <a:t>dosvalores</a:t>
            </a:r>
            <a:r>
              <a:rPr lang="es-MX" sz="1200" kern="1200" dirty="0" smtClean="0">
                <a:solidFill>
                  <a:schemeClr val="tx1"/>
                </a:solidFill>
                <a:effectLst/>
                <a:latin typeface="+mn-lt"/>
                <a:ea typeface="+mn-ea"/>
                <a:cs typeface="+mn-cs"/>
              </a:rPr>
              <a:t>   activado   o   desactivado.   Por   ejemplo,   un   motor   solo   estará funcionando o parado; un sensor situado sobre un cilindro neumático estará activado cuando esté el émbolo del cilindro situado a su altura y desactivado en caso contrario.</a:t>
            </a:r>
            <a:endParaRPr lang="es-MX" sz="1200" kern="1200" dirty="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fld id="{B55C249B-2F34-4969-B968-8DB59AAC94F3}" type="slidenum">
              <a:rPr lang="es-MX" smtClean="0"/>
              <a:t>29</a:t>
            </a:fld>
            <a:endParaRPr lang="es-MX"/>
          </a:p>
        </p:txBody>
      </p:sp>
    </p:spTree>
    <p:extLst>
      <p:ext uri="{BB962C8B-B14F-4D97-AF65-F5344CB8AC3E}">
        <p14:creationId xmlns:p14="http://schemas.microsoft.com/office/powerpoint/2010/main" val="23702299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sz="1200" kern="1200" dirty="0" smtClean="0">
                <a:solidFill>
                  <a:schemeClr val="tx1"/>
                </a:solidFill>
                <a:effectLst/>
                <a:latin typeface="+mn-lt"/>
                <a:ea typeface="+mn-ea"/>
                <a:cs typeface="+mn-cs"/>
              </a:rPr>
              <a:t>El  proceso  se  puede  descomponer  en  una  serie  de  estados  que  se activarán de forma secuencial (variables internas).</a:t>
            </a:r>
          </a:p>
          <a:p>
            <a:endParaRPr lang="es-MX" sz="1200" kern="1200" dirty="0" smtClean="0">
              <a:solidFill>
                <a:schemeClr val="tx1"/>
              </a:solidFill>
              <a:effectLst/>
              <a:latin typeface="+mn-lt"/>
              <a:ea typeface="+mn-ea"/>
              <a:cs typeface="+mn-cs"/>
            </a:endParaRPr>
          </a:p>
          <a:p>
            <a:r>
              <a:rPr lang="es-MX" sz="1200" kern="1200" dirty="0" smtClean="0">
                <a:solidFill>
                  <a:schemeClr val="tx1"/>
                </a:solidFill>
                <a:effectLst/>
                <a:latin typeface="+mn-lt"/>
                <a:ea typeface="+mn-ea"/>
                <a:cs typeface="+mn-cs"/>
              </a:rPr>
              <a:t>•  Cada uno de los estados cuando está activo realiza una serie de acciones sobre los actuadores (variables de salida).</a:t>
            </a:r>
          </a:p>
          <a:p>
            <a:r>
              <a:rPr lang="es-MX" sz="1200" kern="1200" dirty="0" smtClean="0">
                <a:solidFill>
                  <a:schemeClr val="tx1"/>
                </a:solidFill>
                <a:effectLst/>
                <a:latin typeface="+mn-lt"/>
                <a:ea typeface="+mn-ea"/>
                <a:cs typeface="+mn-cs"/>
              </a:rPr>
              <a:t>•  Las señales procedentes de los sensores (variables de entrada) controlan la transición entre estados.</a:t>
            </a:r>
          </a:p>
          <a:p>
            <a:r>
              <a:rPr lang="es-MX" sz="1200" kern="1200" dirty="0" smtClean="0">
                <a:solidFill>
                  <a:schemeClr val="tx1"/>
                </a:solidFill>
                <a:effectLst/>
                <a:latin typeface="+mn-lt"/>
                <a:ea typeface="+mn-ea"/>
                <a:cs typeface="+mn-cs"/>
              </a:rPr>
              <a:t>•  Las variables empleadas en el proceso y sistema de control (entrada, salida internas), son múltiples  y  generalmente  de  tipo  discreto,  solo  toman  </a:t>
            </a:r>
            <a:r>
              <a:rPr lang="es-MX" sz="1200" kern="1200" smtClean="0">
                <a:solidFill>
                  <a:schemeClr val="tx1"/>
                </a:solidFill>
                <a:effectLst/>
                <a:latin typeface="+mn-lt"/>
                <a:ea typeface="+mn-ea"/>
                <a:cs typeface="+mn-cs"/>
              </a:rPr>
              <a:t>dosvalores</a:t>
            </a:r>
            <a:r>
              <a:rPr lang="es-MX" sz="1200" kern="1200" dirty="0" smtClean="0">
                <a:solidFill>
                  <a:schemeClr val="tx1"/>
                </a:solidFill>
                <a:effectLst/>
                <a:latin typeface="+mn-lt"/>
                <a:ea typeface="+mn-ea"/>
                <a:cs typeface="+mn-cs"/>
              </a:rPr>
              <a:t>   activado   o   desactivado.   Por   ejemplo,   un   motor   solo   estará funcionando o parado; un sensor situado sobre un cilindro neumático estará activado cuando esté el émbolo del cilindro situado a su altura y desactivado en caso contrario.</a:t>
            </a:r>
            <a:endParaRPr lang="es-MX" sz="1200" kern="1200" dirty="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fld id="{B55C249B-2F34-4969-B968-8DB59AAC94F3}" type="slidenum">
              <a:rPr lang="es-MX" smtClean="0"/>
              <a:t>30</a:t>
            </a:fld>
            <a:endParaRPr lang="es-MX"/>
          </a:p>
        </p:txBody>
      </p:sp>
    </p:spTree>
    <p:extLst>
      <p:ext uri="{BB962C8B-B14F-4D97-AF65-F5344CB8AC3E}">
        <p14:creationId xmlns:p14="http://schemas.microsoft.com/office/powerpoint/2010/main" val="23702299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indent="0" algn="just">
              <a:buNone/>
            </a:pPr>
            <a:r>
              <a:rPr lang="es-MX" sz="1200" b="1" dirty="0" smtClean="0"/>
              <a:t>Asíncronos: </a:t>
            </a:r>
            <a:r>
              <a:rPr lang="es-MX" sz="1200" dirty="0" smtClean="0"/>
              <a:t>La transición entre los estados se produce en el mismo instante en que se produce una variación en las variables de entrada.</a:t>
            </a:r>
          </a:p>
          <a:p>
            <a:pPr marL="0" indent="0" algn="just">
              <a:buNone/>
            </a:pPr>
            <a:r>
              <a:rPr lang="es-MX" sz="1200" b="1" dirty="0" smtClean="0"/>
              <a:t>Síncronos: </a:t>
            </a:r>
            <a:r>
              <a:rPr lang="es-MX" sz="1200" dirty="0" smtClean="0"/>
              <a:t>La transición a un determinado estado se produce en función de las variables de entrada sincronizadas mediante una señal de reloj de frecuencia fija, de forma que la transición entre estados solo se produce para cada señal de reloj.</a:t>
            </a:r>
          </a:p>
          <a:p>
            <a:endParaRPr lang="es-MX" sz="1200" kern="1200" dirty="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fld id="{B55C249B-2F34-4969-B968-8DB59AAC94F3}" type="slidenum">
              <a:rPr lang="es-MX" smtClean="0"/>
              <a:t>31</a:t>
            </a:fld>
            <a:endParaRPr lang="es-MX"/>
          </a:p>
        </p:txBody>
      </p:sp>
    </p:spTree>
    <p:extLst>
      <p:ext uri="{BB962C8B-B14F-4D97-AF65-F5344CB8AC3E}">
        <p14:creationId xmlns:p14="http://schemas.microsoft.com/office/powerpoint/2010/main" val="23702299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sz="1200" kern="1200" dirty="0" smtClean="0">
                <a:solidFill>
                  <a:schemeClr val="tx1"/>
                </a:solidFill>
                <a:effectLst/>
                <a:latin typeface="+mn-lt"/>
                <a:ea typeface="+mn-ea"/>
                <a:cs typeface="+mn-cs"/>
              </a:rPr>
              <a:t>Además de posibilitar la automatización de los procesos, los relés permiten el </a:t>
            </a:r>
            <a:r>
              <a:rPr lang="es-MX" sz="1200" b="1" kern="1200" dirty="0" smtClean="0">
                <a:solidFill>
                  <a:schemeClr val="tx1"/>
                </a:solidFill>
                <a:effectLst/>
                <a:latin typeface="+mn-lt"/>
                <a:ea typeface="+mn-ea"/>
                <a:cs typeface="+mn-cs"/>
              </a:rPr>
              <a:t>mando a distancia</a:t>
            </a:r>
            <a:r>
              <a:rPr lang="es-MX" sz="1200" kern="1200" dirty="0" smtClean="0">
                <a:solidFill>
                  <a:schemeClr val="tx1"/>
                </a:solidFill>
                <a:effectLst/>
                <a:latin typeface="+mn-lt"/>
                <a:ea typeface="+mn-ea"/>
                <a:cs typeface="+mn-cs"/>
              </a:rPr>
              <a:t>, de manera que las instalaciones industriales se pueden separar en 2 circuitos: el circuito de mando y el circuito de potencia. En el circuito de mando, situado en zonas de fácil acceso y libre de riesgos para el operador porque se trabaja con tensiones e intensidades pequeñas, se generan las órdenes de accionamiento. En el circuito de potencia o fuerza, situado junto a la máquina donde se realiza la transformación de energía, se trabaja con magnitudes elevadas que resultarían peligrosas para el operador si se efectuara un accionamiento directo.</a:t>
            </a:r>
          </a:p>
        </p:txBody>
      </p:sp>
      <p:sp>
        <p:nvSpPr>
          <p:cNvPr id="4" name="3 Marcador de número de diapositiva"/>
          <p:cNvSpPr>
            <a:spLocks noGrp="1"/>
          </p:cNvSpPr>
          <p:nvPr>
            <p:ph type="sldNum" sz="quarter" idx="10"/>
          </p:nvPr>
        </p:nvSpPr>
        <p:spPr/>
        <p:txBody>
          <a:bodyPr/>
          <a:lstStyle/>
          <a:p>
            <a:fld id="{B55C249B-2F34-4969-B968-8DB59AAC94F3}" type="slidenum">
              <a:rPr lang="es-MX" smtClean="0"/>
              <a:t>32</a:t>
            </a:fld>
            <a:endParaRPr lang="es-MX"/>
          </a:p>
        </p:txBody>
      </p:sp>
    </p:spTree>
    <p:extLst>
      <p:ext uri="{BB962C8B-B14F-4D97-AF65-F5344CB8AC3E}">
        <p14:creationId xmlns:p14="http://schemas.microsoft.com/office/powerpoint/2010/main" val="23702299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200" kern="1200" dirty="0" smtClean="0">
                <a:solidFill>
                  <a:schemeClr val="tx1"/>
                </a:solidFill>
                <a:effectLst/>
                <a:latin typeface="+mn-lt"/>
                <a:ea typeface="+mn-ea"/>
                <a:cs typeface="+mn-cs"/>
              </a:rPr>
              <a:t>Dependiendo    del    principio    de    funcionamiento, tradicionalmente,  se  distinguían  dos  </a:t>
            </a:r>
            <a:r>
              <a:rPr lang="es-MX" sz="1200" b="1" kern="1200" dirty="0" smtClean="0">
                <a:solidFill>
                  <a:schemeClr val="tx1"/>
                </a:solidFill>
                <a:effectLst/>
                <a:latin typeface="+mn-lt"/>
                <a:ea typeface="+mn-ea"/>
                <a:cs typeface="+mn-cs"/>
              </a:rPr>
              <a:t>tipos  de  relés</a:t>
            </a:r>
            <a:r>
              <a:rPr lang="es-MX" sz="1200" kern="1200" dirty="0" smtClean="0">
                <a:solidFill>
                  <a:schemeClr val="tx1"/>
                </a:solidFill>
                <a:effectLst/>
                <a:latin typeface="+mn-lt"/>
                <a:ea typeface="+mn-ea"/>
                <a:cs typeface="+mn-cs"/>
              </a:rPr>
              <a:t>,  el </a:t>
            </a:r>
            <a:r>
              <a:rPr lang="es-MX" sz="1200" b="1" kern="1200" dirty="0" smtClean="0">
                <a:solidFill>
                  <a:schemeClr val="tx1"/>
                </a:solidFill>
                <a:effectLst/>
                <a:latin typeface="+mn-lt"/>
                <a:ea typeface="+mn-ea"/>
                <a:cs typeface="+mn-cs"/>
              </a:rPr>
              <a:t>térmico</a:t>
            </a:r>
            <a:r>
              <a:rPr lang="es-MX" sz="1200" kern="1200" dirty="0" smtClean="0">
                <a:solidFill>
                  <a:schemeClr val="tx1"/>
                </a:solidFill>
                <a:effectLst/>
                <a:latin typeface="+mn-lt"/>
                <a:ea typeface="+mn-ea"/>
                <a:cs typeface="+mn-cs"/>
              </a:rPr>
              <a:t>  y  el  .  Hoy  en  día,  especialmente  en circuitos de control de potencia de motores, están aplicándose cada vez con más frecuencia los llamados relés electrónicos o relés de estado sólido, basados en materiales semiconductores.</a:t>
            </a:r>
          </a:p>
          <a:p>
            <a:pPr marL="0" marR="0" indent="0" algn="l" defTabSz="914400" rtl="0" eaLnBrk="1" fontAlgn="auto" latinLnBrk="0" hangingPunct="1">
              <a:lnSpc>
                <a:spcPct val="100000"/>
              </a:lnSpc>
              <a:spcBef>
                <a:spcPts val="0"/>
              </a:spcBef>
              <a:spcAft>
                <a:spcPts val="0"/>
              </a:spcAft>
              <a:buClrTx/>
              <a:buSzTx/>
              <a:buFontTx/>
              <a:buNone/>
              <a:tabLst/>
              <a:defRPr/>
            </a:pPr>
            <a:endParaRPr lang="es-MX"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MX" sz="1200" kern="1200" dirty="0" smtClean="0">
                <a:solidFill>
                  <a:schemeClr val="tx1"/>
                </a:solidFill>
                <a:effectLst/>
                <a:latin typeface="+mn-lt"/>
                <a:ea typeface="+mn-ea"/>
                <a:cs typeface="+mn-cs"/>
              </a:rPr>
              <a:t>En general, cuanto más baja es la potencia a controlar, tanto más adecuado es un relé electrónico frente al correspondiente relé eléctrico.</a:t>
            </a:r>
          </a:p>
        </p:txBody>
      </p:sp>
      <p:sp>
        <p:nvSpPr>
          <p:cNvPr id="4" name="3 Marcador de número de diapositiva"/>
          <p:cNvSpPr>
            <a:spLocks noGrp="1"/>
          </p:cNvSpPr>
          <p:nvPr>
            <p:ph type="sldNum" sz="quarter" idx="10"/>
          </p:nvPr>
        </p:nvSpPr>
        <p:spPr/>
        <p:txBody>
          <a:bodyPr/>
          <a:lstStyle/>
          <a:p>
            <a:fld id="{B55C249B-2F34-4969-B968-8DB59AAC94F3}" type="slidenum">
              <a:rPr lang="es-MX" smtClean="0"/>
              <a:t>33</a:t>
            </a:fld>
            <a:endParaRPr lang="es-MX"/>
          </a:p>
        </p:txBody>
      </p:sp>
    </p:spTree>
    <p:extLst>
      <p:ext uri="{BB962C8B-B14F-4D97-AF65-F5344CB8AC3E}">
        <p14:creationId xmlns:p14="http://schemas.microsoft.com/office/powerpoint/2010/main" val="23702299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indent="0" algn="just">
              <a:buNone/>
            </a:pPr>
            <a:r>
              <a:rPr lang="es-MX" sz="1200" dirty="0" smtClean="0"/>
              <a:t>Se emplea como protección frente a sobrecargas, siendo su velocidad de desconexión inversamente proporcional a la sobrecarga. (Se entiende por sobrecarga la condición de funcionamiento de un circuito eléctrico sin defecto, que provoca una corriente superior a la nominal).Cuando se produce la desconexión por efecto de la sobrecarga, debe esperarse a que enfríe el </a:t>
            </a:r>
            <a:r>
              <a:rPr lang="es-MX" sz="1200" dirty="0" err="1" smtClean="0"/>
              <a:t>bimetal</a:t>
            </a:r>
            <a:r>
              <a:rPr lang="es-MX" sz="1200" dirty="0" smtClean="0"/>
              <a:t> y se cierre el contacto para que la corriente circule de nuevo por el circuito</a:t>
            </a:r>
            <a:endParaRPr lang="es-MX" sz="1200" dirty="0"/>
          </a:p>
        </p:txBody>
      </p:sp>
      <p:sp>
        <p:nvSpPr>
          <p:cNvPr id="4" name="3 Marcador de número de diapositiva"/>
          <p:cNvSpPr>
            <a:spLocks noGrp="1"/>
          </p:cNvSpPr>
          <p:nvPr>
            <p:ph type="sldNum" sz="quarter" idx="10"/>
          </p:nvPr>
        </p:nvSpPr>
        <p:spPr/>
        <p:txBody>
          <a:bodyPr/>
          <a:lstStyle/>
          <a:p>
            <a:fld id="{B55C249B-2F34-4969-B968-8DB59AAC94F3}" type="slidenum">
              <a:rPr lang="es-MX" smtClean="0"/>
              <a:t>34</a:t>
            </a:fld>
            <a:endParaRPr lang="es-MX"/>
          </a:p>
        </p:txBody>
      </p:sp>
    </p:spTree>
    <p:extLst>
      <p:ext uri="{BB962C8B-B14F-4D97-AF65-F5344CB8AC3E}">
        <p14:creationId xmlns:p14="http://schemas.microsoft.com/office/powerpoint/2010/main" val="23702299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indent="0" algn="just">
              <a:buNone/>
            </a:pPr>
            <a:r>
              <a:rPr lang="es-MX" sz="1200" dirty="0" smtClean="0"/>
              <a:t>Constan de una armadura fija y otra móvil. Sobre la fija se dispone una bobina, que será la encargada de crear el campo magnético, cuando circule una corriente eléctrica, necesario para atraer rápidamente a la armadura móvil. Sujeto mecánicamente a la armadura está el bloque de contactos (normalmente abiertos y normalmente cerrados), los cuales cambian de posición (los abiertos se cierran y los cerrados se abren) al ser atraída la armadura móvil.</a:t>
            </a:r>
            <a:endParaRPr lang="es-MX" sz="1200" dirty="0"/>
          </a:p>
        </p:txBody>
      </p:sp>
      <p:sp>
        <p:nvSpPr>
          <p:cNvPr id="4" name="3 Marcador de número de diapositiva"/>
          <p:cNvSpPr>
            <a:spLocks noGrp="1"/>
          </p:cNvSpPr>
          <p:nvPr>
            <p:ph type="sldNum" sz="quarter" idx="10"/>
          </p:nvPr>
        </p:nvSpPr>
        <p:spPr/>
        <p:txBody>
          <a:bodyPr/>
          <a:lstStyle/>
          <a:p>
            <a:fld id="{B55C249B-2F34-4969-B968-8DB59AAC94F3}" type="slidenum">
              <a:rPr lang="es-MX" smtClean="0"/>
              <a:t>35</a:t>
            </a:fld>
            <a:endParaRPr lang="es-MX"/>
          </a:p>
        </p:txBody>
      </p:sp>
    </p:spTree>
    <p:extLst>
      <p:ext uri="{BB962C8B-B14F-4D97-AF65-F5344CB8AC3E}">
        <p14:creationId xmlns:p14="http://schemas.microsoft.com/office/powerpoint/2010/main" val="23702299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indent="0" algn="just">
              <a:buNone/>
            </a:pPr>
            <a:endParaRPr lang="es-MX" sz="1200" dirty="0"/>
          </a:p>
        </p:txBody>
      </p:sp>
      <p:sp>
        <p:nvSpPr>
          <p:cNvPr id="4" name="3 Marcador de número de diapositiva"/>
          <p:cNvSpPr>
            <a:spLocks noGrp="1"/>
          </p:cNvSpPr>
          <p:nvPr>
            <p:ph type="sldNum" sz="quarter" idx="10"/>
          </p:nvPr>
        </p:nvSpPr>
        <p:spPr/>
        <p:txBody>
          <a:bodyPr/>
          <a:lstStyle/>
          <a:p>
            <a:fld id="{B55C249B-2F34-4969-B968-8DB59AAC94F3}" type="slidenum">
              <a:rPr lang="es-MX" smtClean="0"/>
              <a:t>36</a:t>
            </a:fld>
            <a:endParaRPr lang="es-MX"/>
          </a:p>
        </p:txBody>
      </p:sp>
    </p:spTree>
    <p:extLst>
      <p:ext uri="{BB962C8B-B14F-4D97-AF65-F5344CB8AC3E}">
        <p14:creationId xmlns:p14="http://schemas.microsoft.com/office/powerpoint/2010/main" val="23702299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sz="1200" b="0" i="0" kern="1200" dirty="0" smtClean="0">
                <a:solidFill>
                  <a:schemeClr val="tx1"/>
                </a:solidFill>
                <a:effectLst/>
                <a:latin typeface="+mn-lt"/>
                <a:ea typeface="+mn-ea"/>
                <a:cs typeface="+mn-cs"/>
              </a:rPr>
              <a:t>La automatización eléctrica es un sistema diseñado con el fin de aprovechar la capacidad de las máquinas en la realización de determinadas tareas que eran efectuadas históricamente por los seres humanos, así como para controlar la secuencia de dichas operaciones sin intervención humana. Pero el empleo de la automatización eléctrica no se limita solamente a la producción industrial, sino que ésta se utiliza en cualquier otro sector en que se requiera el funcionamiento independiente o </a:t>
            </a:r>
            <a:r>
              <a:rPr lang="es-MX" sz="1200" b="0" i="0" kern="1200" dirty="0" err="1" smtClean="0">
                <a:solidFill>
                  <a:schemeClr val="tx1"/>
                </a:solidFill>
                <a:effectLst/>
                <a:latin typeface="+mn-lt"/>
                <a:ea typeface="+mn-ea"/>
                <a:cs typeface="+mn-cs"/>
              </a:rPr>
              <a:t>semi</a:t>
            </a:r>
            <a:r>
              <a:rPr lang="es-MX" sz="1200" b="0" i="0" kern="1200" dirty="0" smtClean="0">
                <a:solidFill>
                  <a:schemeClr val="tx1"/>
                </a:solidFill>
                <a:effectLst/>
                <a:latin typeface="+mn-lt"/>
                <a:ea typeface="+mn-ea"/>
                <a:cs typeface="+mn-cs"/>
              </a:rPr>
              <a:t>-independiente de algún dispositivo.</a:t>
            </a:r>
          </a:p>
          <a:p>
            <a:endParaRPr lang="es-MX" sz="1200" b="0" i="0" kern="1200" dirty="0" smtClean="0">
              <a:solidFill>
                <a:schemeClr val="tx1"/>
              </a:solidFill>
              <a:effectLst/>
              <a:latin typeface="+mn-lt"/>
              <a:ea typeface="+mn-ea"/>
              <a:cs typeface="+mn-cs"/>
            </a:endParaRPr>
          </a:p>
          <a:p>
            <a:r>
              <a:rPr lang="es-MX" sz="1200" b="0" i="0" kern="1200" dirty="0" smtClean="0">
                <a:solidFill>
                  <a:schemeClr val="tx1"/>
                </a:solidFill>
                <a:effectLst/>
                <a:latin typeface="+mn-lt"/>
                <a:ea typeface="+mn-ea"/>
                <a:cs typeface="+mn-cs"/>
              </a:rPr>
              <a:t>Los sistemas de actuación eléctrica se basan en motores, actuadores electromagnéticos y otros, y el mando eléctrico es generalmente mediante relés.</a:t>
            </a:r>
          </a:p>
          <a:p>
            <a:endParaRPr lang="es-MX" dirty="0"/>
          </a:p>
        </p:txBody>
      </p:sp>
      <p:sp>
        <p:nvSpPr>
          <p:cNvPr id="4" name="3 Marcador de número de diapositiva"/>
          <p:cNvSpPr>
            <a:spLocks noGrp="1"/>
          </p:cNvSpPr>
          <p:nvPr>
            <p:ph type="sldNum" sz="quarter" idx="10"/>
          </p:nvPr>
        </p:nvSpPr>
        <p:spPr/>
        <p:txBody>
          <a:bodyPr/>
          <a:lstStyle/>
          <a:p>
            <a:fld id="{B55C249B-2F34-4969-B968-8DB59AAC94F3}" type="slidenum">
              <a:rPr lang="es-MX" smtClean="0"/>
              <a:t>17</a:t>
            </a:fld>
            <a:endParaRPr lang="es-MX"/>
          </a:p>
        </p:txBody>
      </p:sp>
    </p:spTree>
    <p:extLst>
      <p:ext uri="{BB962C8B-B14F-4D97-AF65-F5344CB8AC3E}">
        <p14:creationId xmlns:p14="http://schemas.microsoft.com/office/powerpoint/2010/main" val="13204504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indent="0" algn="just">
              <a:buNone/>
            </a:pPr>
            <a:endParaRPr lang="es-MX" sz="1200" dirty="0"/>
          </a:p>
        </p:txBody>
      </p:sp>
      <p:sp>
        <p:nvSpPr>
          <p:cNvPr id="4" name="3 Marcador de número de diapositiva"/>
          <p:cNvSpPr>
            <a:spLocks noGrp="1"/>
          </p:cNvSpPr>
          <p:nvPr>
            <p:ph type="sldNum" sz="quarter" idx="10"/>
          </p:nvPr>
        </p:nvSpPr>
        <p:spPr/>
        <p:txBody>
          <a:bodyPr/>
          <a:lstStyle/>
          <a:p>
            <a:fld id="{B55C249B-2F34-4969-B968-8DB59AAC94F3}" type="slidenum">
              <a:rPr lang="es-MX" smtClean="0"/>
              <a:t>37</a:t>
            </a:fld>
            <a:endParaRPr lang="es-MX"/>
          </a:p>
        </p:txBody>
      </p:sp>
    </p:spTree>
    <p:extLst>
      <p:ext uri="{BB962C8B-B14F-4D97-AF65-F5344CB8AC3E}">
        <p14:creationId xmlns:p14="http://schemas.microsoft.com/office/powerpoint/2010/main" val="23702299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indent="0" algn="just">
              <a:buNone/>
            </a:pPr>
            <a:r>
              <a:rPr lang="es-MX" sz="1200" dirty="0" smtClean="0"/>
              <a:t>- El electroimán. El electroimán, es el órgano motor del </a:t>
            </a:r>
            <a:r>
              <a:rPr lang="es-MX" sz="1200" dirty="0" err="1" smtClean="0"/>
              <a:t>contactor</a:t>
            </a:r>
            <a:r>
              <a:rPr lang="es-MX" sz="1200" dirty="0" smtClean="0"/>
              <a:t>. Está formado por una bobina y un núcleo magnético, con una parte fija y otra móvil.</a:t>
            </a:r>
          </a:p>
          <a:p>
            <a:pPr marL="0" indent="0" algn="just">
              <a:buNone/>
            </a:pPr>
            <a:endParaRPr lang="es-MX" sz="1200" dirty="0" smtClean="0"/>
          </a:p>
          <a:p>
            <a:pPr marL="0" indent="0" algn="just">
              <a:buNone/>
            </a:pPr>
            <a:r>
              <a:rPr lang="es-MX" sz="1200" dirty="0" smtClean="0"/>
              <a:t>-   Los   contactos   principales.   Los   contactos   principales,   que   son generalmente tres, son los elementos que establecen o interrumpen el paso de la corriente principal. Están construidos generalmente de una aleación de plata, y pueden ser de conexión sencilla o doble.</a:t>
            </a:r>
          </a:p>
          <a:p>
            <a:pPr marL="0" indent="0" algn="just">
              <a:buNone/>
            </a:pPr>
            <a:endParaRPr lang="es-MX" sz="1200" dirty="0" smtClean="0"/>
          </a:p>
          <a:p>
            <a:pPr marL="0" indent="0" algn="just">
              <a:buNone/>
            </a:pPr>
            <a:r>
              <a:rPr lang="es-MX" sz="1200" dirty="0" smtClean="0"/>
              <a:t>- Los contactos auxiliares. Son una serie de pequeños contactos que en mayor o menor número llevan los </a:t>
            </a:r>
            <a:r>
              <a:rPr lang="es-MX" sz="1200" dirty="0" err="1" smtClean="0"/>
              <a:t>contactores</a:t>
            </a:r>
            <a:r>
              <a:rPr lang="es-MX" sz="1200" dirty="0" smtClean="0"/>
              <a:t>, unos abiertos y otros cerrados, accionados también por el electroimán, y destinados a funciones específicas de mando, como son, enclavamientos, </a:t>
            </a:r>
            <a:r>
              <a:rPr lang="es-MX" sz="1200" dirty="0" err="1" smtClean="0"/>
              <a:t>autoalimentación</a:t>
            </a:r>
            <a:r>
              <a:rPr lang="es-MX" sz="1200" dirty="0" smtClean="0"/>
              <a:t>, seguridad, etc.</a:t>
            </a:r>
          </a:p>
          <a:p>
            <a:pPr marL="0" indent="0" algn="just">
              <a:buNone/>
            </a:pPr>
            <a:endParaRPr lang="es-MX" sz="1200" dirty="0" smtClean="0"/>
          </a:p>
          <a:p>
            <a:pPr marL="0" indent="0" algn="just">
              <a:buNone/>
            </a:pPr>
            <a:r>
              <a:rPr lang="es-MX" sz="1200" dirty="0" smtClean="0"/>
              <a:t>- Las cámaras de extinción del arco. Como su propio nombre indica, tienen por misión apagar lo más rápidamente posible el arco que se forma entre los contactos móviles y fijos durante la desconexión del </a:t>
            </a:r>
            <a:r>
              <a:rPr lang="es-MX" sz="1200" dirty="0" err="1" smtClean="0"/>
              <a:t>contactor</a:t>
            </a:r>
            <a:r>
              <a:rPr lang="es-MX" sz="1200" dirty="0" smtClean="0"/>
              <a:t> para alargar la vida de estos.</a:t>
            </a:r>
            <a:endParaRPr lang="es-MX" sz="1200" dirty="0"/>
          </a:p>
        </p:txBody>
      </p:sp>
      <p:sp>
        <p:nvSpPr>
          <p:cNvPr id="4" name="3 Marcador de número de diapositiva"/>
          <p:cNvSpPr>
            <a:spLocks noGrp="1"/>
          </p:cNvSpPr>
          <p:nvPr>
            <p:ph type="sldNum" sz="quarter" idx="10"/>
          </p:nvPr>
        </p:nvSpPr>
        <p:spPr/>
        <p:txBody>
          <a:bodyPr/>
          <a:lstStyle/>
          <a:p>
            <a:fld id="{B55C249B-2F34-4969-B968-8DB59AAC94F3}" type="slidenum">
              <a:rPr lang="es-MX" smtClean="0"/>
              <a:t>38</a:t>
            </a:fld>
            <a:endParaRPr lang="es-MX"/>
          </a:p>
        </p:txBody>
      </p:sp>
    </p:spTree>
    <p:extLst>
      <p:ext uri="{BB962C8B-B14F-4D97-AF65-F5344CB8AC3E}">
        <p14:creationId xmlns:p14="http://schemas.microsoft.com/office/powerpoint/2010/main" val="23702299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sz="1200" b="0" i="0" kern="1200" dirty="0" smtClean="0">
                <a:solidFill>
                  <a:schemeClr val="tx1"/>
                </a:solidFill>
                <a:effectLst/>
                <a:latin typeface="+mn-lt"/>
                <a:ea typeface="+mn-ea"/>
                <a:cs typeface="+mn-cs"/>
              </a:rPr>
              <a:t>La automatización eléctrica conjuntamente con la electrónica es una de las más empleadas actualmente dentro de las diferentes variantes de automatizaciones existentes (sistemas de automatización mecánica, neumática e hidráulica).</a:t>
            </a:r>
          </a:p>
          <a:p>
            <a:endParaRPr lang="es-MX" sz="1200" b="0" i="0" kern="1200" dirty="0" smtClean="0">
              <a:solidFill>
                <a:schemeClr val="tx1"/>
              </a:solidFill>
              <a:effectLst/>
              <a:latin typeface="+mn-lt"/>
              <a:ea typeface="+mn-ea"/>
              <a:cs typeface="+mn-cs"/>
            </a:endParaRPr>
          </a:p>
          <a:p>
            <a:r>
              <a:rPr lang="es-MX" sz="1200" b="0" i="0" kern="1200" dirty="0" smtClean="0">
                <a:solidFill>
                  <a:schemeClr val="tx1"/>
                </a:solidFill>
                <a:effectLst/>
                <a:latin typeface="+mn-lt"/>
                <a:ea typeface="+mn-ea"/>
                <a:cs typeface="+mn-cs"/>
              </a:rPr>
              <a:t>Éste es aplicado en las máquinas, herramientas y sistemas de producción en series industriales, en las comunicaciones, en los sistemas de transporte, en la aeronáutica, en algunos sistemas de seguridad, incluso en el hogar, como por ejemplo, en muchos equipos electrodomésticos.</a:t>
            </a:r>
          </a:p>
          <a:p>
            <a:endParaRPr lang="es-MX" dirty="0"/>
          </a:p>
        </p:txBody>
      </p:sp>
      <p:sp>
        <p:nvSpPr>
          <p:cNvPr id="4" name="3 Marcador de número de diapositiva"/>
          <p:cNvSpPr>
            <a:spLocks noGrp="1"/>
          </p:cNvSpPr>
          <p:nvPr>
            <p:ph type="sldNum" sz="quarter" idx="10"/>
          </p:nvPr>
        </p:nvSpPr>
        <p:spPr/>
        <p:txBody>
          <a:bodyPr/>
          <a:lstStyle/>
          <a:p>
            <a:fld id="{B55C249B-2F34-4969-B968-8DB59AAC94F3}" type="slidenum">
              <a:rPr lang="es-MX" smtClean="0"/>
              <a:t>18</a:t>
            </a:fld>
            <a:endParaRPr lang="es-MX"/>
          </a:p>
        </p:txBody>
      </p:sp>
    </p:spTree>
    <p:extLst>
      <p:ext uri="{BB962C8B-B14F-4D97-AF65-F5344CB8AC3E}">
        <p14:creationId xmlns:p14="http://schemas.microsoft.com/office/powerpoint/2010/main" val="13204504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sz="1200" b="0" i="0" kern="1200" dirty="0" smtClean="0">
                <a:solidFill>
                  <a:schemeClr val="tx1"/>
                </a:solidFill>
                <a:effectLst/>
                <a:latin typeface="+mn-lt"/>
                <a:ea typeface="+mn-ea"/>
                <a:cs typeface="+mn-cs"/>
              </a:rPr>
              <a:t>Las ventajas que estos sistemas de automatización traen a la vida diaria del ser humano son más que evidentes, entre ellos se encuentran:</a:t>
            </a:r>
          </a:p>
          <a:p>
            <a:r>
              <a:rPr lang="es-MX" sz="1200" b="1" i="0" kern="1200" dirty="0" smtClean="0">
                <a:solidFill>
                  <a:schemeClr val="tx1"/>
                </a:solidFill>
                <a:effectLst/>
                <a:latin typeface="+mn-lt"/>
                <a:ea typeface="+mn-ea"/>
                <a:cs typeface="+mn-cs"/>
              </a:rPr>
              <a:t>Humanización del trabajo:</a:t>
            </a:r>
            <a:r>
              <a:rPr lang="es-MX" sz="1200" b="0" i="0" kern="1200" dirty="0" smtClean="0">
                <a:solidFill>
                  <a:schemeClr val="tx1"/>
                </a:solidFill>
                <a:effectLst/>
                <a:latin typeface="+mn-lt"/>
                <a:ea typeface="+mn-ea"/>
                <a:cs typeface="+mn-cs"/>
              </a:rPr>
              <a:t> libera al operario de la carga de ciertos trabajos forzados o peligrosos.</a:t>
            </a:r>
          </a:p>
          <a:p>
            <a:r>
              <a:rPr lang="es-MX" sz="1200" b="1" i="0" kern="1200" dirty="0" smtClean="0">
                <a:solidFill>
                  <a:schemeClr val="tx1"/>
                </a:solidFill>
                <a:effectLst/>
                <a:latin typeface="+mn-lt"/>
                <a:ea typeface="+mn-ea"/>
                <a:cs typeface="+mn-cs"/>
              </a:rPr>
              <a:t>Mayor aprovechamiento laboral:</a:t>
            </a:r>
            <a:r>
              <a:rPr lang="es-MX" sz="1200" b="0" i="0" kern="1200" dirty="0" smtClean="0">
                <a:solidFill>
                  <a:schemeClr val="tx1"/>
                </a:solidFill>
                <a:effectLst/>
                <a:latin typeface="+mn-lt"/>
                <a:ea typeface="+mn-ea"/>
                <a:cs typeface="+mn-cs"/>
              </a:rPr>
              <a:t> las máquinas y sistemas automatizados son generalmente más productivas y eficientes que el ser humano, esto permite además que el trabajador pueda utilizar su jornada laboral en otras tareas.</a:t>
            </a:r>
          </a:p>
          <a:p>
            <a:r>
              <a:rPr lang="es-MX" sz="1200" b="1" i="0" kern="1200" dirty="0" smtClean="0">
                <a:solidFill>
                  <a:schemeClr val="tx1"/>
                </a:solidFill>
                <a:effectLst/>
                <a:latin typeface="+mn-lt"/>
                <a:ea typeface="+mn-ea"/>
                <a:cs typeface="+mn-cs"/>
              </a:rPr>
              <a:t>Mayor seguridad laboral:</a:t>
            </a:r>
            <a:r>
              <a:rPr lang="es-MX" sz="1200" b="0" i="0" kern="1200" dirty="0" smtClean="0">
                <a:solidFill>
                  <a:schemeClr val="tx1"/>
                </a:solidFill>
                <a:effectLst/>
                <a:latin typeface="+mn-lt"/>
                <a:ea typeface="+mn-ea"/>
                <a:cs typeface="+mn-cs"/>
              </a:rPr>
              <a:t> debido a que éstos realizan el trabajo más riesgoso y/o perjudicial.</a:t>
            </a:r>
          </a:p>
          <a:p>
            <a:r>
              <a:rPr lang="es-MX" sz="1200" b="1" i="0" kern="1200" dirty="0" smtClean="0">
                <a:solidFill>
                  <a:schemeClr val="tx1"/>
                </a:solidFill>
                <a:effectLst/>
                <a:latin typeface="+mn-lt"/>
                <a:ea typeface="+mn-ea"/>
                <a:cs typeface="+mn-cs"/>
              </a:rPr>
              <a:t>Mayor efectividad y exactitud:</a:t>
            </a:r>
            <a:r>
              <a:rPr lang="es-MX" sz="1200" b="0" i="0" kern="1200" dirty="0" smtClean="0">
                <a:solidFill>
                  <a:schemeClr val="tx1"/>
                </a:solidFill>
                <a:effectLst/>
                <a:latin typeface="+mn-lt"/>
                <a:ea typeface="+mn-ea"/>
                <a:cs typeface="+mn-cs"/>
              </a:rPr>
              <a:t> no sólo en la industria, sino también en otros sectores como las comunicaciones y el transporte, los sistemas de automatización eléctrica son de gran ayuda, ya que permiten una mayor eficiencia, rapidez y confiabilidad de los mismos.</a:t>
            </a:r>
          </a:p>
          <a:p>
            <a:r>
              <a:rPr lang="es-MX" sz="1200" b="1" i="0" kern="1200" dirty="0" smtClean="0">
                <a:solidFill>
                  <a:schemeClr val="tx1"/>
                </a:solidFill>
                <a:effectLst/>
                <a:latin typeface="+mn-lt"/>
                <a:ea typeface="+mn-ea"/>
                <a:cs typeface="+mn-cs"/>
              </a:rPr>
              <a:t>Mayor confort:</a:t>
            </a:r>
            <a:r>
              <a:rPr lang="es-MX" sz="1200" b="0" i="0" kern="1200" dirty="0" smtClean="0">
                <a:solidFill>
                  <a:schemeClr val="tx1"/>
                </a:solidFill>
                <a:effectLst/>
                <a:latin typeface="+mn-lt"/>
                <a:ea typeface="+mn-ea"/>
                <a:cs typeface="+mn-cs"/>
              </a:rPr>
              <a:t> la cualidad de estos sistemas de funcionar independiente o </a:t>
            </a:r>
            <a:r>
              <a:rPr lang="es-MX" sz="1200" b="0" i="0" kern="1200" dirty="0" err="1" smtClean="0">
                <a:solidFill>
                  <a:schemeClr val="tx1"/>
                </a:solidFill>
                <a:effectLst/>
                <a:latin typeface="+mn-lt"/>
                <a:ea typeface="+mn-ea"/>
                <a:cs typeface="+mn-cs"/>
              </a:rPr>
              <a:t>semi</a:t>
            </a:r>
            <a:r>
              <a:rPr lang="es-MX" sz="1200" b="0" i="0" kern="1200" dirty="0" smtClean="0">
                <a:solidFill>
                  <a:schemeClr val="tx1"/>
                </a:solidFill>
                <a:effectLst/>
                <a:latin typeface="+mn-lt"/>
                <a:ea typeface="+mn-ea"/>
                <a:cs typeface="+mn-cs"/>
              </a:rPr>
              <a:t>-independientemente tiene un efecto positivo sobre la vida de la sociedad, incluso en la vida privada o del hogar, mediante el empleo de estos sistemas automatizados en equipos electrodomésticos y otros.</a:t>
            </a:r>
          </a:p>
          <a:p>
            <a:endParaRPr lang="es-MX" dirty="0"/>
          </a:p>
        </p:txBody>
      </p:sp>
      <p:sp>
        <p:nvSpPr>
          <p:cNvPr id="4" name="3 Marcador de número de diapositiva"/>
          <p:cNvSpPr>
            <a:spLocks noGrp="1"/>
          </p:cNvSpPr>
          <p:nvPr>
            <p:ph type="sldNum" sz="quarter" idx="10"/>
          </p:nvPr>
        </p:nvSpPr>
        <p:spPr/>
        <p:txBody>
          <a:bodyPr/>
          <a:lstStyle/>
          <a:p>
            <a:fld id="{B55C249B-2F34-4969-B968-8DB59AAC94F3}" type="slidenum">
              <a:rPr lang="es-MX" smtClean="0"/>
              <a:t>19</a:t>
            </a:fld>
            <a:endParaRPr lang="es-MX"/>
          </a:p>
        </p:txBody>
      </p:sp>
    </p:spTree>
    <p:extLst>
      <p:ext uri="{BB962C8B-B14F-4D97-AF65-F5344CB8AC3E}">
        <p14:creationId xmlns:p14="http://schemas.microsoft.com/office/powerpoint/2010/main" val="13204504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indent="0">
              <a:buNone/>
            </a:pPr>
            <a:r>
              <a:rPr lang="es-MX" sz="1200" dirty="0" smtClean="0"/>
              <a:t>Puede provoca el desempleo y el subempleo.</a:t>
            </a:r>
          </a:p>
          <a:p>
            <a:pPr marL="0" indent="0">
              <a:buNone/>
            </a:pPr>
            <a:endParaRPr lang="es-MX" sz="1200" dirty="0" smtClean="0"/>
          </a:p>
          <a:p>
            <a:pPr marL="0" indent="0">
              <a:buNone/>
            </a:pPr>
            <a:r>
              <a:rPr lang="es-MX" sz="1200" dirty="0" smtClean="0"/>
              <a:t>No obstante, es evidente que la automatización eléctrica trae grandes beneficios y es de gran utilidad en el mundo moderno, y cualquier aspecto negativo que pueda señalarse no es culpa de la automatización en sí, sino del proceder humano y del uso que pueda hacer de ésta.</a:t>
            </a:r>
            <a:endParaRPr lang="es-MX" sz="1100" dirty="0" smtClean="0"/>
          </a:p>
          <a:p>
            <a:endParaRPr lang="es-MX" dirty="0"/>
          </a:p>
        </p:txBody>
      </p:sp>
      <p:sp>
        <p:nvSpPr>
          <p:cNvPr id="4" name="3 Marcador de número de diapositiva"/>
          <p:cNvSpPr>
            <a:spLocks noGrp="1"/>
          </p:cNvSpPr>
          <p:nvPr>
            <p:ph type="sldNum" sz="quarter" idx="10"/>
          </p:nvPr>
        </p:nvSpPr>
        <p:spPr/>
        <p:txBody>
          <a:bodyPr/>
          <a:lstStyle/>
          <a:p>
            <a:fld id="{B55C249B-2F34-4969-B968-8DB59AAC94F3}" type="slidenum">
              <a:rPr lang="es-MX" smtClean="0"/>
              <a:t>20</a:t>
            </a:fld>
            <a:endParaRPr lang="es-MX"/>
          </a:p>
        </p:txBody>
      </p:sp>
    </p:spTree>
    <p:extLst>
      <p:ext uri="{BB962C8B-B14F-4D97-AF65-F5344CB8AC3E}">
        <p14:creationId xmlns:p14="http://schemas.microsoft.com/office/powerpoint/2010/main" val="13204504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200" b="0" i="0" kern="1200" dirty="0" smtClean="0">
                <a:solidFill>
                  <a:schemeClr val="tx1"/>
                </a:solidFill>
                <a:effectLst/>
                <a:latin typeface="+mn-lt"/>
                <a:ea typeface="+mn-ea"/>
                <a:cs typeface="+mn-cs"/>
              </a:rPr>
              <a:t>Los mecanismos que los componen son: ruedas dentadas y poleas para transmisiones del movimiento de biela­-manivela, piñón-­cremallera, etc., para la conversión del movimiento rectilíneo en circular y viceversa; levas y palancas para la obtención de recorridos controlados, etc. </a:t>
            </a:r>
            <a:endParaRPr lang="es-MX" dirty="0"/>
          </a:p>
        </p:txBody>
      </p:sp>
      <p:sp>
        <p:nvSpPr>
          <p:cNvPr id="4" name="3 Marcador de número de diapositiva"/>
          <p:cNvSpPr>
            <a:spLocks noGrp="1"/>
          </p:cNvSpPr>
          <p:nvPr>
            <p:ph type="sldNum" sz="quarter" idx="10"/>
          </p:nvPr>
        </p:nvSpPr>
        <p:spPr/>
        <p:txBody>
          <a:bodyPr/>
          <a:lstStyle/>
          <a:p>
            <a:fld id="{B55C249B-2F34-4969-B968-8DB59AAC94F3}" type="slidenum">
              <a:rPr lang="es-MX" smtClean="0"/>
              <a:t>22</a:t>
            </a:fld>
            <a:endParaRPr lang="es-MX"/>
          </a:p>
        </p:txBody>
      </p:sp>
    </p:spTree>
    <p:extLst>
      <p:ext uri="{BB962C8B-B14F-4D97-AF65-F5344CB8AC3E}">
        <p14:creationId xmlns:p14="http://schemas.microsoft.com/office/powerpoint/2010/main" val="23702299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MX" dirty="0"/>
          </a:p>
        </p:txBody>
      </p:sp>
      <p:sp>
        <p:nvSpPr>
          <p:cNvPr id="4" name="3 Marcador de número de diapositiva"/>
          <p:cNvSpPr>
            <a:spLocks noGrp="1"/>
          </p:cNvSpPr>
          <p:nvPr>
            <p:ph type="sldNum" sz="quarter" idx="10"/>
          </p:nvPr>
        </p:nvSpPr>
        <p:spPr/>
        <p:txBody>
          <a:bodyPr/>
          <a:lstStyle/>
          <a:p>
            <a:fld id="{B55C249B-2F34-4969-B968-8DB59AAC94F3}" type="slidenum">
              <a:rPr lang="es-MX" smtClean="0"/>
              <a:t>23</a:t>
            </a:fld>
            <a:endParaRPr lang="es-MX"/>
          </a:p>
        </p:txBody>
      </p:sp>
    </p:spTree>
    <p:extLst>
      <p:ext uri="{BB962C8B-B14F-4D97-AF65-F5344CB8AC3E}">
        <p14:creationId xmlns:p14="http://schemas.microsoft.com/office/powerpoint/2010/main" val="23702299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MX" dirty="0"/>
          </a:p>
        </p:txBody>
      </p:sp>
      <p:sp>
        <p:nvSpPr>
          <p:cNvPr id="4" name="3 Marcador de número de diapositiva"/>
          <p:cNvSpPr>
            <a:spLocks noGrp="1"/>
          </p:cNvSpPr>
          <p:nvPr>
            <p:ph type="sldNum" sz="quarter" idx="10"/>
          </p:nvPr>
        </p:nvSpPr>
        <p:spPr/>
        <p:txBody>
          <a:bodyPr/>
          <a:lstStyle/>
          <a:p>
            <a:fld id="{B55C249B-2F34-4969-B968-8DB59AAC94F3}" type="slidenum">
              <a:rPr lang="es-MX" smtClean="0"/>
              <a:t>24</a:t>
            </a:fld>
            <a:endParaRPr lang="es-MX"/>
          </a:p>
        </p:txBody>
      </p:sp>
    </p:spTree>
    <p:extLst>
      <p:ext uri="{BB962C8B-B14F-4D97-AF65-F5344CB8AC3E}">
        <p14:creationId xmlns:p14="http://schemas.microsoft.com/office/powerpoint/2010/main" val="23702299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MX" dirty="0"/>
          </a:p>
        </p:txBody>
      </p:sp>
      <p:sp>
        <p:nvSpPr>
          <p:cNvPr id="4" name="3 Marcador de número de diapositiva"/>
          <p:cNvSpPr>
            <a:spLocks noGrp="1"/>
          </p:cNvSpPr>
          <p:nvPr>
            <p:ph type="sldNum" sz="quarter" idx="10"/>
          </p:nvPr>
        </p:nvSpPr>
        <p:spPr/>
        <p:txBody>
          <a:bodyPr/>
          <a:lstStyle/>
          <a:p>
            <a:fld id="{B55C249B-2F34-4969-B968-8DB59AAC94F3}" type="slidenum">
              <a:rPr lang="es-MX" smtClean="0"/>
              <a:t>25</a:t>
            </a:fld>
            <a:endParaRPr lang="es-MX"/>
          </a:p>
        </p:txBody>
      </p:sp>
    </p:spTree>
    <p:extLst>
      <p:ext uri="{BB962C8B-B14F-4D97-AF65-F5344CB8AC3E}">
        <p14:creationId xmlns:p14="http://schemas.microsoft.com/office/powerpoint/2010/main" val="23702299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1597819"/>
            <a:ext cx="7772400" cy="1102519"/>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58AF4691-7796-41DD-9EB5-81F9A6D68D24}" type="datetimeFigureOut">
              <a:rPr lang="es-MX" smtClean="0"/>
              <a:t>12/02/2019</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EAD23C83-D0CD-4AC7-A32C-3ABB37E8F121}" type="slidenum">
              <a:rPr lang="es-MX" smtClean="0"/>
              <a:t>‹Nº›</a:t>
            </a:fld>
            <a:endParaRPr lang="es-MX"/>
          </a:p>
        </p:txBody>
      </p:sp>
    </p:spTree>
    <p:extLst>
      <p:ext uri="{BB962C8B-B14F-4D97-AF65-F5344CB8AC3E}">
        <p14:creationId xmlns:p14="http://schemas.microsoft.com/office/powerpoint/2010/main" val="196587155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58AF4691-7796-41DD-9EB5-81F9A6D68D24}" type="datetimeFigureOut">
              <a:rPr lang="es-MX" smtClean="0"/>
              <a:t>12/02/2019</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EAD23C83-D0CD-4AC7-A32C-3ABB37E8F121}" type="slidenum">
              <a:rPr lang="es-MX" smtClean="0"/>
              <a:t>‹Nº›</a:t>
            </a:fld>
            <a:endParaRPr lang="es-MX"/>
          </a:p>
        </p:txBody>
      </p:sp>
    </p:spTree>
    <p:extLst>
      <p:ext uri="{BB962C8B-B14F-4D97-AF65-F5344CB8AC3E}">
        <p14:creationId xmlns:p14="http://schemas.microsoft.com/office/powerpoint/2010/main" val="4000850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05979"/>
            <a:ext cx="2057400" cy="4388644"/>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05979"/>
            <a:ext cx="6019800" cy="438864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58AF4691-7796-41DD-9EB5-81F9A6D68D24}" type="datetimeFigureOut">
              <a:rPr lang="es-MX" smtClean="0"/>
              <a:t>12/02/2019</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EAD23C83-D0CD-4AC7-A32C-3ABB37E8F121}" type="slidenum">
              <a:rPr lang="es-MX" smtClean="0"/>
              <a:t>‹Nº›</a:t>
            </a:fld>
            <a:endParaRPr lang="es-MX"/>
          </a:p>
        </p:txBody>
      </p:sp>
    </p:spTree>
    <p:extLst>
      <p:ext uri="{BB962C8B-B14F-4D97-AF65-F5344CB8AC3E}">
        <p14:creationId xmlns:p14="http://schemas.microsoft.com/office/powerpoint/2010/main" val="562817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58AF4691-7796-41DD-9EB5-81F9A6D68D24}" type="datetimeFigureOut">
              <a:rPr lang="es-MX" smtClean="0"/>
              <a:t>12/02/2019</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EAD23C83-D0CD-4AC7-A32C-3ABB37E8F121}" type="slidenum">
              <a:rPr lang="es-MX" smtClean="0"/>
              <a:t>‹Nº›</a:t>
            </a:fld>
            <a:endParaRPr lang="es-MX"/>
          </a:p>
        </p:txBody>
      </p:sp>
    </p:spTree>
    <p:extLst>
      <p:ext uri="{BB962C8B-B14F-4D97-AF65-F5344CB8AC3E}">
        <p14:creationId xmlns:p14="http://schemas.microsoft.com/office/powerpoint/2010/main" val="1659888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3305176"/>
            <a:ext cx="7772400" cy="1021556"/>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58AF4691-7796-41DD-9EB5-81F9A6D68D24}" type="datetimeFigureOut">
              <a:rPr lang="es-MX" smtClean="0"/>
              <a:t>12/02/2019</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EAD23C83-D0CD-4AC7-A32C-3ABB37E8F121}" type="slidenum">
              <a:rPr lang="es-MX" smtClean="0"/>
              <a:t>‹Nº›</a:t>
            </a:fld>
            <a:endParaRPr lang="es-MX"/>
          </a:p>
        </p:txBody>
      </p:sp>
    </p:spTree>
    <p:extLst>
      <p:ext uri="{BB962C8B-B14F-4D97-AF65-F5344CB8AC3E}">
        <p14:creationId xmlns:p14="http://schemas.microsoft.com/office/powerpoint/2010/main" val="1119640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58AF4691-7796-41DD-9EB5-81F9A6D68D24}" type="datetimeFigureOut">
              <a:rPr lang="es-MX" smtClean="0"/>
              <a:t>12/02/2019</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EAD23C83-D0CD-4AC7-A32C-3ABB37E8F121}" type="slidenum">
              <a:rPr lang="es-MX" smtClean="0"/>
              <a:t>‹Nº›</a:t>
            </a:fld>
            <a:endParaRPr lang="es-MX"/>
          </a:p>
        </p:txBody>
      </p:sp>
    </p:spTree>
    <p:extLst>
      <p:ext uri="{BB962C8B-B14F-4D97-AF65-F5344CB8AC3E}">
        <p14:creationId xmlns:p14="http://schemas.microsoft.com/office/powerpoint/2010/main" val="7847842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58AF4691-7796-41DD-9EB5-81F9A6D68D24}" type="datetimeFigureOut">
              <a:rPr lang="es-MX" smtClean="0"/>
              <a:t>12/02/2019</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EAD23C83-D0CD-4AC7-A32C-3ABB37E8F121}" type="slidenum">
              <a:rPr lang="es-MX" smtClean="0"/>
              <a:t>‹Nº›</a:t>
            </a:fld>
            <a:endParaRPr lang="es-MX"/>
          </a:p>
        </p:txBody>
      </p:sp>
    </p:spTree>
    <p:extLst>
      <p:ext uri="{BB962C8B-B14F-4D97-AF65-F5344CB8AC3E}">
        <p14:creationId xmlns:p14="http://schemas.microsoft.com/office/powerpoint/2010/main" val="3047170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58AF4691-7796-41DD-9EB5-81F9A6D68D24}" type="datetimeFigureOut">
              <a:rPr lang="es-MX" smtClean="0"/>
              <a:t>12/02/2019</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EAD23C83-D0CD-4AC7-A32C-3ABB37E8F121}" type="slidenum">
              <a:rPr lang="es-MX" smtClean="0"/>
              <a:t>‹Nº›</a:t>
            </a:fld>
            <a:endParaRPr lang="es-MX"/>
          </a:p>
        </p:txBody>
      </p:sp>
    </p:spTree>
    <p:extLst>
      <p:ext uri="{BB962C8B-B14F-4D97-AF65-F5344CB8AC3E}">
        <p14:creationId xmlns:p14="http://schemas.microsoft.com/office/powerpoint/2010/main" val="999138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58AF4691-7796-41DD-9EB5-81F9A6D68D24}" type="datetimeFigureOut">
              <a:rPr lang="es-MX" smtClean="0"/>
              <a:t>12/02/2019</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EAD23C83-D0CD-4AC7-A32C-3ABB37E8F121}" type="slidenum">
              <a:rPr lang="es-MX" smtClean="0"/>
              <a:t>‹Nº›</a:t>
            </a:fld>
            <a:endParaRPr lang="es-MX"/>
          </a:p>
        </p:txBody>
      </p:sp>
    </p:spTree>
    <p:extLst>
      <p:ext uri="{BB962C8B-B14F-4D97-AF65-F5344CB8AC3E}">
        <p14:creationId xmlns:p14="http://schemas.microsoft.com/office/powerpoint/2010/main" val="3803037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204787"/>
            <a:ext cx="3008313" cy="871538"/>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8AF4691-7796-41DD-9EB5-81F9A6D68D24}" type="datetimeFigureOut">
              <a:rPr lang="es-MX" smtClean="0"/>
              <a:t>12/02/2019</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EAD23C83-D0CD-4AC7-A32C-3ABB37E8F121}" type="slidenum">
              <a:rPr lang="es-MX" smtClean="0"/>
              <a:t>‹Nº›</a:t>
            </a:fld>
            <a:endParaRPr lang="es-MX"/>
          </a:p>
        </p:txBody>
      </p:sp>
    </p:spTree>
    <p:extLst>
      <p:ext uri="{BB962C8B-B14F-4D97-AF65-F5344CB8AC3E}">
        <p14:creationId xmlns:p14="http://schemas.microsoft.com/office/powerpoint/2010/main" val="12286446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3600450"/>
            <a:ext cx="5486400" cy="425054"/>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8AF4691-7796-41DD-9EB5-81F9A6D68D24}" type="datetimeFigureOut">
              <a:rPr lang="es-MX" smtClean="0"/>
              <a:t>12/02/2019</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EAD23C83-D0CD-4AC7-A32C-3ABB37E8F121}" type="slidenum">
              <a:rPr lang="es-MX" smtClean="0"/>
              <a:t>‹Nº›</a:t>
            </a:fld>
            <a:endParaRPr lang="es-MX"/>
          </a:p>
        </p:txBody>
      </p:sp>
    </p:spTree>
    <p:extLst>
      <p:ext uri="{BB962C8B-B14F-4D97-AF65-F5344CB8AC3E}">
        <p14:creationId xmlns:p14="http://schemas.microsoft.com/office/powerpoint/2010/main" val="1965164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latin typeface="Arial Narrow" pitchFamily="34" charset="0"/>
              </a:defRPr>
            </a:lvl1pPr>
          </a:lstStyle>
          <a:p>
            <a:fld id="{58AF4691-7796-41DD-9EB5-81F9A6D68D24}" type="datetimeFigureOut">
              <a:rPr lang="es-MX" smtClean="0"/>
              <a:pPr/>
              <a:t>12/02/2019</a:t>
            </a:fld>
            <a:endParaRPr lang="es-MX"/>
          </a:p>
        </p:txBody>
      </p:sp>
      <p:sp>
        <p:nvSpPr>
          <p:cNvPr id="5" name="4 Marcador de pie de página"/>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latin typeface="Arial Narrow" pitchFamily="34" charset="0"/>
              </a:defRPr>
            </a:lvl1pPr>
          </a:lstStyle>
          <a:p>
            <a:endParaRPr lang="es-MX"/>
          </a:p>
        </p:txBody>
      </p:sp>
      <p:sp>
        <p:nvSpPr>
          <p:cNvPr id="6" name="5 Marcador de número de diapositiva"/>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latin typeface="Arial Narrow" pitchFamily="34" charset="0"/>
              </a:defRPr>
            </a:lvl1pPr>
          </a:lstStyle>
          <a:p>
            <a:fld id="{EAD23C83-D0CD-4AC7-A32C-3ABB37E8F121}" type="slidenum">
              <a:rPr lang="es-MX" smtClean="0"/>
              <a:pPr/>
              <a:t>‹Nº›</a:t>
            </a:fld>
            <a:endParaRPr lang="es-MX"/>
          </a:p>
        </p:txBody>
      </p:sp>
    </p:spTree>
    <p:extLst>
      <p:ext uri="{BB962C8B-B14F-4D97-AF65-F5344CB8AC3E}">
        <p14:creationId xmlns:p14="http://schemas.microsoft.com/office/powerpoint/2010/main" val="29992948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Arial Narrow"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Narrow"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Narrow"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Narrow"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Narrow"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3.wdp"/></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gif"/><Relationship Id="rId7"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1.jpeg"/><Relationship Id="rId4" Type="http://schemas.microsoft.com/office/2007/relationships/hdphoto" Target="../media/hdphoto4.wdp"/></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3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MX" dirty="0" smtClean="0"/>
              <a:t>Clases de Automatización</a:t>
            </a:r>
            <a:endParaRPr lang="es-MX" dirty="0"/>
          </a:p>
        </p:txBody>
      </p:sp>
      <p:sp>
        <p:nvSpPr>
          <p:cNvPr id="3" name="2 Subtítulo"/>
          <p:cNvSpPr>
            <a:spLocks noGrp="1"/>
          </p:cNvSpPr>
          <p:nvPr>
            <p:ph type="subTitle" idx="1"/>
          </p:nvPr>
        </p:nvSpPr>
        <p:spPr/>
        <p:txBody>
          <a:bodyPr/>
          <a:lstStyle/>
          <a:p>
            <a:endParaRPr lang="es-MX"/>
          </a:p>
        </p:txBody>
      </p:sp>
    </p:spTree>
    <p:extLst>
      <p:ext uri="{BB962C8B-B14F-4D97-AF65-F5344CB8AC3E}">
        <p14:creationId xmlns:p14="http://schemas.microsoft.com/office/powerpoint/2010/main" val="21939294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chor="t">
            <a:noAutofit/>
          </a:bodyPr>
          <a:lstStyle/>
          <a:p>
            <a:pPr algn="r"/>
            <a:r>
              <a:rPr lang="es-MX" sz="2800" b="1" dirty="0"/>
              <a:t>Clases de Automatización: </a:t>
            </a:r>
            <a:br>
              <a:rPr lang="es-MX" sz="2800" b="1" dirty="0"/>
            </a:br>
            <a:r>
              <a:rPr lang="es-MX" sz="2800" b="1" dirty="0"/>
              <a:t>Neumática e Hidráulica</a:t>
            </a:r>
          </a:p>
        </p:txBody>
      </p:sp>
      <p:sp>
        <p:nvSpPr>
          <p:cNvPr id="3" name="2 Marcador de contenido"/>
          <p:cNvSpPr>
            <a:spLocks noGrp="1"/>
          </p:cNvSpPr>
          <p:nvPr>
            <p:ph idx="1"/>
          </p:nvPr>
        </p:nvSpPr>
        <p:spPr>
          <a:xfrm>
            <a:off x="251520" y="1128143"/>
            <a:ext cx="7560840" cy="3819871"/>
          </a:xfrm>
        </p:spPr>
        <p:txBody>
          <a:bodyPr>
            <a:normAutofit fontScale="85000" lnSpcReduction="20000"/>
          </a:bodyPr>
          <a:lstStyle/>
          <a:p>
            <a:pPr marL="0" indent="0" algn="just">
              <a:buNone/>
            </a:pPr>
            <a:r>
              <a:rPr lang="es-MX" b="1" dirty="0"/>
              <a:t>Las redes pueden ser :</a:t>
            </a:r>
          </a:p>
          <a:p>
            <a:pPr marL="0" indent="0" algn="just">
              <a:buNone/>
            </a:pPr>
            <a:endParaRPr lang="es-MX" dirty="0" smtClean="0"/>
          </a:p>
          <a:p>
            <a:pPr algn="just">
              <a:buBlip>
                <a:blip r:embed="rId2"/>
              </a:buBlip>
            </a:pPr>
            <a:r>
              <a:rPr lang="es-MX" b="1" dirty="0"/>
              <a:t>Abiertas: </a:t>
            </a:r>
            <a:r>
              <a:rPr lang="es-MX" dirty="0"/>
              <a:t>que comunican en algún punto con el exterior. El fluido de trabajo, tras pasar por el elemento actuador, se libera al ambiente (Neumática).</a:t>
            </a:r>
          </a:p>
          <a:p>
            <a:pPr algn="just">
              <a:buBlip>
                <a:blip r:embed="rId2"/>
              </a:buBlip>
            </a:pPr>
            <a:r>
              <a:rPr lang="es-MX" b="1" dirty="0"/>
              <a:t>Cerradas: </a:t>
            </a:r>
            <a:r>
              <a:rPr lang="es-MX" dirty="0"/>
              <a:t>donde el fluido de trabajo circula primero en sentido depósito actuador, para luego volver al depósito </a:t>
            </a:r>
            <a:r>
              <a:rPr lang="es-MX" dirty="0" smtClean="0"/>
              <a:t>a </a:t>
            </a:r>
            <a:r>
              <a:rPr lang="es-MX" dirty="0"/>
              <a:t>través del llamado circuito de retorno. Este es el caso de los circuitos </a:t>
            </a:r>
            <a:r>
              <a:rPr lang="es-MX" dirty="0" smtClean="0"/>
              <a:t>oleo hidráulicos, </a:t>
            </a:r>
            <a:r>
              <a:rPr lang="es-MX" dirty="0"/>
              <a:t>donde el aceite no se puede verter al ambiente (es contaminante).</a:t>
            </a:r>
          </a:p>
        </p:txBody>
      </p:sp>
    </p:spTree>
    <p:extLst>
      <p:ext uri="{BB962C8B-B14F-4D97-AF65-F5344CB8AC3E}">
        <p14:creationId xmlns:p14="http://schemas.microsoft.com/office/powerpoint/2010/main" val="11095899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chor="t">
            <a:noAutofit/>
          </a:bodyPr>
          <a:lstStyle/>
          <a:p>
            <a:pPr algn="r"/>
            <a:r>
              <a:rPr lang="es-MX" sz="2800" b="1" dirty="0"/>
              <a:t>Clases de Automatización: </a:t>
            </a:r>
            <a:br>
              <a:rPr lang="es-MX" sz="2800" b="1" dirty="0"/>
            </a:br>
            <a:r>
              <a:rPr lang="es-MX" sz="2800" b="1" dirty="0"/>
              <a:t>Neumática e Hidráulica</a:t>
            </a:r>
          </a:p>
        </p:txBody>
      </p:sp>
      <p:sp>
        <p:nvSpPr>
          <p:cNvPr id="3" name="2 Marcador de contenido"/>
          <p:cNvSpPr>
            <a:spLocks noGrp="1"/>
          </p:cNvSpPr>
          <p:nvPr>
            <p:ph idx="1"/>
          </p:nvPr>
        </p:nvSpPr>
        <p:spPr>
          <a:xfrm>
            <a:off x="107504" y="771550"/>
            <a:ext cx="8712968" cy="3819871"/>
          </a:xfrm>
        </p:spPr>
        <p:txBody>
          <a:bodyPr>
            <a:noAutofit/>
          </a:bodyPr>
          <a:lstStyle/>
          <a:p>
            <a:pPr marL="0" indent="0" algn="just">
              <a:buNone/>
            </a:pPr>
            <a:r>
              <a:rPr lang="es-MX" sz="2100" b="1" dirty="0" smtClean="0"/>
              <a:t>Grupo Compresor.</a:t>
            </a:r>
            <a:endParaRPr lang="es-MX" sz="2100" b="1" dirty="0"/>
          </a:p>
          <a:p>
            <a:pPr algn="just">
              <a:buBlip>
                <a:blip r:embed="rId2"/>
              </a:buBlip>
            </a:pPr>
            <a:r>
              <a:rPr lang="es-MX" sz="2100" dirty="0"/>
              <a:t>Es el conjunto de dispositivos encargados de filtrar y captar el aire del exterior a presión atmosférica, elevando su presión y cediéndolo posteriormente al resto del </a:t>
            </a:r>
            <a:r>
              <a:rPr lang="es-MX" sz="2100" dirty="0" smtClean="0"/>
              <a:t>circuito</a:t>
            </a:r>
          </a:p>
          <a:p>
            <a:pPr marL="0" indent="0" algn="just">
              <a:buNone/>
            </a:pPr>
            <a:r>
              <a:rPr lang="es-MX" sz="2100" b="1" dirty="0"/>
              <a:t>Consta de:</a:t>
            </a:r>
          </a:p>
          <a:p>
            <a:pPr algn="just">
              <a:buFont typeface="Wingdings" pitchFamily="2" charset="2"/>
              <a:buChar char="§"/>
            </a:pPr>
            <a:r>
              <a:rPr lang="es-MX" sz="2100" b="1" dirty="0" smtClean="0"/>
              <a:t>Filtro </a:t>
            </a:r>
            <a:r>
              <a:rPr lang="es-MX" sz="2100" b="1" dirty="0"/>
              <a:t>de captación: </a:t>
            </a:r>
            <a:r>
              <a:rPr lang="es-MX" sz="2100" dirty="0"/>
              <a:t>impide la entrada de </a:t>
            </a:r>
            <a:r>
              <a:rPr lang="es-MX" sz="2100" dirty="0" smtClean="0"/>
              <a:t>partículas extrañas </a:t>
            </a:r>
            <a:r>
              <a:rPr lang="es-MX" sz="2100" dirty="0"/>
              <a:t>en el aire del circuito</a:t>
            </a:r>
            <a:r>
              <a:rPr lang="es-MX" sz="2100" dirty="0" smtClean="0"/>
              <a:t>.</a:t>
            </a:r>
          </a:p>
          <a:p>
            <a:pPr algn="just">
              <a:buFont typeface="Wingdings" pitchFamily="2" charset="2"/>
              <a:buChar char="§"/>
            </a:pPr>
            <a:r>
              <a:rPr lang="es-MX" sz="2100" b="1" dirty="0" smtClean="0"/>
              <a:t>Motor</a:t>
            </a:r>
            <a:r>
              <a:rPr lang="es-MX" sz="2100" b="1" dirty="0"/>
              <a:t>: </a:t>
            </a:r>
            <a:r>
              <a:rPr lang="es-MX" sz="2100" dirty="0"/>
              <a:t>dispositivo que produce energía </a:t>
            </a:r>
            <a:r>
              <a:rPr lang="es-MX" sz="2100" dirty="0" smtClean="0"/>
              <a:t>mecánica comunicándosela </a:t>
            </a:r>
            <a:r>
              <a:rPr lang="es-MX" sz="2100" dirty="0"/>
              <a:t>al </a:t>
            </a:r>
            <a:r>
              <a:rPr lang="es-MX" sz="2100" dirty="0" smtClean="0"/>
              <a:t>compresor.</a:t>
            </a:r>
          </a:p>
          <a:p>
            <a:pPr algn="just">
              <a:buFont typeface="Wingdings" pitchFamily="2" charset="2"/>
              <a:buChar char="§"/>
            </a:pPr>
            <a:r>
              <a:rPr lang="es-MX" sz="2100" b="1" dirty="0" smtClean="0"/>
              <a:t>Compresor</a:t>
            </a:r>
            <a:r>
              <a:rPr lang="es-MX" sz="2100" b="1" dirty="0"/>
              <a:t>: </a:t>
            </a:r>
            <a:r>
              <a:rPr lang="es-MX" sz="2100" dirty="0"/>
              <a:t>elemento encargado de transformar la </a:t>
            </a:r>
            <a:r>
              <a:rPr lang="es-MX" sz="2100" dirty="0" smtClean="0"/>
              <a:t>energía mecánica </a:t>
            </a:r>
            <a:r>
              <a:rPr lang="es-MX" sz="2100" dirty="0"/>
              <a:t>o eléctrica del motor en energía de presión; es decir, </a:t>
            </a:r>
            <a:r>
              <a:rPr lang="es-MX" sz="2100" dirty="0" smtClean="0"/>
              <a:t>elevar la </a:t>
            </a:r>
            <a:r>
              <a:rPr lang="es-MX" sz="2100" dirty="0"/>
              <a:t>presión del fluido de trabajo. Por tanto, el compresor toma aire </a:t>
            </a:r>
            <a:r>
              <a:rPr lang="es-MX" sz="2100" dirty="0" smtClean="0"/>
              <a:t>del exterior</a:t>
            </a:r>
            <a:r>
              <a:rPr lang="es-MX" sz="2100" dirty="0"/>
              <a:t>, a presión atmosférica, y lo comprime aumentando </a:t>
            </a:r>
            <a:r>
              <a:rPr lang="es-MX" sz="2100" dirty="0" smtClean="0"/>
              <a:t>su presión</a:t>
            </a:r>
            <a:r>
              <a:rPr lang="es-MX" sz="2100" dirty="0"/>
              <a:t>.</a:t>
            </a:r>
            <a:endParaRPr lang="es-MX" sz="2100" dirty="0" smtClean="0"/>
          </a:p>
        </p:txBody>
      </p:sp>
    </p:spTree>
    <p:extLst>
      <p:ext uri="{BB962C8B-B14F-4D97-AF65-F5344CB8AC3E}">
        <p14:creationId xmlns:p14="http://schemas.microsoft.com/office/powerpoint/2010/main" val="15243615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chor="t">
            <a:noAutofit/>
          </a:bodyPr>
          <a:lstStyle/>
          <a:p>
            <a:pPr algn="r"/>
            <a:r>
              <a:rPr lang="es-MX" sz="2800" b="1" dirty="0"/>
              <a:t>Clases de Automatización: </a:t>
            </a:r>
            <a:br>
              <a:rPr lang="es-MX" sz="2800" b="1" dirty="0"/>
            </a:br>
            <a:r>
              <a:rPr lang="es-MX" sz="2800" b="1" dirty="0"/>
              <a:t>Neumática e Hidráulica</a:t>
            </a:r>
          </a:p>
        </p:txBody>
      </p:sp>
      <p:sp>
        <p:nvSpPr>
          <p:cNvPr id="3" name="2 Marcador de contenido"/>
          <p:cNvSpPr>
            <a:spLocks noGrp="1"/>
          </p:cNvSpPr>
          <p:nvPr>
            <p:ph idx="1"/>
          </p:nvPr>
        </p:nvSpPr>
        <p:spPr>
          <a:xfrm>
            <a:off x="107504" y="771550"/>
            <a:ext cx="4680520" cy="4176464"/>
          </a:xfrm>
        </p:spPr>
        <p:txBody>
          <a:bodyPr>
            <a:noAutofit/>
          </a:bodyPr>
          <a:lstStyle/>
          <a:p>
            <a:pPr marL="0" indent="0" algn="just">
              <a:buNone/>
            </a:pPr>
            <a:r>
              <a:rPr lang="es-MX" sz="2600" b="1" dirty="0" smtClean="0"/>
              <a:t>Grupo Compresor.</a:t>
            </a:r>
            <a:endParaRPr lang="es-MX" sz="2600" dirty="0" smtClean="0"/>
          </a:p>
          <a:p>
            <a:pPr marL="0" indent="0" algn="just">
              <a:buNone/>
            </a:pPr>
            <a:r>
              <a:rPr lang="es-MX" sz="2600" dirty="0" smtClean="0"/>
              <a:t>Los </a:t>
            </a:r>
            <a:r>
              <a:rPr lang="es-MX" sz="2600" dirty="0"/>
              <a:t>compresores se diferencian por el caudal que son capaces </a:t>
            </a:r>
            <a:r>
              <a:rPr lang="es-MX" sz="2600" dirty="0" smtClean="0"/>
              <a:t>de suministrar </a:t>
            </a:r>
            <a:r>
              <a:rPr lang="es-MX" sz="2600" dirty="0"/>
              <a:t>a la red neumática, por lo que su rango suele </a:t>
            </a:r>
            <a:r>
              <a:rPr lang="es-MX" sz="2600" dirty="0" smtClean="0"/>
              <a:t>variar entre </a:t>
            </a:r>
            <a:r>
              <a:rPr lang="es-MX" sz="2600" dirty="0"/>
              <a:t>los pequeños compresores de unas decenas de litros </a:t>
            </a:r>
            <a:r>
              <a:rPr lang="es-MX" sz="2600" dirty="0" smtClean="0"/>
              <a:t>por minuto </a:t>
            </a:r>
            <a:r>
              <a:rPr lang="es-MX" sz="2600" dirty="0"/>
              <a:t>hasta los de grandes dimensiones, que son capaces </a:t>
            </a:r>
            <a:r>
              <a:rPr lang="es-MX" sz="2600" dirty="0" smtClean="0"/>
              <a:t>de generar </a:t>
            </a:r>
            <a:r>
              <a:rPr lang="es-MX" sz="2600" dirty="0"/>
              <a:t>un caudal de hasta 50 000 </a:t>
            </a:r>
            <a:r>
              <a:rPr lang="es-MX" sz="2600" dirty="0" smtClean="0"/>
              <a:t>m3 /min</a:t>
            </a:r>
            <a:r>
              <a:rPr lang="es-MX" sz="2600" dirty="0"/>
              <a:t>.</a:t>
            </a:r>
            <a:endParaRPr lang="es-MX" sz="2600" dirty="0" smtClean="0"/>
          </a:p>
        </p:txBody>
      </p:sp>
      <p:pic>
        <p:nvPicPr>
          <p:cNvPr id="8194" name="Picture 2"/>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a:ext>
            </a:extLst>
          </a:blip>
          <a:srcRect/>
          <a:stretch/>
        </p:blipFill>
        <p:spPr bwMode="auto">
          <a:xfrm>
            <a:off x="5076056" y="1159768"/>
            <a:ext cx="3256120" cy="3284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15229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chor="t">
            <a:noAutofit/>
          </a:bodyPr>
          <a:lstStyle/>
          <a:p>
            <a:pPr algn="r"/>
            <a:r>
              <a:rPr lang="es-MX" sz="2800" b="1" dirty="0"/>
              <a:t>Clases de Automatización: </a:t>
            </a:r>
            <a:br>
              <a:rPr lang="es-MX" sz="2800" b="1" dirty="0"/>
            </a:br>
            <a:r>
              <a:rPr lang="es-MX" sz="2800" b="1" dirty="0"/>
              <a:t>Neumática e Hidráulica</a:t>
            </a:r>
          </a:p>
        </p:txBody>
      </p:sp>
      <p:sp>
        <p:nvSpPr>
          <p:cNvPr id="3" name="2 Marcador de contenido"/>
          <p:cNvSpPr>
            <a:spLocks noGrp="1"/>
          </p:cNvSpPr>
          <p:nvPr>
            <p:ph idx="1"/>
          </p:nvPr>
        </p:nvSpPr>
        <p:spPr>
          <a:xfrm>
            <a:off x="107504" y="483518"/>
            <a:ext cx="4464496" cy="4464496"/>
          </a:xfrm>
        </p:spPr>
        <p:txBody>
          <a:bodyPr>
            <a:noAutofit/>
          </a:bodyPr>
          <a:lstStyle/>
          <a:p>
            <a:pPr marL="0" indent="0" algn="just">
              <a:buNone/>
            </a:pPr>
            <a:r>
              <a:rPr lang="es-MX" sz="1800" b="1" dirty="0" smtClean="0"/>
              <a:t>Grupo Compresor.</a:t>
            </a:r>
            <a:endParaRPr lang="es-MX" sz="1800" dirty="0" smtClean="0"/>
          </a:p>
          <a:p>
            <a:pPr marL="0" indent="0" algn="just">
              <a:buNone/>
            </a:pPr>
            <a:r>
              <a:rPr lang="es-MX" sz="1800" dirty="0"/>
              <a:t>Por otra parte, los compresores se pueden clasificar en función de la forma en que tiene lugar la compresión del aire:</a:t>
            </a:r>
          </a:p>
          <a:p>
            <a:pPr marL="0" indent="0" algn="just">
              <a:buNone/>
            </a:pPr>
            <a:endParaRPr lang="es-MX" sz="1050" dirty="0"/>
          </a:p>
          <a:p>
            <a:pPr marL="0" indent="0" algn="just">
              <a:buNone/>
            </a:pPr>
            <a:r>
              <a:rPr lang="es-MX" sz="1800" b="1" dirty="0"/>
              <a:t>Compresores volumétricos: </a:t>
            </a:r>
            <a:r>
              <a:rPr lang="es-MX" sz="1800" dirty="0"/>
              <a:t>Comprimen el aire al reducir </a:t>
            </a:r>
            <a:r>
              <a:rPr lang="es-MX" sz="1800" dirty="0" smtClean="0"/>
              <a:t>el volumen </a:t>
            </a:r>
            <a:r>
              <a:rPr lang="es-MX" sz="1800" dirty="0"/>
              <a:t>del recinto que lo contiene. Pueden ser:</a:t>
            </a:r>
          </a:p>
          <a:p>
            <a:pPr marL="0" indent="0" algn="just">
              <a:buNone/>
            </a:pPr>
            <a:endParaRPr lang="es-MX" sz="1050" dirty="0"/>
          </a:p>
          <a:p>
            <a:pPr algn="just">
              <a:buFont typeface="Wingdings" pitchFamily="2" charset="2"/>
              <a:buChar char="Ø"/>
            </a:pPr>
            <a:r>
              <a:rPr lang="es-MX" sz="1600" b="1" dirty="0"/>
              <a:t>Alternativos. </a:t>
            </a:r>
            <a:r>
              <a:rPr lang="es-MX" sz="1600" dirty="0"/>
              <a:t>Disponen de un émbolo o pistón que realiza un movimiento alternativo en el interior de un cilindro. El aire entra en la cámara del cilindro por una válvula de admisión. Cuando se ha llenado la cámara, la válvula se cierra y el pistón se desplaza: disminuye el volumen de la cámara y aumenta la presión del aire contenido en su interior. </a:t>
            </a:r>
            <a:endParaRPr lang="es-MX" sz="1600" dirty="0" smtClean="0"/>
          </a:p>
        </p:txBody>
      </p:sp>
      <p:pic>
        <p:nvPicPr>
          <p:cNvPr id="9218"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5508104" y="1121183"/>
            <a:ext cx="3096343" cy="2450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4644008" y="3553536"/>
            <a:ext cx="2149522" cy="1589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02865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chor="t">
            <a:noAutofit/>
          </a:bodyPr>
          <a:lstStyle/>
          <a:p>
            <a:pPr algn="r"/>
            <a:r>
              <a:rPr lang="es-MX" sz="2800" b="1" dirty="0"/>
              <a:t>Clases de Automatización: </a:t>
            </a:r>
            <a:br>
              <a:rPr lang="es-MX" sz="2800" b="1" dirty="0"/>
            </a:br>
            <a:r>
              <a:rPr lang="es-MX" sz="2800" b="1" dirty="0"/>
              <a:t>Neumática e Hidráulica</a:t>
            </a:r>
          </a:p>
        </p:txBody>
      </p:sp>
      <p:sp>
        <p:nvSpPr>
          <p:cNvPr id="3" name="2 Marcador de contenido"/>
          <p:cNvSpPr>
            <a:spLocks noGrp="1"/>
          </p:cNvSpPr>
          <p:nvPr>
            <p:ph idx="1"/>
          </p:nvPr>
        </p:nvSpPr>
        <p:spPr>
          <a:xfrm>
            <a:off x="107504" y="483518"/>
            <a:ext cx="4464496" cy="4464496"/>
          </a:xfrm>
        </p:spPr>
        <p:txBody>
          <a:bodyPr>
            <a:noAutofit/>
          </a:bodyPr>
          <a:lstStyle/>
          <a:p>
            <a:pPr marL="0" indent="0" algn="just">
              <a:buNone/>
            </a:pPr>
            <a:r>
              <a:rPr lang="es-MX" sz="1800" b="1" dirty="0" smtClean="0"/>
              <a:t>Grupo Compresor.</a:t>
            </a:r>
            <a:endParaRPr lang="es-MX" sz="1800" dirty="0" smtClean="0"/>
          </a:p>
          <a:p>
            <a:pPr marL="0" indent="0" algn="just">
              <a:buNone/>
            </a:pPr>
            <a:r>
              <a:rPr lang="es-MX" sz="1800" dirty="0"/>
              <a:t>Por otra parte, los compresores se pueden clasificar en función de la forma en que tiene lugar la compresión del aire:</a:t>
            </a:r>
          </a:p>
          <a:p>
            <a:pPr marL="0" indent="0" algn="just">
              <a:buNone/>
            </a:pPr>
            <a:endParaRPr lang="es-MX" sz="1050" dirty="0"/>
          </a:p>
          <a:p>
            <a:pPr marL="0" indent="0" algn="just">
              <a:buNone/>
            </a:pPr>
            <a:r>
              <a:rPr lang="es-MX" sz="1800" b="1" dirty="0"/>
              <a:t>Rotativos. </a:t>
            </a:r>
            <a:r>
              <a:rPr lang="es-MX" sz="1800" dirty="0"/>
              <a:t>Constituidos por una cámara de compresión y un rotor. Al girar el rotor, el compresor aspira el aire y lo comprime en la cámara. Los más utilizados son los compresores rotativos de paletas, que constan de un eje sobre el que se dispone un conjunto de paletas; entre las paredes del compresor y las paletas se crean unas pequeñas cámaras que van disminuyendo de volumen al girar y, en consecuencia, aumentando la presión del aire contenido en su interior.</a:t>
            </a:r>
            <a:endParaRPr lang="es-MX" sz="1600" dirty="0" smtClean="0"/>
          </a:p>
        </p:txBody>
      </p:sp>
      <p:pic>
        <p:nvPicPr>
          <p:cNvPr id="10242"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5076056" y="1275606"/>
            <a:ext cx="2868506" cy="3157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19978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rmAutofit/>
          </a:bodyPr>
          <a:lstStyle/>
          <a:p>
            <a:r>
              <a:rPr lang="es-MX" dirty="0" smtClean="0"/>
              <a:t>Automatización Eléctrica</a:t>
            </a:r>
            <a:endParaRPr lang="es-MX" dirty="0"/>
          </a:p>
        </p:txBody>
      </p:sp>
      <p:sp>
        <p:nvSpPr>
          <p:cNvPr id="3" name="2 Subtítulo"/>
          <p:cNvSpPr>
            <a:spLocks noGrp="1"/>
          </p:cNvSpPr>
          <p:nvPr>
            <p:ph type="subTitle" idx="1"/>
          </p:nvPr>
        </p:nvSpPr>
        <p:spPr/>
        <p:txBody>
          <a:bodyPr/>
          <a:lstStyle/>
          <a:p>
            <a:endParaRPr lang="es-MX"/>
          </a:p>
        </p:txBody>
      </p:sp>
    </p:spTree>
    <p:extLst>
      <p:ext uri="{BB962C8B-B14F-4D97-AF65-F5344CB8AC3E}">
        <p14:creationId xmlns:p14="http://schemas.microsoft.com/office/powerpoint/2010/main" val="34446519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chor="t">
            <a:noAutofit/>
          </a:bodyPr>
          <a:lstStyle/>
          <a:p>
            <a:pPr algn="r"/>
            <a:r>
              <a:rPr lang="es-MX" sz="2800" b="1" dirty="0" smtClean="0"/>
              <a:t>Clases de Automatización: </a:t>
            </a:r>
            <a:br>
              <a:rPr lang="es-MX" sz="2800" b="1" dirty="0" smtClean="0"/>
            </a:br>
            <a:r>
              <a:rPr lang="es-MX" sz="2800" b="1" dirty="0" smtClean="0"/>
              <a:t>Eléctrica</a:t>
            </a:r>
            <a:endParaRPr lang="es-MX" sz="2800" b="1" dirty="0"/>
          </a:p>
        </p:txBody>
      </p:sp>
      <p:sp>
        <p:nvSpPr>
          <p:cNvPr id="3" name="2 Marcador de contenido"/>
          <p:cNvSpPr>
            <a:spLocks noGrp="1"/>
          </p:cNvSpPr>
          <p:nvPr>
            <p:ph idx="1"/>
          </p:nvPr>
        </p:nvSpPr>
        <p:spPr>
          <a:xfrm>
            <a:off x="467544" y="1200151"/>
            <a:ext cx="8208912" cy="3099791"/>
          </a:xfrm>
        </p:spPr>
        <p:txBody>
          <a:bodyPr>
            <a:normAutofit/>
          </a:bodyPr>
          <a:lstStyle/>
          <a:p>
            <a:pPr marL="0" indent="0" algn="just">
              <a:buNone/>
            </a:pPr>
            <a:r>
              <a:rPr lang="es-MX" sz="2800" dirty="0"/>
              <a:t>La automatización eléctrica es uno de los sistemas de </a:t>
            </a:r>
            <a:r>
              <a:rPr lang="es-MX" sz="2800" dirty="0" smtClean="0"/>
              <a:t>automatización más </a:t>
            </a:r>
            <a:r>
              <a:rPr lang="es-MX" sz="2800" dirty="0"/>
              <a:t>empleados y extendidos en la actualidad no sólo en la industria, sino en casi todos los campos de la vida diaria. </a:t>
            </a:r>
          </a:p>
        </p:txBody>
      </p:sp>
      <p:pic>
        <p:nvPicPr>
          <p:cNvPr id="2050" name="Picture 2" descr="Resultado de imagen para automatizaciÃ³n electrica"/>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a:ext>
            </a:extLst>
          </a:blip>
          <a:srcRect/>
          <a:stretch>
            <a:fillRect/>
          </a:stretch>
        </p:blipFill>
        <p:spPr bwMode="auto">
          <a:xfrm>
            <a:off x="2915816" y="2715766"/>
            <a:ext cx="3528392" cy="22869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78461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chor="t">
            <a:noAutofit/>
          </a:bodyPr>
          <a:lstStyle/>
          <a:p>
            <a:pPr algn="r"/>
            <a:r>
              <a:rPr lang="es-MX" sz="2800" b="1" dirty="0" smtClean="0"/>
              <a:t>Clases de Automatización: </a:t>
            </a:r>
            <a:br>
              <a:rPr lang="es-MX" sz="2800" b="1" dirty="0" smtClean="0"/>
            </a:br>
            <a:r>
              <a:rPr lang="es-MX" sz="2800" b="1" dirty="0"/>
              <a:t>Eléctrica</a:t>
            </a:r>
          </a:p>
        </p:txBody>
      </p:sp>
      <p:sp>
        <p:nvSpPr>
          <p:cNvPr id="3" name="2 Marcador de contenido"/>
          <p:cNvSpPr>
            <a:spLocks noGrp="1"/>
          </p:cNvSpPr>
          <p:nvPr>
            <p:ph idx="1"/>
          </p:nvPr>
        </p:nvSpPr>
        <p:spPr>
          <a:xfrm>
            <a:off x="182825" y="699542"/>
            <a:ext cx="5037247" cy="3819871"/>
          </a:xfrm>
        </p:spPr>
        <p:txBody>
          <a:bodyPr>
            <a:noAutofit/>
          </a:bodyPr>
          <a:lstStyle/>
          <a:p>
            <a:pPr marL="0" indent="0" algn="ctr">
              <a:buNone/>
            </a:pPr>
            <a:r>
              <a:rPr lang="es-MX" sz="2800" b="1" dirty="0"/>
              <a:t>Automatización eléctrica, </a:t>
            </a:r>
            <a:r>
              <a:rPr lang="es-MX" sz="2800" b="1" dirty="0" smtClean="0"/>
              <a:t>definición.</a:t>
            </a:r>
          </a:p>
          <a:p>
            <a:pPr marL="0" indent="0" algn="just">
              <a:buNone/>
            </a:pPr>
            <a:endParaRPr lang="es-MX" sz="1100" dirty="0" smtClean="0"/>
          </a:p>
          <a:p>
            <a:pPr marL="0" indent="0" algn="just">
              <a:buNone/>
            </a:pPr>
            <a:r>
              <a:rPr lang="es-MX" sz="2800" dirty="0" smtClean="0"/>
              <a:t>La </a:t>
            </a:r>
            <a:r>
              <a:rPr lang="es-MX" sz="2800" dirty="0"/>
              <a:t>automatización eléctrica es un sistema diseñado con el fin de aprovechar la capacidad de las máquinas en la realización de determinadas </a:t>
            </a:r>
            <a:r>
              <a:rPr lang="es-MX" sz="2800" dirty="0" smtClean="0"/>
              <a:t>tareas.</a:t>
            </a:r>
            <a:endParaRPr lang="es-MX" sz="2800" dirty="0"/>
          </a:p>
        </p:txBody>
      </p:sp>
      <p:pic>
        <p:nvPicPr>
          <p:cNvPr id="1026" name="Picture 2" descr="Imagen relacionada"/>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523610" y="1923678"/>
            <a:ext cx="3341171" cy="2088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99194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chor="t">
            <a:noAutofit/>
          </a:bodyPr>
          <a:lstStyle/>
          <a:p>
            <a:pPr algn="r"/>
            <a:r>
              <a:rPr lang="es-MX" sz="2800" b="1" dirty="0" smtClean="0"/>
              <a:t>Clases de Automatización: </a:t>
            </a:r>
            <a:br>
              <a:rPr lang="es-MX" sz="2800" b="1" dirty="0" smtClean="0"/>
            </a:br>
            <a:r>
              <a:rPr lang="es-MX" sz="2800" b="1" dirty="0"/>
              <a:t>Eléctrica</a:t>
            </a:r>
          </a:p>
        </p:txBody>
      </p:sp>
      <p:sp>
        <p:nvSpPr>
          <p:cNvPr id="3" name="2 Marcador de contenido"/>
          <p:cNvSpPr>
            <a:spLocks noGrp="1"/>
          </p:cNvSpPr>
          <p:nvPr>
            <p:ph idx="1"/>
          </p:nvPr>
        </p:nvSpPr>
        <p:spPr>
          <a:xfrm>
            <a:off x="182825" y="699543"/>
            <a:ext cx="8637647" cy="2376264"/>
          </a:xfrm>
        </p:spPr>
        <p:txBody>
          <a:bodyPr>
            <a:noAutofit/>
          </a:bodyPr>
          <a:lstStyle/>
          <a:p>
            <a:pPr marL="0" indent="0" algn="just">
              <a:buNone/>
            </a:pPr>
            <a:r>
              <a:rPr lang="es-MX" sz="2400" b="1" dirty="0"/>
              <a:t>Usos de este tipo de automatización</a:t>
            </a:r>
          </a:p>
          <a:p>
            <a:pPr marL="0" indent="0" algn="just">
              <a:buNone/>
            </a:pPr>
            <a:endParaRPr lang="es-MX" sz="1000" dirty="0" smtClean="0"/>
          </a:p>
          <a:p>
            <a:pPr marL="0" indent="0" algn="just">
              <a:buNone/>
            </a:pPr>
            <a:r>
              <a:rPr lang="es-MX" sz="2400" dirty="0" smtClean="0"/>
              <a:t>La </a:t>
            </a:r>
            <a:r>
              <a:rPr lang="es-MX" sz="2400" dirty="0"/>
              <a:t>automatización eléctrica conjuntamente con la electrónica es una de las más empleadas actualmente dentro de las diferentes variantes de automatizaciones existentes (sistemas de automatización mecánica, neumática e hidráulica).</a:t>
            </a:r>
          </a:p>
        </p:txBody>
      </p:sp>
      <p:pic>
        <p:nvPicPr>
          <p:cNvPr id="3074" name="Picture 2" descr="Resultado de imagen para telecomunicacione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23529" y="2931791"/>
            <a:ext cx="2736304" cy="153962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Resultado de imagen para sistemas de seguridad"/>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203848" y="2931791"/>
            <a:ext cx="2488664" cy="1597453"/>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Resultado de imagen para metro"/>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868143" y="2931790"/>
            <a:ext cx="2883065" cy="15974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80886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chor="t">
            <a:noAutofit/>
          </a:bodyPr>
          <a:lstStyle/>
          <a:p>
            <a:pPr algn="r"/>
            <a:r>
              <a:rPr lang="es-MX" sz="2800" b="1" dirty="0" smtClean="0"/>
              <a:t>Clases de Automatización: </a:t>
            </a:r>
            <a:br>
              <a:rPr lang="es-MX" sz="2800" b="1" dirty="0" smtClean="0"/>
            </a:br>
            <a:r>
              <a:rPr lang="es-MX" sz="2800" b="1" dirty="0"/>
              <a:t>Eléctrica</a:t>
            </a:r>
          </a:p>
        </p:txBody>
      </p:sp>
      <p:sp>
        <p:nvSpPr>
          <p:cNvPr id="3" name="2 Marcador de contenido"/>
          <p:cNvSpPr>
            <a:spLocks noGrp="1"/>
          </p:cNvSpPr>
          <p:nvPr>
            <p:ph idx="1"/>
          </p:nvPr>
        </p:nvSpPr>
        <p:spPr>
          <a:xfrm>
            <a:off x="182825" y="627534"/>
            <a:ext cx="8637647" cy="4392488"/>
          </a:xfrm>
        </p:spPr>
        <p:txBody>
          <a:bodyPr>
            <a:noAutofit/>
          </a:bodyPr>
          <a:lstStyle/>
          <a:p>
            <a:pPr marL="0" indent="0">
              <a:buNone/>
            </a:pPr>
            <a:r>
              <a:rPr lang="es-MX" sz="2800" b="1" dirty="0"/>
              <a:t>Efectos</a:t>
            </a:r>
          </a:p>
          <a:p>
            <a:pPr marL="0" indent="0">
              <a:buNone/>
            </a:pPr>
            <a:endParaRPr lang="es-MX" sz="1200" dirty="0" smtClean="0"/>
          </a:p>
          <a:p>
            <a:pPr marL="0" indent="0">
              <a:buNone/>
            </a:pPr>
            <a:r>
              <a:rPr lang="es-MX" sz="2800" dirty="0" smtClean="0"/>
              <a:t>Las </a:t>
            </a:r>
            <a:r>
              <a:rPr lang="es-MX" sz="2800" dirty="0"/>
              <a:t>ventajas que estos sistemas de automatización traen a la vida diaria del ser humano son más que evidentes, entre ellos se encuentran</a:t>
            </a:r>
            <a:r>
              <a:rPr lang="es-MX" sz="2800" dirty="0" smtClean="0"/>
              <a:t>:</a:t>
            </a:r>
          </a:p>
          <a:p>
            <a:pPr lvl="1"/>
            <a:r>
              <a:rPr lang="es-MX" sz="2400" b="1" dirty="0"/>
              <a:t>Humanización del trabajo</a:t>
            </a:r>
            <a:endParaRPr lang="es-MX" sz="2400" dirty="0"/>
          </a:p>
          <a:p>
            <a:pPr lvl="1" algn="just"/>
            <a:r>
              <a:rPr lang="es-MX" sz="2400" b="1" dirty="0"/>
              <a:t>Mayor aprovechamiento </a:t>
            </a:r>
            <a:r>
              <a:rPr lang="es-MX" sz="2400" b="1" dirty="0" smtClean="0"/>
              <a:t>laboral</a:t>
            </a:r>
          </a:p>
          <a:p>
            <a:pPr lvl="1" algn="just"/>
            <a:r>
              <a:rPr lang="es-MX" sz="2400" b="1" dirty="0"/>
              <a:t>Mayor seguridad </a:t>
            </a:r>
            <a:r>
              <a:rPr lang="es-MX" sz="2400" b="1" dirty="0" smtClean="0"/>
              <a:t>laboral</a:t>
            </a:r>
          </a:p>
          <a:p>
            <a:pPr lvl="1" algn="just"/>
            <a:r>
              <a:rPr lang="es-MX" sz="2400" b="1" dirty="0"/>
              <a:t>Mayor efectividad y </a:t>
            </a:r>
            <a:r>
              <a:rPr lang="es-MX" sz="2400" b="1" dirty="0" smtClean="0"/>
              <a:t>exactitud</a:t>
            </a:r>
          </a:p>
          <a:p>
            <a:pPr lvl="1" algn="just"/>
            <a:r>
              <a:rPr lang="es-MX" sz="2400" b="1" dirty="0"/>
              <a:t>Mayor confort</a:t>
            </a:r>
            <a:endParaRPr lang="es-MX" sz="2400" dirty="0"/>
          </a:p>
        </p:txBody>
      </p:sp>
    </p:spTree>
    <p:extLst>
      <p:ext uri="{BB962C8B-B14F-4D97-AF65-F5344CB8AC3E}">
        <p14:creationId xmlns:p14="http://schemas.microsoft.com/office/powerpoint/2010/main" val="40943841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MX" dirty="0"/>
              <a:t>Neumática e Hidráulica</a:t>
            </a:r>
          </a:p>
        </p:txBody>
      </p:sp>
      <p:sp>
        <p:nvSpPr>
          <p:cNvPr id="3" name="2 Subtítulo"/>
          <p:cNvSpPr>
            <a:spLocks noGrp="1"/>
          </p:cNvSpPr>
          <p:nvPr>
            <p:ph type="subTitle" idx="1"/>
          </p:nvPr>
        </p:nvSpPr>
        <p:spPr/>
        <p:txBody>
          <a:bodyPr/>
          <a:lstStyle/>
          <a:p>
            <a:endParaRPr lang="es-MX"/>
          </a:p>
        </p:txBody>
      </p:sp>
    </p:spTree>
    <p:extLst>
      <p:ext uri="{BB962C8B-B14F-4D97-AF65-F5344CB8AC3E}">
        <p14:creationId xmlns:p14="http://schemas.microsoft.com/office/powerpoint/2010/main" val="19712110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chor="t">
            <a:noAutofit/>
          </a:bodyPr>
          <a:lstStyle/>
          <a:p>
            <a:pPr algn="r"/>
            <a:r>
              <a:rPr lang="es-MX" sz="2800" b="1" dirty="0" smtClean="0"/>
              <a:t>Clases de Automatización: </a:t>
            </a:r>
            <a:br>
              <a:rPr lang="es-MX" sz="2800" b="1" dirty="0" smtClean="0"/>
            </a:br>
            <a:r>
              <a:rPr lang="es-MX" sz="2800" b="1" dirty="0"/>
              <a:t>Eléctrica</a:t>
            </a:r>
          </a:p>
        </p:txBody>
      </p:sp>
      <p:sp>
        <p:nvSpPr>
          <p:cNvPr id="3" name="2 Marcador de contenido"/>
          <p:cNvSpPr>
            <a:spLocks noGrp="1"/>
          </p:cNvSpPr>
          <p:nvPr>
            <p:ph idx="1"/>
          </p:nvPr>
        </p:nvSpPr>
        <p:spPr>
          <a:xfrm>
            <a:off x="182825" y="627534"/>
            <a:ext cx="4317167" cy="4392488"/>
          </a:xfrm>
        </p:spPr>
        <p:txBody>
          <a:bodyPr>
            <a:noAutofit/>
          </a:bodyPr>
          <a:lstStyle/>
          <a:p>
            <a:pPr marL="0" indent="0" algn="just">
              <a:buNone/>
            </a:pPr>
            <a:r>
              <a:rPr lang="es-MX" sz="2800" b="1" dirty="0"/>
              <a:t>Efectos</a:t>
            </a:r>
          </a:p>
          <a:p>
            <a:pPr marL="0" indent="0" algn="just">
              <a:buNone/>
            </a:pPr>
            <a:endParaRPr lang="es-MX" sz="1200" dirty="0" smtClean="0"/>
          </a:p>
          <a:p>
            <a:pPr marL="0" indent="0" algn="just">
              <a:buNone/>
            </a:pPr>
            <a:r>
              <a:rPr lang="es-MX" sz="2800" dirty="0"/>
              <a:t>Sin embargo, no todos los efectos de la automatización eléctrica son beneficiosos, no solo en lo referente a su uso en actividades que afectan la existencia humana, </a:t>
            </a:r>
            <a:endParaRPr lang="es-MX" sz="2400" dirty="0"/>
          </a:p>
        </p:txBody>
      </p:sp>
      <p:pic>
        <p:nvPicPr>
          <p:cNvPr id="4098" name="Picture 2" descr="Elementos de un sistema automÃ¡tico"/>
          <p:cNvPicPr>
            <a:picLocks noChangeAspect="1" noChangeArrowheads="1"/>
          </p:cNvPicPr>
          <p:nvPr/>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l="4006" r="15399" b="11995"/>
          <a:stretch/>
        </p:blipFill>
        <p:spPr bwMode="auto">
          <a:xfrm>
            <a:off x="4693920" y="1131589"/>
            <a:ext cx="4126552" cy="3284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90610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rmAutofit/>
          </a:bodyPr>
          <a:lstStyle/>
          <a:p>
            <a:r>
              <a:rPr lang="es-MX" dirty="0" smtClean="0"/>
              <a:t>Automatización Mecánica</a:t>
            </a:r>
            <a:endParaRPr lang="es-MX" dirty="0"/>
          </a:p>
        </p:txBody>
      </p:sp>
      <p:sp>
        <p:nvSpPr>
          <p:cNvPr id="3" name="2 Subtítulo"/>
          <p:cNvSpPr>
            <a:spLocks noGrp="1"/>
          </p:cNvSpPr>
          <p:nvPr>
            <p:ph type="subTitle" idx="1"/>
          </p:nvPr>
        </p:nvSpPr>
        <p:spPr/>
        <p:txBody>
          <a:bodyPr/>
          <a:lstStyle/>
          <a:p>
            <a:endParaRPr lang="es-MX"/>
          </a:p>
        </p:txBody>
      </p:sp>
    </p:spTree>
    <p:extLst>
      <p:ext uri="{BB962C8B-B14F-4D97-AF65-F5344CB8AC3E}">
        <p14:creationId xmlns:p14="http://schemas.microsoft.com/office/powerpoint/2010/main" val="6107627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chor="t">
            <a:noAutofit/>
          </a:bodyPr>
          <a:lstStyle/>
          <a:p>
            <a:pPr algn="r"/>
            <a:r>
              <a:rPr lang="es-MX" sz="2800" b="1" dirty="0" smtClean="0"/>
              <a:t>Clases de Automatización: </a:t>
            </a:r>
            <a:br>
              <a:rPr lang="es-MX" sz="2800" b="1" dirty="0" smtClean="0"/>
            </a:br>
            <a:r>
              <a:rPr lang="es-MX" sz="2800" b="1" dirty="0" smtClean="0"/>
              <a:t>Mecánica</a:t>
            </a:r>
            <a:endParaRPr lang="es-MX" sz="2800" b="1" dirty="0"/>
          </a:p>
        </p:txBody>
      </p:sp>
      <p:sp>
        <p:nvSpPr>
          <p:cNvPr id="3" name="2 Marcador de contenido"/>
          <p:cNvSpPr>
            <a:spLocks noGrp="1"/>
          </p:cNvSpPr>
          <p:nvPr>
            <p:ph idx="1"/>
          </p:nvPr>
        </p:nvSpPr>
        <p:spPr>
          <a:xfrm>
            <a:off x="179512" y="1131590"/>
            <a:ext cx="8640960" cy="1731639"/>
          </a:xfrm>
        </p:spPr>
        <p:txBody>
          <a:bodyPr>
            <a:noAutofit/>
          </a:bodyPr>
          <a:lstStyle/>
          <a:p>
            <a:pPr marL="0" indent="0" algn="just">
              <a:buNone/>
            </a:pPr>
            <a:r>
              <a:rPr lang="es-MX" sz="2400" dirty="0"/>
              <a:t>Los sistemas mecánicos suelen ser complicados ­por la abundancia de mecanismos­ y de escasa flexibilidad. Por el contrario, la tecnología que regula su funcionamiento es relativamente accesible al personal poco cualificado, lo que se traduce en un montaje y mantenimiento económicos. </a:t>
            </a:r>
          </a:p>
        </p:txBody>
      </p:sp>
      <p:pic>
        <p:nvPicPr>
          <p:cNvPr id="6146"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2195736" y="2736419"/>
            <a:ext cx="4094449" cy="2168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12458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chor="t">
            <a:noAutofit/>
          </a:bodyPr>
          <a:lstStyle/>
          <a:p>
            <a:pPr algn="r"/>
            <a:r>
              <a:rPr lang="es-MX" sz="2800" b="1" dirty="0" smtClean="0"/>
              <a:t>Clases de Automatización: </a:t>
            </a:r>
            <a:br>
              <a:rPr lang="es-MX" sz="2800" b="1" dirty="0" smtClean="0"/>
            </a:br>
            <a:r>
              <a:rPr lang="es-MX" sz="2800" b="1" dirty="0" smtClean="0"/>
              <a:t>Mecánica</a:t>
            </a:r>
            <a:endParaRPr lang="es-MX" sz="2800" b="1" dirty="0"/>
          </a:p>
        </p:txBody>
      </p:sp>
      <p:sp>
        <p:nvSpPr>
          <p:cNvPr id="3" name="2 Marcador de contenido"/>
          <p:cNvSpPr>
            <a:spLocks noGrp="1"/>
          </p:cNvSpPr>
          <p:nvPr>
            <p:ph idx="1"/>
          </p:nvPr>
        </p:nvSpPr>
        <p:spPr>
          <a:xfrm>
            <a:off x="179512" y="1131590"/>
            <a:ext cx="5112568" cy="3240360"/>
          </a:xfrm>
        </p:spPr>
        <p:txBody>
          <a:bodyPr>
            <a:noAutofit/>
          </a:bodyPr>
          <a:lstStyle/>
          <a:p>
            <a:pPr marL="0" indent="0" algn="just">
              <a:buNone/>
            </a:pPr>
            <a:r>
              <a:rPr lang="es-MX" sz="2400" dirty="0"/>
              <a:t>Este tipo de automatismos tuvo un gran auge con la aparición de los autómatas de reloj durante la Edad Media y Edad Moderna que, todavía, se pueden ver en las catedrales y edificios públicos. Durante la revolución industrial estos automatismos sirvieron para potenciar la fabricación  industrial junto con la máquina de vapor</a:t>
            </a:r>
          </a:p>
        </p:txBody>
      </p:sp>
      <p:pic>
        <p:nvPicPr>
          <p:cNvPr id="7170" name="Picture 2" descr="Imagen relacionada"/>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552173" y="1275605"/>
            <a:ext cx="3124283" cy="17574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61894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02" name="Picture 10" descr="Resultado de imagen para industrial revolution invention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771628" y="2709928"/>
            <a:ext cx="2993337" cy="2166077"/>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p:txBody>
          <a:bodyPr anchor="t">
            <a:noAutofit/>
          </a:bodyPr>
          <a:lstStyle/>
          <a:p>
            <a:pPr algn="r"/>
            <a:r>
              <a:rPr lang="es-MX" sz="2800" b="1" dirty="0" smtClean="0"/>
              <a:t>Clases de Automatización: </a:t>
            </a:r>
            <a:br>
              <a:rPr lang="es-MX" sz="2800" b="1" dirty="0" smtClean="0"/>
            </a:br>
            <a:r>
              <a:rPr lang="es-MX" sz="2800" b="1" dirty="0" smtClean="0"/>
              <a:t>Mecánica</a:t>
            </a:r>
            <a:endParaRPr lang="es-MX" sz="2800" b="1" dirty="0"/>
          </a:p>
        </p:txBody>
      </p:sp>
      <p:pic>
        <p:nvPicPr>
          <p:cNvPr id="8194" name="Picture 2" descr="Imagen relacionada"/>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460538" y="1059582"/>
            <a:ext cx="1615518" cy="1445973"/>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Imagen relacionada"/>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77347" y="224566"/>
            <a:ext cx="2857500" cy="2095501"/>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https://res.cloudinary.com/engineering-com/image/upload/w_1600,c_fit,q_auto,f_auto/Machine_Shop_in_1928_rwp8yx.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724128" y="1281417"/>
            <a:ext cx="3191172" cy="2331012"/>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Resultado de imagen para industrial revolution inventions"/>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251520" y="2643758"/>
            <a:ext cx="2359227" cy="19302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3159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chor="t">
            <a:noAutofit/>
          </a:bodyPr>
          <a:lstStyle/>
          <a:p>
            <a:pPr algn="r"/>
            <a:r>
              <a:rPr lang="es-MX" sz="2800" b="1" dirty="0" smtClean="0"/>
              <a:t>Clases de Automatización: </a:t>
            </a:r>
            <a:br>
              <a:rPr lang="es-MX" sz="2800" b="1" dirty="0" smtClean="0"/>
            </a:br>
            <a:r>
              <a:rPr lang="es-MX" sz="2800" b="1" dirty="0" smtClean="0"/>
              <a:t>Mecánica</a:t>
            </a:r>
            <a:endParaRPr lang="es-MX" sz="2800" b="1" dirty="0"/>
          </a:p>
        </p:txBody>
      </p:sp>
      <p:sp>
        <p:nvSpPr>
          <p:cNvPr id="3" name="2 Marcador de contenido"/>
          <p:cNvSpPr>
            <a:spLocks noGrp="1"/>
          </p:cNvSpPr>
          <p:nvPr>
            <p:ph idx="1"/>
          </p:nvPr>
        </p:nvSpPr>
        <p:spPr>
          <a:xfrm>
            <a:off x="179512" y="1131590"/>
            <a:ext cx="8712968" cy="1152128"/>
          </a:xfrm>
        </p:spPr>
        <p:txBody>
          <a:bodyPr>
            <a:noAutofit/>
          </a:bodyPr>
          <a:lstStyle/>
          <a:p>
            <a:pPr marL="0" indent="0" algn="just">
              <a:buNone/>
            </a:pPr>
            <a:r>
              <a:rPr lang="es-MX" sz="2400" dirty="0"/>
              <a:t>Actualmente, las máquinas herramientas como el torno, la fresadora, limadora, etc. son la más clara representación de un automatismo mecánico</a:t>
            </a:r>
          </a:p>
        </p:txBody>
      </p:sp>
      <p:pic>
        <p:nvPicPr>
          <p:cNvPr id="9218" name="Picture 2" descr="Resultado de imagen para torno fresadora"/>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70046" y="2160265"/>
            <a:ext cx="3977647" cy="2983235"/>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Resultado de imagen para limadora industrial"/>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067944" y="2103840"/>
            <a:ext cx="2232248" cy="29763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42876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chor="t">
            <a:noAutofit/>
          </a:bodyPr>
          <a:lstStyle/>
          <a:p>
            <a:pPr algn="r"/>
            <a:r>
              <a:rPr lang="es-MX" sz="2800" b="1" dirty="0" smtClean="0"/>
              <a:t>Clases de Automatización: </a:t>
            </a:r>
            <a:br>
              <a:rPr lang="es-MX" sz="2800" b="1" dirty="0" smtClean="0"/>
            </a:br>
            <a:r>
              <a:rPr lang="es-MX" sz="2800" b="1" dirty="0" smtClean="0"/>
              <a:t>Mecánica</a:t>
            </a:r>
            <a:endParaRPr lang="es-MX" sz="2800" b="1" dirty="0"/>
          </a:p>
        </p:txBody>
      </p:sp>
      <p:sp>
        <p:nvSpPr>
          <p:cNvPr id="3" name="2 Marcador de contenido"/>
          <p:cNvSpPr>
            <a:spLocks noGrp="1"/>
          </p:cNvSpPr>
          <p:nvPr>
            <p:ph idx="1"/>
          </p:nvPr>
        </p:nvSpPr>
        <p:spPr>
          <a:xfrm>
            <a:off x="179512" y="1131590"/>
            <a:ext cx="8712968" cy="1152128"/>
          </a:xfrm>
        </p:spPr>
        <p:txBody>
          <a:bodyPr>
            <a:noAutofit/>
          </a:bodyPr>
          <a:lstStyle/>
          <a:p>
            <a:pPr marL="0" indent="0" algn="just">
              <a:buNone/>
            </a:pPr>
            <a:r>
              <a:rPr lang="es-MX" sz="2400" dirty="0"/>
              <a:t>Los grandes problemas de la automatización mecánica es la longitud, en muchas ocasiones, de las cadenas cinemáticas y, por supuesto, la sincronización de movimientos en los órganos móviles. Las primeras máquinas automáticas fueron de tipo mecánico. </a:t>
            </a:r>
          </a:p>
        </p:txBody>
      </p:sp>
    </p:spTree>
    <p:extLst>
      <p:ext uri="{BB962C8B-B14F-4D97-AF65-F5344CB8AC3E}">
        <p14:creationId xmlns:p14="http://schemas.microsoft.com/office/powerpoint/2010/main" val="340782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rmAutofit/>
          </a:bodyPr>
          <a:lstStyle/>
          <a:p>
            <a:r>
              <a:rPr lang="es-MX" dirty="0" smtClean="0"/>
              <a:t>Automatización Electrónica</a:t>
            </a:r>
            <a:endParaRPr lang="es-MX" dirty="0"/>
          </a:p>
        </p:txBody>
      </p:sp>
      <p:sp>
        <p:nvSpPr>
          <p:cNvPr id="3" name="2 Subtítulo"/>
          <p:cNvSpPr>
            <a:spLocks noGrp="1"/>
          </p:cNvSpPr>
          <p:nvPr>
            <p:ph type="subTitle" idx="1"/>
          </p:nvPr>
        </p:nvSpPr>
        <p:spPr/>
        <p:txBody>
          <a:bodyPr/>
          <a:lstStyle/>
          <a:p>
            <a:endParaRPr lang="es-MX"/>
          </a:p>
        </p:txBody>
      </p:sp>
    </p:spTree>
    <p:extLst>
      <p:ext uri="{BB962C8B-B14F-4D97-AF65-F5344CB8AC3E}">
        <p14:creationId xmlns:p14="http://schemas.microsoft.com/office/powerpoint/2010/main" val="16650840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chor="t">
            <a:noAutofit/>
          </a:bodyPr>
          <a:lstStyle/>
          <a:p>
            <a:pPr algn="r"/>
            <a:r>
              <a:rPr lang="es-MX" sz="2800" b="1" dirty="0" smtClean="0"/>
              <a:t>Clases de Automatización: </a:t>
            </a:r>
            <a:br>
              <a:rPr lang="es-MX" sz="2800" b="1" dirty="0" smtClean="0"/>
            </a:br>
            <a:r>
              <a:rPr lang="es-MX" sz="2800" b="1" dirty="0" smtClean="0"/>
              <a:t>Electrónica</a:t>
            </a:r>
            <a:endParaRPr lang="es-MX" sz="2800" b="1" dirty="0"/>
          </a:p>
        </p:txBody>
      </p:sp>
      <p:sp>
        <p:nvSpPr>
          <p:cNvPr id="3" name="2 Marcador de contenido"/>
          <p:cNvSpPr>
            <a:spLocks noGrp="1"/>
          </p:cNvSpPr>
          <p:nvPr>
            <p:ph idx="1"/>
          </p:nvPr>
        </p:nvSpPr>
        <p:spPr>
          <a:xfrm>
            <a:off x="179512" y="1131590"/>
            <a:ext cx="8640960" cy="1731639"/>
          </a:xfrm>
        </p:spPr>
        <p:txBody>
          <a:bodyPr>
            <a:noAutofit/>
          </a:bodyPr>
          <a:lstStyle/>
          <a:p>
            <a:pPr marL="0" indent="0" algn="just">
              <a:buNone/>
            </a:pPr>
            <a:r>
              <a:rPr lang="es-MX" sz="2400" dirty="0" smtClean="0"/>
              <a:t>Con la llegada </a:t>
            </a:r>
            <a:r>
              <a:rPr lang="es-MX" sz="2400" dirty="0"/>
              <a:t>de la electrónica a la industria ha supuesto una verdadera revolución y ha permitido que la automatización industrial dé un paso de gigante. </a:t>
            </a:r>
          </a:p>
        </p:txBody>
      </p:sp>
      <p:sp>
        <p:nvSpPr>
          <p:cNvPr id="5" name="AutoShape 4" descr="Resultado de imagen para automata programabl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1030" name="Picture 6" descr="Resultado de imagen para automata programable"/>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68480" y="2211710"/>
            <a:ext cx="7203449" cy="2232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87103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chor="t">
            <a:noAutofit/>
          </a:bodyPr>
          <a:lstStyle/>
          <a:p>
            <a:pPr algn="r"/>
            <a:r>
              <a:rPr lang="es-MX" sz="2800" b="1" dirty="0" smtClean="0"/>
              <a:t>Clases de Automatización: </a:t>
            </a:r>
            <a:br>
              <a:rPr lang="es-MX" sz="2800" b="1" dirty="0" smtClean="0"/>
            </a:br>
            <a:r>
              <a:rPr lang="es-MX" sz="2800" b="1" dirty="0" smtClean="0"/>
              <a:t>Electrónica</a:t>
            </a:r>
            <a:endParaRPr lang="es-MX" sz="2800" b="1" dirty="0"/>
          </a:p>
        </p:txBody>
      </p:sp>
      <p:sp>
        <p:nvSpPr>
          <p:cNvPr id="3" name="2 Marcador de contenido"/>
          <p:cNvSpPr>
            <a:spLocks noGrp="1"/>
          </p:cNvSpPr>
          <p:nvPr>
            <p:ph idx="1"/>
          </p:nvPr>
        </p:nvSpPr>
        <p:spPr>
          <a:xfrm>
            <a:off x="179512" y="1131590"/>
            <a:ext cx="8712968" cy="2952328"/>
          </a:xfrm>
        </p:spPr>
        <p:txBody>
          <a:bodyPr>
            <a:noAutofit/>
          </a:bodyPr>
          <a:lstStyle/>
          <a:p>
            <a:pPr marL="0" indent="0" algn="just">
              <a:buNone/>
            </a:pPr>
            <a:r>
              <a:rPr lang="es-MX" sz="2400" dirty="0" smtClean="0"/>
              <a:t>Con la llegada de la electrónica a la industria ha supuesto una verdadera revolución y ha permitido que la automatización industrial dé un paso de gigante. </a:t>
            </a:r>
            <a:endParaRPr lang="es-MX" sz="2400" dirty="0"/>
          </a:p>
        </p:txBody>
      </p:sp>
      <p:sp>
        <p:nvSpPr>
          <p:cNvPr id="5" name="AutoShape 4" descr="Resultado de imagen para automata programabl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2052" name="Picture 4" descr="Estructuras de bloque de un autÃ³mata de Moore, a), y un autÃ³mata de Mealy, b)"/>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043608" y="2139702"/>
            <a:ext cx="6810375"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03190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chor="t">
            <a:noAutofit/>
          </a:bodyPr>
          <a:lstStyle/>
          <a:p>
            <a:pPr algn="r"/>
            <a:r>
              <a:rPr lang="es-MX" sz="2800" b="1" dirty="0" smtClean="0"/>
              <a:t>Clases de Automatización: </a:t>
            </a:r>
            <a:br>
              <a:rPr lang="es-MX" sz="2800" b="1" dirty="0" smtClean="0"/>
            </a:br>
            <a:r>
              <a:rPr lang="es-MX" sz="2800" b="1" dirty="0" smtClean="0"/>
              <a:t>Neumática e Hidráulica</a:t>
            </a:r>
            <a:endParaRPr lang="es-MX" sz="2800" b="1" dirty="0"/>
          </a:p>
        </p:txBody>
      </p:sp>
      <p:sp>
        <p:nvSpPr>
          <p:cNvPr id="3" name="2 Marcador de contenido"/>
          <p:cNvSpPr>
            <a:spLocks noGrp="1"/>
          </p:cNvSpPr>
          <p:nvPr>
            <p:ph idx="1"/>
          </p:nvPr>
        </p:nvSpPr>
        <p:spPr>
          <a:xfrm>
            <a:off x="457200" y="1200151"/>
            <a:ext cx="5482952" cy="3819871"/>
          </a:xfrm>
        </p:spPr>
        <p:txBody>
          <a:bodyPr>
            <a:normAutofit fontScale="85000" lnSpcReduction="10000"/>
          </a:bodyPr>
          <a:lstStyle/>
          <a:p>
            <a:pPr marL="0" indent="0" algn="just">
              <a:buNone/>
            </a:pPr>
            <a:r>
              <a:rPr lang="es-MX" dirty="0" smtClean="0"/>
              <a:t>Desde </a:t>
            </a:r>
            <a:r>
              <a:rPr lang="es-MX" dirty="0"/>
              <a:t>lo </a:t>
            </a:r>
            <a:r>
              <a:rPr lang="es-MX" dirty="0" smtClean="0"/>
              <a:t>antigüedad, </a:t>
            </a:r>
            <a:r>
              <a:rPr lang="es-MX" dirty="0"/>
              <a:t>el hombre </a:t>
            </a:r>
            <a:r>
              <a:rPr lang="es-MX" dirty="0" smtClean="0"/>
              <a:t>ha sabido aprovechar </a:t>
            </a:r>
            <a:r>
              <a:rPr lang="es-MX" dirty="0"/>
              <a:t>los </a:t>
            </a:r>
            <a:r>
              <a:rPr lang="es-MX" dirty="0" smtClean="0"/>
              <a:t>capacidades </a:t>
            </a:r>
            <a:r>
              <a:rPr lang="es-MX" dirty="0"/>
              <a:t>energéticos de los fluidos o presión. Algunos ejemplos de los primeros </a:t>
            </a:r>
            <a:r>
              <a:rPr lang="es-MX" dirty="0" smtClean="0"/>
              <a:t>aplicaciones </a:t>
            </a:r>
            <a:r>
              <a:rPr lang="es-MX" dirty="0"/>
              <a:t>de dichos fluidos son el fuelle de </a:t>
            </a:r>
            <a:r>
              <a:rPr lang="es-MX" dirty="0" smtClean="0"/>
              <a:t>mano paro avivar </a:t>
            </a:r>
            <a:r>
              <a:rPr lang="es-MX" dirty="0"/>
              <a:t>el fuego en fundiciones o </a:t>
            </a:r>
            <a:r>
              <a:rPr lang="es-MX" dirty="0" smtClean="0"/>
              <a:t>airear minas de extracción </a:t>
            </a:r>
            <a:r>
              <a:rPr lang="es-MX" dirty="0"/>
              <a:t>de </a:t>
            </a:r>
            <a:r>
              <a:rPr lang="es-MX" dirty="0" smtClean="0"/>
              <a:t>minerales, </a:t>
            </a:r>
            <a:r>
              <a:rPr lang="es-MX" dirty="0"/>
              <a:t>instrumentos </a:t>
            </a:r>
            <a:r>
              <a:rPr lang="es-MX" dirty="0" smtClean="0"/>
              <a:t>musicales </a:t>
            </a:r>
            <a:r>
              <a:rPr lang="es-MX" dirty="0"/>
              <a:t>de viento, </a:t>
            </a:r>
            <a:r>
              <a:rPr lang="es-MX" dirty="0" smtClean="0"/>
              <a:t>obras </a:t>
            </a:r>
            <a:r>
              <a:rPr lang="es-MX" dirty="0"/>
              <a:t>de riego en lo </a:t>
            </a:r>
            <a:r>
              <a:rPr lang="es-MX" dirty="0" smtClean="0"/>
              <a:t>antiguo Mesopotamia, </a:t>
            </a:r>
            <a:r>
              <a:rPr lang="es-MX" dirty="0"/>
              <a:t>colectores de </a:t>
            </a:r>
            <a:r>
              <a:rPr lang="es-MX" dirty="0" smtClean="0"/>
              <a:t>aguas negros, entre otros.</a:t>
            </a:r>
            <a:endParaRPr lang="es-MX" dirty="0"/>
          </a:p>
          <a:p>
            <a:pPr marL="0" indent="0" algn="just">
              <a:buNone/>
            </a:pPr>
            <a:endParaRPr lang="es-MX" dirty="0"/>
          </a:p>
        </p:txBody>
      </p:sp>
      <p:grpSp>
        <p:nvGrpSpPr>
          <p:cNvPr id="4" name="Group 2"/>
          <p:cNvGrpSpPr>
            <a:grpSpLocks/>
          </p:cNvGrpSpPr>
          <p:nvPr/>
        </p:nvGrpSpPr>
        <p:grpSpPr bwMode="auto">
          <a:xfrm>
            <a:off x="6516216" y="1275606"/>
            <a:ext cx="2448272" cy="2808312"/>
            <a:chOff x="3755" y="2"/>
            <a:chExt cx="2148" cy="2274"/>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798" y="45"/>
              <a:ext cx="2060" cy="2186"/>
            </a:xfrm>
            <a:prstGeom prst="rect">
              <a:avLst/>
            </a:prstGeom>
            <a:noFill/>
            <a:extLst>
              <a:ext uri="{909E8E84-426E-40DD-AFC4-6F175D3DCCD1}">
                <a14:hiddenFill xmlns:a14="http://schemas.microsoft.com/office/drawing/2010/main">
                  <a:solidFill>
                    <a:srgbClr val="FFFFFF"/>
                  </a:solidFill>
                </a14:hiddenFill>
              </a:ext>
            </a:extLst>
          </p:spPr>
        </p:pic>
        <p:sp>
          <p:nvSpPr>
            <p:cNvPr id="5" name="Freeform 4"/>
            <p:cNvSpPr>
              <a:spLocks/>
            </p:cNvSpPr>
            <p:nvPr/>
          </p:nvSpPr>
          <p:spPr bwMode="auto">
            <a:xfrm>
              <a:off x="3764" y="7"/>
              <a:ext cx="0" cy="2264"/>
            </a:xfrm>
            <a:custGeom>
              <a:avLst/>
              <a:gdLst>
                <a:gd name="T0" fmla="+- 0 7 7"/>
                <a:gd name="T1" fmla="*/ 7 h 2264"/>
                <a:gd name="T2" fmla="+- 0 2271 7"/>
                <a:gd name="T3" fmla="*/ 2271 h 2264"/>
              </a:gdLst>
              <a:ahLst/>
              <a:cxnLst>
                <a:cxn ang="0">
                  <a:pos x="0" y="T1"/>
                </a:cxn>
                <a:cxn ang="0">
                  <a:pos x="0" y="T3"/>
                </a:cxn>
              </a:cxnLst>
              <a:rect l="0" t="0" r="r" b="b"/>
              <a:pathLst>
                <a:path h="2264">
                  <a:moveTo>
                    <a:pt x="0" y="0"/>
                  </a:moveTo>
                  <a:lnTo>
                    <a:pt x="0" y="2264"/>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6" name="Freeform 5"/>
            <p:cNvSpPr>
              <a:spLocks/>
            </p:cNvSpPr>
            <p:nvPr/>
          </p:nvSpPr>
          <p:spPr bwMode="auto">
            <a:xfrm>
              <a:off x="5894" y="7"/>
              <a:ext cx="0" cy="2264"/>
            </a:xfrm>
            <a:custGeom>
              <a:avLst/>
              <a:gdLst>
                <a:gd name="T0" fmla="+- 0 7 7"/>
                <a:gd name="T1" fmla="*/ 7 h 2264"/>
                <a:gd name="T2" fmla="+- 0 2271 7"/>
                <a:gd name="T3" fmla="*/ 2271 h 2264"/>
              </a:gdLst>
              <a:ahLst/>
              <a:cxnLst>
                <a:cxn ang="0">
                  <a:pos x="0" y="T1"/>
                </a:cxn>
                <a:cxn ang="0">
                  <a:pos x="0" y="T3"/>
                </a:cxn>
              </a:cxnLst>
              <a:rect l="0" t="0" r="r" b="b"/>
              <a:pathLst>
                <a:path h="2264">
                  <a:moveTo>
                    <a:pt x="0" y="0"/>
                  </a:moveTo>
                  <a:lnTo>
                    <a:pt x="0" y="2264"/>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7" name="Freeform 6"/>
            <p:cNvSpPr>
              <a:spLocks/>
            </p:cNvSpPr>
            <p:nvPr/>
          </p:nvSpPr>
          <p:spPr bwMode="auto">
            <a:xfrm>
              <a:off x="3760" y="11"/>
              <a:ext cx="2138" cy="0"/>
            </a:xfrm>
            <a:custGeom>
              <a:avLst/>
              <a:gdLst>
                <a:gd name="T0" fmla="+- 0 3760 3760"/>
                <a:gd name="T1" fmla="*/ T0 w 2138"/>
                <a:gd name="T2" fmla="+- 0 5898 3760"/>
                <a:gd name="T3" fmla="*/ T2 w 2138"/>
              </a:gdLst>
              <a:ahLst/>
              <a:cxnLst>
                <a:cxn ang="0">
                  <a:pos x="T1" y="0"/>
                </a:cxn>
                <a:cxn ang="0">
                  <a:pos x="T3" y="0"/>
                </a:cxn>
              </a:cxnLst>
              <a:rect l="0" t="0" r="r" b="b"/>
              <a:pathLst>
                <a:path w="2138">
                  <a:moveTo>
                    <a:pt x="0" y="0"/>
                  </a:moveTo>
                  <a:lnTo>
                    <a:pt x="2138"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8" name="Freeform 7"/>
            <p:cNvSpPr>
              <a:spLocks/>
            </p:cNvSpPr>
            <p:nvPr/>
          </p:nvSpPr>
          <p:spPr bwMode="auto">
            <a:xfrm>
              <a:off x="3760" y="2267"/>
              <a:ext cx="2138" cy="0"/>
            </a:xfrm>
            <a:custGeom>
              <a:avLst/>
              <a:gdLst>
                <a:gd name="T0" fmla="+- 0 3760 3760"/>
                <a:gd name="T1" fmla="*/ T0 w 2138"/>
                <a:gd name="T2" fmla="+- 0 5898 3760"/>
                <a:gd name="T3" fmla="*/ T2 w 2138"/>
              </a:gdLst>
              <a:ahLst/>
              <a:cxnLst>
                <a:cxn ang="0">
                  <a:pos x="T1" y="0"/>
                </a:cxn>
                <a:cxn ang="0">
                  <a:pos x="T3" y="0"/>
                </a:cxn>
              </a:cxnLst>
              <a:rect l="0" t="0" r="r" b="b"/>
              <a:pathLst>
                <a:path w="2138">
                  <a:moveTo>
                    <a:pt x="0" y="0"/>
                  </a:moveTo>
                  <a:lnTo>
                    <a:pt x="2138"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grpSp>
    </p:spTree>
    <p:extLst>
      <p:ext uri="{BB962C8B-B14F-4D97-AF65-F5344CB8AC3E}">
        <p14:creationId xmlns:p14="http://schemas.microsoft.com/office/powerpoint/2010/main" val="18238118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chor="t">
            <a:noAutofit/>
          </a:bodyPr>
          <a:lstStyle/>
          <a:p>
            <a:pPr algn="r"/>
            <a:r>
              <a:rPr lang="es-MX" sz="2800" b="1" dirty="0" smtClean="0"/>
              <a:t>Clases de Automatización: </a:t>
            </a:r>
            <a:br>
              <a:rPr lang="es-MX" sz="2800" b="1" dirty="0" smtClean="0"/>
            </a:br>
            <a:r>
              <a:rPr lang="es-MX" sz="2800" b="1" dirty="0" smtClean="0"/>
              <a:t>Electrónica</a:t>
            </a:r>
            <a:endParaRPr lang="es-MX" sz="2800" b="1" dirty="0"/>
          </a:p>
        </p:txBody>
      </p:sp>
      <p:sp>
        <p:nvSpPr>
          <p:cNvPr id="3" name="2 Marcador de contenido"/>
          <p:cNvSpPr>
            <a:spLocks noGrp="1"/>
          </p:cNvSpPr>
          <p:nvPr>
            <p:ph idx="1"/>
          </p:nvPr>
        </p:nvSpPr>
        <p:spPr>
          <a:xfrm>
            <a:off x="179512" y="1131590"/>
            <a:ext cx="8712968" cy="2952328"/>
          </a:xfrm>
        </p:spPr>
        <p:txBody>
          <a:bodyPr>
            <a:noAutofit/>
          </a:bodyPr>
          <a:lstStyle/>
          <a:p>
            <a:pPr marL="0" indent="0" algn="just">
              <a:buNone/>
            </a:pPr>
            <a:r>
              <a:rPr lang="es-MX" sz="2400" dirty="0" smtClean="0"/>
              <a:t>Con la llegada de la electrónica a la industria ha supuesto una verdadera revolución y ha permitido que la automatización industrial dé un paso de gigante. </a:t>
            </a:r>
            <a:endParaRPr lang="es-MX" sz="2400" dirty="0"/>
          </a:p>
        </p:txBody>
      </p:sp>
      <p:sp>
        <p:nvSpPr>
          <p:cNvPr id="5" name="AutoShape 4" descr="Resultado de imagen para automata programabl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2052" name="Picture 4" descr="Estructuras de bloque de un autÃ³mata de Moore, a), y un autÃ³mata de Mealy, b)"/>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043608" y="2139702"/>
            <a:ext cx="6810375"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14610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chor="t">
            <a:noAutofit/>
          </a:bodyPr>
          <a:lstStyle/>
          <a:p>
            <a:pPr algn="r"/>
            <a:r>
              <a:rPr lang="es-MX" sz="2800" b="1" dirty="0" smtClean="0"/>
              <a:t>Clases de Automatización: </a:t>
            </a:r>
            <a:br>
              <a:rPr lang="es-MX" sz="2800" b="1" dirty="0" smtClean="0"/>
            </a:br>
            <a:r>
              <a:rPr lang="es-MX" sz="2800" b="1" dirty="0" smtClean="0"/>
              <a:t>Electrónica</a:t>
            </a:r>
            <a:endParaRPr lang="es-MX" sz="2800" b="1" dirty="0"/>
          </a:p>
        </p:txBody>
      </p:sp>
      <p:sp>
        <p:nvSpPr>
          <p:cNvPr id="3" name="2 Marcador de contenido"/>
          <p:cNvSpPr>
            <a:spLocks noGrp="1"/>
          </p:cNvSpPr>
          <p:nvPr>
            <p:ph idx="1"/>
          </p:nvPr>
        </p:nvSpPr>
        <p:spPr>
          <a:xfrm>
            <a:off x="179512" y="1131590"/>
            <a:ext cx="8712968" cy="2952328"/>
          </a:xfrm>
        </p:spPr>
        <p:txBody>
          <a:bodyPr>
            <a:noAutofit/>
          </a:bodyPr>
          <a:lstStyle/>
          <a:p>
            <a:pPr marL="0" indent="0" algn="just">
              <a:buNone/>
            </a:pPr>
            <a:r>
              <a:rPr lang="es-MX" sz="2400" dirty="0" smtClean="0"/>
              <a:t>En función de cómo se realice la transición entre estados, los controladores secuenciales pueden ser de dos tipos: asíncronos y síncronos.</a:t>
            </a:r>
            <a:endParaRPr lang="es-MX" sz="2400" dirty="0"/>
          </a:p>
        </p:txBody>
      </p:sp>
      <p:sp>
        <p:nvSpPr>
          <p:cNvPr id="5" name="AutoShape 4" descr="Resultado de imagen para automata programabl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4" name="AutoShape 2" descr="Resultado de imagen para controladores secuenciales sincronos y asincrono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6" name="AutoShape 4" descr="Resultado de imagen para controladores secuenciales sincronos y asincrono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7" name="AutoShape 6" descr="Resultado de imagen para controladores secuenciales sincronos y asincronos"/>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8" name="7 Imagen"/>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a:ext>
            </a:extLst>
          </a:blip>
          <a:stretch>
            <a:fillRect/>
          </a:stretch>
        </p:blipFill>
        <p:spPr>
          <a:xfrm>
            <a:off x="189689" y="2139702"/>
            <a:ext cx="2952750" cy="1543050"/>
          </a:xfrm>
          <a:prstGeom prst="rect">
            <a:avLst/>
          </a:prstGeom>
        </p:spPr>
      </p:pic>
      <p:sp>
        <p:nvSpPr>
          <p:cNvPr id="9" name="8 Rectángulo"/>
          <p:cNvSpPr/>
          <p:nvPr/>
        </p:nvSpPr>
        <p:spPr>
          <a:xfrm>
            <a:off x="362583" y="3682752"/>
            <a:ext cx="2779856" cy="369332"/>
          </a:xfrm>
          <a:prstGeom prst="rect">
            <a:avLst/>
          </a:prstGeom>
        </p:spPr>
        <p:txBody>
          <a:bodyPr wrap="square">
            <a:spAutoFit/>
          </a:bodyPr>
          <a:lstStyle/>
          <a:p>
            <a:pPr algn="ctr"/>
            <a:r>
              <a:rPr lang="es-MX" b="1" dirty="0">
                <a:latin typeface="Arial Narrow" pitchFamily="34" charset="0"/>
              </a:rPr>
              <a:t>Síncronos</a:t>
            </a:r>
            <a:endParaRPr lang="es-MX" dirty="0">
              <a:latin typeface="Arial Narrow" pitchFamily="34" charset="0"/>
            </a:endParaRPr>
          </a:p>
        </p:txBody>
      </p:sp>
      <p:pic>
        <p:nvPicPr>
          <p:cNvPr id="3080" name="Picture 8" descr="Resultado de imagen para controladores secuenciales asincronos"/>
          <p:cNvPicPr>
            <a:picLocks noChangeAspect="1" noChangeArrowheads="1"/>
          </p:cNvPicPr>
          <p:nvPr/>
        </p:nvPicPr>
        <p:blipFill rotWithShape="1">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3419872" y="2139702"/>
            <a:ext cx="5065940" cy="1543050"/>
          </a:xfrm>
          <a:prstGeom prst="rect">
            <a:avLst/>
          </a:prstGeom>
          <a:noFill/>
          <a:extLst>
            <a:ext uri="{909E8E84-426E-40DD-AFC4-6F175D3DCCD1}">
              <a14:hiddenFill xmlns:a14="http://schemas.microsoft.com/office/drawing/2010/main">
                <a:solidFill>
                  <a:srgbClr val="FFFFFF"/>
                </a:solidFill>
              </a14:hiddenFill>
            </a:ext>
          </a:extLst>
        </p:spPr>
      </p:pic>
      <p:sp>
        <p:nvSpPr>
          <p:cNvPr id="12" name="11 Rectángulo"/>
          <p:cNvSpPr/>
          <p:nvPr/>
        </p:nvSpPr>
        <p:spPr>
          <a:xfrm>
            <a:off x="3419872" y="3714586"/>
            <a:ext cx="5065940" cy="369332"/>
          </a:xfrm>
          <a:prstGeom prst="rect">
            <a:avLst/>
          </a:prstGeom>
        </p:spPr>
        <p:txBody>
          <a:bodyPr wrap="square">
            <a:spAutoFit/>
          </a:bodyPr>
          <a:lstStyle/>
          <a:p>
            <a:pPr algn="ctr"/>
            <a:r>
              <a:rPr lang="es-MX" b="1" dirty="0" smtClean="0">
                <a:latin typeface="Arial Narrow" pitchFamily="34" charset="0"/>
              </a:rPr>
              <a:t>Asíncrono</a:t>
            </a:r>
            <a:endParaRPr lang="es-MX" dirty="0">
              <a:latin typeface="Arial Narrow" pitchFamily="34" charset="0"/>
            </a:endParaRPr>
          </a:p>
        </p:txBody>
      </p:sp>
    </p:spTree>
    <p:extLst>
      <p:ext uri="{BB962C8B-B14F-4D97-AF65-F5344CB8AC3E}">
        <p14:creationId xmlns:p14="http://schemas.microsoft.com/office/powerpoint/2010/main" val="309863337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chor="t">
            <a:noAutofit/>
          </a:bodyPr>
          <a:lstStyle/>
          <a:p>
            <a:pPr algn="r"/>
            <a:r>
              <a:rPr lang="es-MX" sz="2800" b="1" dirty="0" smtClean="0"/>
              <a:t>Clases de Automatización: </a:t>
            </a:r>
            <a:br>
              <a:rPr lang="es-MX" sz="2800" b="1" dirty="0" smtClean="0"/>
            </a:br>
            <a:r>
              <a:rPr lang="es-MX" sz="2800" b="1" dirty="0" smtClean="0"/>
              <a:t>Electrónica</a:t>
            </a:r>
            <a:endParaRPr lang="es-MX" sz="2800" b="1" dirty="0"/>
          </a:p>
        </p:txBody>
      </p:sp>
      <p:sp>
        <p:nvSpPr>
          <p:cNvPr id="3" name="2 Marcador de contenido"/>
          <p:cNvSpPr>
            <a:spLocks noGrp="1"/>
          </p:cNvSpPr>
          <p:nvPr>
            <p:ph idx="1"/>
          </p:nvPr>
        </p:nvSpPr>
        <p:spPr>
          <a:xfrm>
            <a:off x="179512" y="1131590"/>
            <a:ext cx="5472608" cy="2952328"/>
          </a:xfrm>
        </p:spPr>
        <p:txBody>
          <a:bodyPr>
            <a:noAutofit/>
          </a:bodyPr>
          <a:lstStyle/>
          <a:p>
            <a:pPr marL="0" indent="0" algn="just">
              <a:buNone/>
            </a:pPr>
            <a:r>
              <a:rPr lang="es-MX" sz="2400" b="1" dirty="0" smtClean="0"/>
              <a:t>Medios </a:t>
            </a:r>
            <a:r>
              <a:rPr lang="es-MX" sz="2400" b="1" dirty="0"/>
              <a:t>utilizados</a:t>
            </a:r>
          </a:p>
          <a:p>
            <a:pPr marL="0" indent="0" algn="just">
              <a:buNone/>
            </a:pPr>
            <a:r>
              <a:rPr lang="es-MX" sz="2400" dirty="0" smtClean="0"/>
              <a:t>El </a:t>
            </a:r>
            <a:r>
              <a:rPr lang="es-MX" sz="2400" dirty="0"/>
              <a:t>elemento básico de un automatismo cableado es el relé o, en su versión industrial, el </a:t>
            </a:r>
            <a:r>
              <a:rPr lang="es-MX" sz="2400" dirty="0" err="1"/>
              <a:t>contactor</a:t>
            </a:r>
            <a:r>
              <a:rPr lang="es-MX" sz="2400" dirty="0"/>
              <a:t>. Los relés se pueden accionar por medio de interruptores y pulsadores, pero también a través de sensores: termostatos, </a:t>
            </a:r>
            <a:r>
              <a:rPr lang="es-MX" sz="2400" dirty="0" err="1"/>
              <a:t>presostatos</a:t>
            </a:r>
            <a:r>
              <a:rPr lang="es-MX" sz="2400" dirty="0"/>
              <a:t>, células fotoeléctricas, detectores de movimiento, etc.</a:t>
            </a:r>
          </a:p>
        </p:txBody>
      </p:sp>
      <p:sp>
        <p:nvSpPr>
          <p:cNvPr id="5" name="AutoShape 4" descr="Resultado de imagen para automata programabl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4" name="AutoShape 2" descr="Resultado de imagen para controladores secuenciales sincronos y asincrono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6" name="AutoShape 4" descr="Resultado de imagen para controladores secuenciales sincronos y asincrono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7" name="AutoShape 6" descr="Resultado de imagen para controladores secuenciales sincronos y asincronos"/>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5124" name="Picture 4" descr="Resultado de imagen para contactor"/>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012160" y="1145830"/>
            <a:ext cx="2900411" cy="29004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723405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chor="t">
            <a:noAutofit/>
          </a:bodyPr>
          <a:lstStyle/>
          <a:p>
            <a:pPr algn="r"/>
            <a:r>
              <a:rPr lang="es-MX" sz="2800" b="1" dirty="0" smtClean="0"/>
              <a:t>Clases de Automatización: </a:t>
            </a:r>
            <a:br>
              <a:rPr lang="es-MX" sz="2800" b="1" dirty="0" smtClean="0"/>
            </a:br>
            <a:r>
              <a:rPr lang="es-MX" sz="2800" b="1" dirty="0" smtClean="0"/>
              <a:t>Electrónica</a:t>
            </a:r>
            <a:endParaRPr lang="es-MX" sz="2800" b="1" dirty="0"/>
          </a:p>
        </p:txBody>
      </p:sp>
      <p:sp>
        <p:nvSpPr>
          <p:cNvPr id="3" name="2 Marcador de contenido"/>
          <p:cNvSpPr>
            <a:spLocks noGrp="1"/>
          </p:cNvSpPr>
          <p:nvPr>
            <p:ph idx="1"/>
          </p:nvPr>
        </p:nvSpPr>
        <p:spPr>
          <a:xfrm>
            <a:off x="155575" y="617538"/>
            <a:ext cx="5472608" cy="2952328"/>
          </a:xfrm>
        </p:spPr>
        <p:txBody>
          <a:bodyPr>
            <a:noAutofit/>
          </a:bodyPr>
          <a:lstStyle/>
          <a:p>
            <a:pPr marL="0" indent="0" algn="just">
              <a:buNone/>
            </a:pPr>
            <a:r>
              <a:rPr lang="es-MX" sz="2200" b="1" dirty="0" smtClean="0"/>
              <a:t>Medios Utilizados</a:t>
            </a:r>
            <a:endParaRPr lang="es-MX" sz="2200" b="1" dirty="0"/>
          </a:p>
          <a:p>
            <a:pPr marL="0" indent="0" algn="just">
              <a:buNone/>
            </a:pPr>
            <a:r>
              <a:rPr lang="es-MX" sz="2200" dirty="0"/>
              <a:t>El circuito sobre el que actúa el relé sirve de control o de señalización. Muchos son los dispositivos eléctricos que cumplen con esta definición. Desde el relé simple hasta relé temporizado con los mecanismos más complejos para el accionamiento o el relé diferencial</a:t>
            </a:r>
          </a:p>
        </p:txBody>
      </p:sp>
      <p:sp>
        <p:nvSpPr>
          <p:cNvPr id="5" name="AutoShape 4" descr="Resultado de imagen para automata programabl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4" name="AutoShape 2" descr="Resultado de imagen para controladores secuenciales sincronos y asincrono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6" name="AutoShape 4" descr="Resultado de imagen para controladores secuenciales sincronos y asincrono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7" name="AutoShape 6" descr="Resultado de imagen para controladores secuenciales sincronos y asincronos"/>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6146" name="Picture 2"/>
          <p:cNvPicPr>
            <a:picLocks noChangeAspect="1" noChangeArrowheads="1"/>
          </p:cNvPicPr>
          <p:nvPr/>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5796136" y="843558"/>
            <a:ext cx="3028950" cy="249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descr="Resultado de imagen para rele termico"/>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18140" y="3075806"/>
            <a:ext cx="1745561" cy="1745561"/>
          </a:xfrm>
          <a:prstGeom prst="rect">
            <a:avLst/>
          </a:prstGeom>
          <a:noFill/>
          <a:extLst>
            <a:ext uri="{909E8E84-426E-40DD-AFC4-6F175D3DCCD1}">
              <a14:hiddenFill xmlns:a14="http://schemas.microsoft.com/office/drawing/2010/main">
                <a:solidFill>
                  <a:srgbClr val="FFFFFF"/>
                </a:solidFill>
              </a14:hiddenFill>
            </a:ext>
          </a:extLst>
        </p:spPr>
      </p:pic>
      <p:sp>
        <p:nvSpPr>
          <p:cNvPr id="8" name="7 Rectángulo"/>
          <p:cNvSpPr/>
          <p:nvPr/>
        </p:nvSpPr>
        <p:spPr>
          <a:xfrm>
            <a:off x="571210" y="4775027"/>
            <a:ext cx="1404102" cy="369332"/>
          </a:xfrm>
          <a:prstGeom prst="rect">
            <a:avLst/>
          </a:prstGeom>
        </p:spPr>
        <p:txBody>
          <a:bodyPr wrap="none">
            <a:spAutoFit/>
          </a:bodyPr>
          <a:lstStyle/>
          <a:p>
            <a:pPr algn="just"/>
            <a:r>
              <a:rPr lang="es-MX" b="1" dirty="0" smtClean="0">
                <a:latin typeface="Arial Narrow" pitchFamily="34" charset="0"/>
              </a:rPr>
              <a:t>Relé Térmico</a:t>
            </a:r>
            <a:endParaRPr lang="es-MX" b="1" dirty="0">
              <a:latin typeface="Arial Narrow" pitchFamily="34" charset="0"/>
            </a:endParaRPr>
          </a:p>
        </p:txBody>
      </p:sp>
      <p:pic>
        <p:nvPicPr>
          <p:cNvPr id="6150" name="Picture 6" descr="Resultado de imagen para rele magnÃ©tico"/>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267744" y="3121358"/>
            <a:ext cx="3511762" cy="20221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242777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chor="t">
            <a:noAutofit/>
          </a:bodyPr>
          <a:lstStyle/>
          <a:p>
            <a:pPr algn="r"/>
            <a:r>
              <a:rPr lang="es-MX" sz="2800" b="1" dirty="0" smtClean="0"/>
              <a:t>Clases de Automatización: </a:t>
            </a:r>
            <a:br>
              <a:rPr lang="es-MX" sz="2800" b="1" dirty="0" smtClean="0"/>
            </a:br>
            <a:r>
              <a:rPr lang="es-MX" sz="2800" b="1" dirty="0" smtClean="0"/>
              <a:t>Electrónica</a:t>
            </a:r>
            <a:endParaRPr lang="es-MX" sz="2800" b="1" dirty="0"/>
          </a:p>
        </p:txBody>
      </p:sp>
      <p:sp>
        <p:nvSpPr>
          <p:cNvPr id="3" name="2 Marcador de contenido"/>
          <p:cNvSpPr>
            <a:spLocks noGrp="1"/>
          </p:cNvSpPr>
          <p:nvPr>
            <p:ph idx="1"/>
          </p:nvPr>
        </p:nvSpPr>
        <p:spPr>
          <a:xfrm>
            <a:off x="179512" y="1131590"/>
            <a:ext cx="4896544" cy="2952328"/>
          </a:xfrm>
        </p:spPr>
        <p:txBody>
          <a:bodyPr>
            <a:noAutofit/>
          </a:bodyPr>
          <a:lstStyle/>
          <a:p>
            <a:pPr marL="0" indent="0" algn="just">
              <a:buNone/>
            </a:pPr>
            <a:r>
              <a:rPr lang="es-MX" sz="2400" b="1" dirty="0"/>
              <a:t>Relé </a:t>
            </a:r>
            <a:r>
              <a:rPr lang="es-MX" sz="2400" b="1" dirty="0" smtClean="0"/>
              <a:t>térmico</a:t>
            </a:r>
            <a:endParaRPr lang="es-MX" sz="2400" b="1" dirty="0"/>
          </a:p>
          <a:p>
            <a:pPr marL="0" indent="0" algn="just">
              <a:buNone/>
            </a:pPr>
            <a:r>
              <a:rPr lang="es-MX" sz="2400" dirty="0"/>
              <a:t>Está formado por una lámina bimetálica que se dobla al ser calentada por un exceso de corriente, provocando la desconexión de un contacto</a:t>
            </a:r>
            <a:r>
              <a:rPr lang="es-MX" sz="2400" dirty="0" smtClean="0"/>
              <a:t>.</a:t>
            </a:r>
            <a:endParaRPr lang="es-MX" sz="2400" dirty="0"/>
          </a:p>
        </p:txBody>
      </p:sp>
      <p:sp>
        <p:nvSpPr>
          <p:cNvPr id="5" name="AutoShape 4" descr="Resultado de imagen para automata programabl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4" name="AutoShape 2" descr="Resultado de imagen para controladores secuenciales sincronos y asincrono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6" name="AutoShape 4" descr="Resultado de imagen para controladores secuenciales sincronos y asincrono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7" name="AutoShape 6" descr="Resultado de imagen para controladores secuenciales sincronos y asincronos"/>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9" name="Picture 4" descr="Resultado de imagen para rele termico"/>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940152" y="1563638"/>
            <a:ext cx="2160240" cy="2160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444457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chor="t">
            <a:noAutofit/>
          </a:bodyPr>
          <a:lstStyle/>
          <a:p>
            <a:pPr algn="r"/>
            <a:r>
              <a:rPr lang="es-MX" sz="2800" b="1" dirty="0" smtClean="0"/>
              <a:t>Clases de Automatización: </a:t>
            </a:r>
            <a:br>
              <a:rPr lang="es-MX" sz="2800" b="1" dirty="0" smtClean="0"/>
            </a:br>
            <a:r>
              <a:rPr lang="es-MX" sz="2800" b="1" dirty="0" smtClean="0"/>
              <a:t>Electrónica</a:t>
            </a:r>
            <a:endParaRPr lang="es-MX" sz="2800" b="1" dirty="0"/>
          </a:p>
        </p:txBody>
      </p:sp>
      <p:sp>
        <p:nvSpPr>
          <p:cNvPr id="3" name="2 Marcador de contenido"/>
          <p:cNvSpPr>
            <a:spLocks noGrp="1"/>
          </p:cNvSpPr>
          <p:nvPr>
            <p:ph idx="1"/>
          </p:nvPr>
        </p:nvSpPr>
        <p:spPr>
          <a:xfrm>
            <a:off x="179512" y="1131590"/>
            <a:ext cx="8640960" cy="2952328"/>
          </a:xfrm>
        </p:spPr>
        <p:txBody>
          <a:bodyPr>
            <a:noAutofit/>
          </a:bodyPr>
          <a:lstStyle/>
          <a:p>
            <a:pPr marL="0" indent="0" algn="just">
              <a:buNone/>
            </a:pPr>
            <a:r>
              <a:rPr lang="es-MX" sz="2400" b="1" dirty="0"/>
              <a:t>Relé </a:t>
            </a:r>
            <a:r>
              <a:rPr lang="es-MX" sz="2400" b="1" dirty="0" smtClean="0"/>
              <a:t>electromagnético</a:t>
            </a:r>
            <a:endParaRPr lang="es-MX" sz="2400" b="1" dirty="0"/>
          </a:p>
          <a:p>
            <a:pPr marL="0" indent="0" algn="just">
              <a:buNone/>
            </a:pPr>
            <a:r>
              <a:rPr lang="es-MX" sz="2400" dirty="0"/>
              <a:t>El relé electromagnético está basado en la fuerza ejercida por un campo magnético sobre un material ferromagnético.</a:t>
            </a:r>
          </a:p>
          <a:p>
            <a:pPr marL="0" indent="0" algn="just">
              <a:buNone/>
            </a:pPr>
            <a:endParaRPr lang="es-MX" sz="2400" dirty="0"/>
          </a:p>
        </p:txBody>
      </p:sp>
      <p:sp>
        <p:nvSpPr>
          <p:cNvPr id="5" name="AutoShape 4" descr="Resultado de imagen para automata programabl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4" name="AutoShape 2" descr="Resultado de imagen para controladores secuenciales sincronos y asincrono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6" name="AutoShape 4" descr="Resultado de imagen para controladores secuenciales sincronos y asincrono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7" name="AutoShape 6" descr="Resultado de imagen para controladores secuenciales sincronos y asincronos"/>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10" name="Picture 6" descr="Resultado de imagen para rele magnÃ©tico"/>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195736" y="2355726"/>
            <a:ext cx="4464496" cy="2570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798396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chor="t">
            <a:noAutofit/>
          </a:bodyPr>
          <a:lstStyle/>
          <a:p>
            <a:pPr algn="r"/>
            <a:r>
              <a:rPr lang="es-MX" sz="2800" b="1" dirty="0" smtClean="0"/>
              <a:t>Clases de Automatización: </a:t>
            </a:r>
            <a:br>
              <a:rPr lang="es-MX" sz="2800" b="1" dirty="0" smtClean="0"/>
            </a:br>
            <a:r>
              <a:rPr lang="es-MX" sz="2800" b="1" dirty="0" smtClean="0"/>
              <a:t>Electrónica</a:t>
            </a:r>
            <a:endParaRPr lang="es-MX" sz="2800" b="1" dirty="0"/>
          </a:p>
        </p:txBody>
      </p:sp>
      <p:sp>
        <p:nvSpPr>
          <p:cNvPr id="3" name="2 Marcador de contenido"/>
          <p:cNvSpPr>
            <a:spLocks noGrp="1"/>
          </p:cNvSpPr>
          <p:nvPr>
            <p:ph idx="1"/>
          </p:nvPr>
        </p:nvSpPr>
        <p:spPr>
          <a:xfrm>
            <a:off x="307975" y="699542"/>
            <a:ext cx="8512497" cy="2952328"/>
          </a:xfrm>
        </p:spPr>
        <p:txBody>
          <a:bodyPr>
            <a:noAutofit/>
          </a:bodyPr>
          <a:lstStyle/>
          <a:p>
            <a:pPr marL="0" indent="0" algn="just">
              <a:buNone/>
            </a:pPr>
            <a:r>
              <a:rPr lang="es-MX" sz="2400" b="1" dirty="0" err="1" smtClean="0"/>
              <a:t>Contactor</a:t>
            </a:r>
            <a:endParaRPr lang="es-MX" sz="2400" b="1" dirty="0"/>
          </a:p>
          <a:p>
            <a:pPr marL="0" indent="0" algn="just">
              <a:buNone/>
            </a:pPr>
            <a:r>
              <a:rPr lang="es-MX" sz="2400" dirty="0"/>
              <a:t>La definición dada para el relé puede servir igualmente para el </a:t>
            </a:r>
            <a:r>
              <a:rPr lang="es-MX" sz="2400" dirty="0" err="1"/>
              <a:t>contactor</a:t>
            </a:r>
            <a:r>
              <a:rPr lang="es-MX" sz="2400" dirty="0"/>
              <a:t>. Su funcionamiento está basado en el mismo principio. Las diferencias radican en los valores de las magnitudes eléctricas que se manejan con uno y otro dispositivo. El </a:t>
            </a:r>
            <a:r>
              <a:rPr lang="es-MX" sz="2400" dirty="0" err="1"/>
              <a:t>contactor</a:t>
            </a:r>
            <a:r>
              <a:rPr lang="es-MX" sz="2400" dirty="0"/>
              <a:t> está pensado para trabajar como interruptor automático, con corrientes y tensiones más elevadas.</a:t>
            </a:r>
          </a:p>
        </p:txBody>
      </p:sp>
      <p:sp>
        <p:nvSpPr>
          <p:cNvPr id="5" name="AutoShape 4" descr="Resultado de imagen para automata programabl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4" name="AutoShape 2" descr="Resultado de imagen para controladores secuenciales sincronos y asincrono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6" name="AutoShape 4" descr="Resultado de imagen para controladores secuenciales sincronos y asincrono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7" name="AutoShape 6" descr="Resultado de imagen para controladores secuenciales sincronos y asincronos"/>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7170" name="Picture 2" descr="Resultado de imagen para Contactor"/>
          <p:cNvPicPr>
            <a:picLocks noChangeAspect="1" noChangeArrowheads="1"/>
          </p:cNvPicPr>
          <p:nvPr/>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1818134" y="3003798"/>
            <a:ext cx="5274146" cy="2001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985509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chor="t">
            <a:noAutofit/>
          </a:bodyPr>
          <a:lstStyle/>
          <a:p>
            <a:pPr algn="r"/>
            <a:r>
              <a:rPr lang="es-MX" sz="2800" b="1" dirty="0" smtClean="0"/>
              <a:t>Clases de Automatización: </a:t>
            </a:r>
            <a:br>
              <a:rPr lang="es-MX" sz="2800" b="1" dirty="0" smtClean="0"/>
            </a:br>
            <a:r>
              <a:rPr lang="es-MX" sz="2800" b="1" dirty="0" smtClean="0"/>
              <a:t>Electrónica</a:t>
            </a:r>
            <a:endParaRPr lang="es-MX" sz="2800" b="1" dirty="0"/>
          </a:p>
        </p:txBody>
      </p:sp>
      <p:sp>
        <p:nvSpPr>
          <p:cNvPr id="3" name="2 Marcador de contenido"/>
          <p:cNvSpPr>
            <a:spLocks noGrp="1"/>
          </p:cNvSpPr>
          <p:nvPr>
            <p:ph idx="1"/>
          </p:nvPr>
        </p:nvSpPr>
        <p:spPr>
          <a:xfrm>
            <a:off x="307975" y="699542"/>
            <a:ext cx="8512497" cy="2952328"/>
          </a:xfrm>
        </p:spPr>
        <p:txBody>
          <a:bodyPr>
            <a:noAutofit/>
          </a:bodyPr>
          <a:lstStyle/>
          <a:p>
            <a:pPr marL="0" indent="0" algn="just">
              <a:buNone/>
            </a:pPr>
            <a:r>
              <a:rPr lang="es-MX" sz="2400" b="1" dirty="0" err="1" smtClean="0"/>
              <a:t>Contactor</a:t>
            </a:r>
            <a:endParaRPr lang="es-MX" sz="2400" b="1" dirty="0"/>
          </a:p>
          <a:p>
            <a:pPr marL="0" indent="0" algn="just">
              <a:buNone/>
            </a:pPr>
            <a:r>
              <a:rPr lang="es-MX" sz="2400" dirty="0"/>
              <a:t>En esencia, el funcionamiento de un </a:t>
            </a:r>
            <a:r>
              <a:rPr lang="es-MX" sz="2400" dirty="0" err="1"/>
              <a:t>contactor</a:t>
            </a:r>
            <a:r>
              <a:rPr lang="es-MX" sz="2400" dirty="0"/>
              <a:t> es similar al del relé. Al aplicar corriente a su bobina, el campo magnético formado por esta, atrae al núcleo móvil y este desplazamiento es el que cierra los contactos, ya que unos están fijos y otros se desplazan con la parte móvil del núcleo.</a:t>
            </a:r>
          </a:p>
        </p:txBody>
      </p:sp>
      <p:sp>
        <p:nvSpPr>
          <p:cNvPr id="5" name="AutoShape 4" descr="Resultado de imagen para automata programabl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4" name="AutoShape 2" descr="Resultado de imagen para controladores secuenciales sincronos y asincrono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6" name="AutoShape 4" descr="Resultado de imagen para controladores secuenciales sincronos y asincrono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7" name="AutoShape 6" descr="Resultado de imagen para controladores secuenciales sincronos y asincronos"/>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10242" name="Picture 2" descr="Resultado de imagen para Contactor diagrama"/>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50000" b="22866"/>
          <a:stretch/>
        </p:blipFill>
        <p:spPr bwMode="auto">
          <a:xfrm>
            <a:off x="2843808" y="2643758"/>
            <a:ext cx="3312368" cy="2271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430613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chor="t">
            <a:noAutofit/>
          </a:bodyPr>
          <a:lstStyle/>
          <a:p>
            <a:pPr algn="r"/>
            <a:r>
              <a:rPr lang="es-MX" sz="2800" b="1" dirty="0" smtClean="0"/>
              <a:t>Clases de Automatización: </a:t>
            </a:r>
            <a:br>
              <a:rPr lang="es-MX" sz="2800" b="1" dirty="0" smtClean="0"/>
            </a:br>
            <a:r>
              <a:rPr lang="es-MX" sz="2800" b="1" dirty="0" smtClean="0"/>
              <a:t>Electrónica</a:t>
            </a:r>
            <a:endParaRPr lang="es-MX" sz="2800" b="1" dirty="0"/>
          </a:p>
        </p:txBody>
      </p:sp>
      <p:sp>
        <p:nvSpPr>
          <p:cNvPr id="3" name="2 Marcador de contenido"/>
          <p:cNvSpPr>
            <a:spLocks noGrp="1"/>
          </p:cNvSpPr>
          <p:nvPr>
            <p:ph idx="1"/>
          </p:nvPr>
        </p:nvSpPr>
        <p:spPr>
          <a:xfrm>
            <a:off x="307975" y="699542"/>
            <a:ext cx="8512497" cy="2952328"/>
          </a:xfrm>
        </p:spPr>
        <p:txBody>
          <a:bodyPr>
            <a:noAutofit/>
          </a:bodyPr>
          <a:lstStyle/>
          <a:p>
            <a:pPr marL="0" indent="0" algn="just">
              <a:buNone/>
            </a:pPr>
            <a:r>
              <a:rPr lang="es-MX" sz="2400" b="1" dirty="0" err="1" smtClean="0"/>
              <a:t>Contactor</a:t>
            </a:r>
            <a:endParaRPr lang="es-MX" sz="2400" b="1" dirty="0"/>
          </a:p>
          <a:p>
            <a:pPr marL="0" indent="0" algn="just">
              <a:buNone/>
            </a:pPr>
            <a:r>
              <a:rPr lang="es-MX" sz="2400" dirty="0"/>
              <a:t>Las partes principales de un </a:t>
            </a:r>
            <a:r>
              <a:rPr lang="es-MX" sz="2400" dirty="0" err="1"/>
              <a:t>contactor</a:t>
            </a:r>
            <a:r>
              <a:rPr lang="es-MX" sz="2400" dirty="0"/>
              <a:t> son</a:t>
            </a:r>
            <a:r>
              <a:rPr lang="es-MX" sz="2400" dirty="0" smtClean="0"/>
              <a:t>:</a:t>
            </a:r>
            <a:endParaRPr lang="es-MX" sz="2400" dirty="0"/>
          </a:p>
          <a:p>
            <a:pPr marL="0" indent="0" algn="just">
              <a:buNone/>
            </a:pPr>
            <a:r>
              <a:rPr lang="es-MX" sz="2400" dirty="0" smtClean="0"/>
              <a:t>-El </a:t>
            </a:r>
            <a:r>
              <a:rPr lang="es-MX" sz="2400" dirty="0"/>
              <a:t>electroimán. </a:t>
            </a:r>
          </a:p>
          <a:p>
            <a:pPr marL="0" indent="0" algn="just">
              <a:buNone/>
            </a:pPr>
            <a:r>
              <a:rPr lang="es-MX" sz="2400" dirty="0"/>
              <a:t>- </a:t>
            </a:r>
            <a:r>
              <a:rPr lang="es-MX" sz="2400" dirty="0" smtClean="0"/>
              <a:t>Los   </a:t>
            </a:r>
            <a:r>
              <a:rPr lang="es-MX" sz="2400" dirty="0"/>
              <a:t>contactos   principales.   </a:t>
            </a:r>
          </a:p>
          <a:p>
            <a:pPr marL="0" indent="0" algn="just">
              <a:buNone/>
            </a:pPr>
            <a:r>
              <a:rPr lang="es-MX" sz="2400" dirty="0" smtClean="0"/>
              <a:t>-Los </a:t>
            </a:r>
            <a:r>
              <a:rPr lang="es-MX" sz="2400" dirty="0"/>
              <a:t>contactos auxiliares. </a:t>
            </a:r>
          </a:p>
          <a:p>
            <a:pPr marL="0" indent="0" algn="just">
              <a:buNone/>
            </a:pPr>
            <a:r>
              <a:rPr lang="es-MX" sz="2400" dirty="0" smtClean="0"/>
              <a:t>-Las </a:t>
            </a:r>
            <a:r>
              <a:rPr lang="es-MX" sz="2400" dirty="0"/>
              <a:t>cámaras de extinción del arco. </a:t>
            </a:r>
          </a:p>
        </p:txBody>
      </p:sp>
      <p:sp>
        <p:nvSpPr>
          <p:cNvPr id="5" name="AutoShape 4" descr="Resultado de imagen para automata programabl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4" name="AutoShape 2" descr="Resultado de imagen para controladores secuenciales sincronos y asincrono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6" name="AutoShape 4" descr="Resultado de imagen para controladores secuenciales sincronos y asincrono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7" name="AutoShape 6" descr="Resultado de imagen para controladores secuenciales sincronos y asincronos"/>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9" name="Picture 2" descr="Resultado de imagen para Contactor diagrama"/>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r="50000"/>
          <a:stretch/>
        </p:blipFill>
        <p:spPr bwMode="auto">
          <a:xfrm>
            <a:off x="5436096" y="915566"/>
            <a:ext cx="3563408" cy="3168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37681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chor="t">
            <a:noAutofit/>
          </a:bodyPr>
          <a:lstStyle/>
          <a:p>
            <a:pPr algn="r"/>
            <a:r>
              <a:rPr lang="es-MX" sz="2800" b="1" dirty="0"/>
              <a:t>Clases de Automatización: </a:t>
            </a:r>
            <a:br>
              <a:rPr lang="es-MX" sz="2800" b="1" dirty="0"/>
            </a:br>
            <a:r>
              <a:rPr lang="es-MX" sz="2800" b="1" dirty="0"/>
              <a:t>Neumática e Hidráulica</a:t>
            </a:r>
          </a:p>
        </p:txBody>
      </p:sp>
      <p:sp>
        <p:nvSpPr>
          <p:cNvPr id="3" name="2 Marcador de contenido"/>
          <p:cNvSpPr>
            <a:spLocks noGrp="1"/>
          </p:cNvSpPr>
          <p:nvPr>
            <p:ph idx="1"/>
          </p:nvPr>
        </p:nvSpPr>
        <p:spPr>
          <a:xfrm>
            <a:off x="467544" y="987574"/>
            <a:ext cx="5482952" cy="3819871"/>
          </a:xfrm>
        </p:spPr>
        <p:txBody>
          <a:bodyPr>
            <a:normAutofit fontScale="85000" lnSpcReduction="20000"/>
          </a:bodyPr>
          <a:lstStyle/>
          <a:p>
            <a:pPr marL="0" indent="0" algn="just">
              <a:buNone/>
            </a:pPr>
            <a:r>
              <a:rPr lang="es-MX" dirty="0"/>
              <a:t>Dos son los </a:t>
            </a:r>
            <a:r>
              <a:rPr lang="es-MX" dirty="0" smtClean="0"/>
              <a:t>ciencias </a:t>
            </a:r>
            <a:r>
              <a:rPr lang="es-MX" dirty="0"/>
              <a:t>que </a:t>
            </a:r>
            <a:r>
              <a:rPr lang="es-MX" dirty="0" smtClean="0"/>
              <a:t>estudio </a:t>
            </a:r>
            <a:r>
              <a:rPr lang="es-MX" dirty="0"/>
              <a:t>los fluidos en equilibrio y en movimiento, </a:t>
            </a:r>
            <a:r>
              <a:rPr lang="es-MX" dirty="0" smtClean="0"/>
              <a:t>ya sean gaseosos (Neumático) </a:t>
            </a:r>
            <a:r>
              <a:rPr lang="es-MX" dirty="0"/>
              <a:t>o líquidos </a:t>
            </a:r>
            <a:r>
              <a:rPr lang="es-MX" dirty="0" smtClean="0"/>
              <a:t>(Hidráulico). </a:t>
            </a:r>
            <a:r>
              <a:rPr lang="es-MX" dirty="0"/>
              <a:t>Por tonto, podremos definir </a:t>
            </a:r>
            <a:r>
              <a:rPr lang="es-MX" i="1" dirty="0"/>
              <a:t>las</a:t>
            </a:r>
            <a:r>
              <a:rPr lang="es-MX" dirty="0"/>
              <a:t> </a:t>
            </a:r>
            <a:r>
              <a:rPr lang="es-MX" i="1" dirty="0"/>
              <a:t>tecnologías neumática e hidráulica como aquellas tecnologías destinadas a aprovechar las capacidades energéticas de los fluidos a presión para obtener un trabajo útil y convertir los procesos manuales en automáticos o semiautomáticos</a:t>
            </a:r>
            <a:r>
              <a:rPr lang="es-MX" dirty="0" smtClean="0"/>
              <a:t>.</a:t>
            </a:r>
            <a:endParaRPr lang="es-MX" dirty="0"/>
          </a:p>
        </p:txBody>
      </p:sp>
      <p:pic>
        <p:nvPicPr>
          <p:cNvPr id="1032" name="Picture 8"/>
          <p:cNvPicPr>
            <a:picLocks noChangeAspect="1" noChangeArrowheads="1"/>
          </p:cNvPicPr>
          <p:nvPr/>
        </p:nvPicPr>
        <p:blipFill rotWithShape="1">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6228184" y="1635646"/>
            <a:ext cx="2593786" cy="165618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90592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chor="t">
            <a:noAutofit/>
          </a:bodyPr>
          <a:lstStyle/>
          <a:p>
            <a:pPr algn="r"/>
            <a:r>
              <a:rPr lang="es-MX" sz="2800" b="1" dirty="0"/>
              <a:t>Clases de Automatización: </a:t>
            </a:r>
            <a:br>
              <a:rPr lang="es-MX" sz="2800" b="1" dirty="0"/>
            </a:br>
            <a:r>
              <a:rPr lang="es-MX" sz="2800" b="1" dirty="0"/>
              <a:t>Neumática e Hidráulica</a:t>
            </a:r>
          </a:p>
        </p:txBody>
      </p:sp>
      <p:sp>
        <p:nvSpPr>
          <p:cNvPr id="3" name="2 Marcador de contenido"/>
          <p:cNvSpPr>
            <a:spLocks noGrp="1"/>
          </p:cNvSpPr>
          <p:nvPr>
            <p:ph idx="1"/>
          </p:nvPr>
        </p:nvSpPr>
        <p:spPr>
          <a:xfrm>
            <a:off x="251520" y="1128143"/>
            <a:ext cx="5482952" cy="3819871"/>
          </a:xfrm>
        </p:spPr>
        <p:txBody>
          <a:bodyPr>
            <a:normAutofit fontScale="70000" lnSpcReduction="20000"/>
          </a:bodyPr>
          <a:lstStyle/>
          <a:p>
            <a:pPr marL="0" indent="0" algn="just">
              <a:buNone/>
            </a:pPr>
            <a:r>
              <a:rPr lang="es-MX" dirty="0"/>
              <a:t>Presentar una lista de las aplicaciones actuales de la neumática e hidráulica es un esfuerzo en vano, por lo interminable que ésta podría resultar. En una apurada síntesis, la neumática puede estar presente en cualquier proceso industrial manual o semiautomático que requiera incrementar su producción, aumentar la calidad del producto y mejorar su calidad. La progresiva sustitución de la energía humana por las energías neumática, hidráulica o eléctrica responde sobre todo a un intento de minimizar los costes de producción y conseguir la automatización de los diferentes procesos industriales.</a:t>
            </a:r>
          </a:p>
        </p:txBody>
      </p:sp>
      <p:pic>
        <p:nvPicPr>
          <p:cNvPr id="2050"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5940150" y="1419622"/>
            <a:ext cx="3010003" cy="25202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12149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chor="t">
            <a:noAutofit/>
          </a:bodyPr>
          <a:lstStyle/>
          <a:p>
            <a:pPr algn="r"/>
            <a:r>
              <a:rPr lang="es-MX" sz="2800" b="1" dirty="0"/>
              <a:t>Clases de Automatización: </a:t>
            </a:r>
            <a:br>
              <a:rPr lang="es-MX" sz="2800" b="1" dirty="0"/>
            </a:br>
            <a:r>
              <a:rPr lang="es-MX" sz="2800" b="1" dirty="0"/>
              <a:t>Neumática e Hidráulica</a:t>
            </a:r>
          </a:p>
        </p:txBody>
      </p:sp>
      <p:sp>
        <p:nvSpPr>
          <p:cNvPr id="3" name="2 Marcador de contenido"/>
          <p:cNvSpPr>
            <a:spLocks noGrp="1"/>
          </p:cNvSpPr>
          <p:nvPr>
            <p:ph idx="1"/>
          </p:nvPr>
        </p:nvSpPr>
        <p:spPr>
          <a:xfrm>
            <a:off x="251520" y="1128143"/>
            <a:ext cx="5482952" cy="3819871"/>
          </a:xfrm>
        </p:spPr>
        <p:txBody>
          <a:bodyPr>
            <a:normAutofit fontScale="70000" lnSpcReduction="20000"/>
          </a:bodyPr>
          <a:lstStyle/>
          <a:p>
            <a:pPr marL="0" indent="0" algn="just">
              <a:buNone/>
            </a:pPr>
            <a:r>
              <a:rPr lang="es-MX" dirty="0"/>
              <a:t>Actualmente los sistemas neumáticos e hidráulicos se encuentran difundidos por todos los ámbitos: riego de campos, instalaciones de agua potable y de desechos, en los vehículos de transporte, sistemas de aire acondicionado, etc. Sin embargo es en la industria donde nos interesa conocer cual ha sido su implantación. Los circuitos neumáticos e hidráulicos, son cada día más empleados en maquinaria de construcción (excavadoras, grúas...), medios de transporte, en sistemas de fabricación, ensamblaje y manipulación, sistemas </a:t>
            </a:r>
            <a:r>
              <a:rPr lang="es-MX" dirty="0" smtClean="0"/>
              <a:t>robotizados </a:t>
            </a:r>
            <a:r>
              <a:rPr lang="es-MX" dirty="0"/>
              <a:t>o industrias de procesos continuos</a:t>
            </a:r>
          </a:p>
        </p:txBody>
      </p:sp>
      <p:pic>
        <p:nvPicPr>
          <p:cNvPr id="3074"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5868144" y="1419622"/>
            <a:ext cx="3043357" cy="23042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20304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chor="t">
            <a:noAutofit/>
          </a:bodyPr>
          <a:lstStyle/>
          <a:p>
            <a:pPr algn="r"/>
            <a:r>
              <a:rPr lang="es-MX" sz="2800" b="1" dirty="0"/>
              <a:t>Clases de Automatización: </a:t>
            </a:r>
            <a:br>
              <a:rPr lang="es-MX" sz="2800" b="1" dirty="0"/>
            </a:br>
            <a:r>
              <a:rPr lang="es-MX" sz="2800" b="1" dirty="0"/>
              <a:t>Neumática e Hidráulica</a:t>
            </a:r>
          </a:p>
        </p:txBody>
      </p:sp>
      <p:sp>
        <p:nvSpPr>
          <p:cNvPr id="3" name="2 Marcador de contenido"/>
          <p:cNvSpPr>
            <a:spLocks noGrp="1"/>
          </p:cNvSpPr>
          <p:nvPr>
            <p:ph idx="1"/>
          </p:nvPr>
        </p:nvSpPr>
        <p:spPr>
          <a:xfrm>
            <a:off x="251520" y="1128143"/>
            <a:ext cx="5482952" cy="3819871"/>
          </a:xfrm>
        </p:spPr>
        <p:txBody>
          <a:bodyPr>
            <a:normAutofit fontScale="70000" lnSpcReduction="20000"/>
          </a:bodyPr>
          <a:lstStyle/>
          <a:p>
            <a:pPr marL="0" indent="0" algn="just">
              <a:buNone/>
            </a:pPr>
            <a:r>
              <a:rPr lang="es-MX" dirty="0"/>
              <a:t>Actualmente los sistemas neumáticos e hidráulicos se encuentran difundidos por todos los ámbitos: riego de campos, instalaciones de agua potable y de desechos, en los vehículos de transporte, sistemas de aire acondicionado, etc. Sin embargo es en la industria donde nos interesa conocer cual ha sido su implantación. Los circuitos neumáticos e hidráulicos, son cada día más empleados en maquinaria de construcción (excavadoras, grúas...), medios de transporte, en sistemas de fabricación, ensamblaje y manipulación, sistemas </a:t>
            </a:r>
            <a:r>
              <a:rPr lang="es-MX" dirty="0" smtClean="0"/>
              <a:t>robotizados </a:t>
            </a:r>
            <a:r>
              <a:rPr lang="es-MX" dirty="0"/>
              <a:t>o industrias de procesos continuos</a:t>
            </a:r>
          </a:p>
        </p:txBody>
      </p:sp>
      <p:pic>
        <p:nvPicPr>
          <p:cNvPr id="3074"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5868144" y="1419622"/>
            <a:ext cx="3043357" cy="23042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65728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chor="t">
            <a:noAutofit/>
          </a:bodyPr>
          <a:lstStyle/>
          <a:p>
            <a:pPr algn="r"/>
            <a:r>
              <a:rPr lang="es-MX" sz="2800" b="1" dirty="0"/>
              <a:t>Clases de Automatización: </a:t>
            </a:r>
            <a:br>
              <a:rPr lang="es-MX" sz="2800" b="1" dirty="0"/>
            </a:br>
            <a:r>
              <a:rPr lang="es-MX" sz="2800" b="1" dirty="0"/>
              <a:t>Neumática e Hidráulica</a:t>
            </a:r>
          </a:p>
        </p:txBody>
      </p:sp>
      <p:sp>
        <p:nvSpPr>
          <p:cNvPr id="3" name="2 Marcador de contenido"/>
          <p:cNvSpPr>
            <a:spLocks noGrp="1"/>
          </p:cNvSpPr>
          <p:nvPr>
            <p:ph idx="1"/>
          </p:nvPr>
        </p:nvSpPr>
        <p:spPr>
          <a:xfrm>
            <a:off x="251520" y="1128143"/>
            <a:ext cx="8496944" cy="3819871"/>
          </a:xfrm>
        </p:spPr>
        <p:txBody>
          <a:bodyPr>
            <a:normAutofit fontScale="55000" lnSpcReduction="20000"/>
          </a:bodyPr>
          <a:lstStyle/>
          <a:p>
            <a:pPr marL="0" indent="0" algn="just">
              <a:buNone/>
            </a:pPr>
            <a:r>
              <a:rPr lang="es-MX" sz="4400" b="1" dirty="0"/>
              <a:t>Los circuitos eléctricos y los circuitos </a:t>
            </a:r>
            <a:r>
              <a:rPr lang="es-MX" sz="4400" b="1" dirty="0" smtClean="0"/>
              <a:t>neumáticos </a:t>
            </a:r>
            <a:r>
              <a:rPr lang="es-MX" sz="4400" b="1" dirty="0"/>
              <a:t>e </a:t>
            </a:r>
            <a:r>
              <a:rPr lang="es-MX" sz="4400" b="1" dirty="0" smtClean="0"/>
              <a:t>hidráulicos </a:t>
            </a:r>
            <a:r>
              <a:rPr lang="es-MX" dirty="0" smtClean="0"/>
              <a:t>comparten </a:t>
            </a:r>
            <a:r>
              <a:rPr lang="es-MX" dirty="0"/>
              <a:t>elementos </a:t>
            </a:r>
            <a:r>
              <a:rPr lang="es-MX" dirty="0" smtClean="0"/>
              <a:t>similares </a:t>
            </a:r>
            <a:r>
              <a:rPr lang="es-MX" dirty="0"/>
              <a:t>en </a:t>
            </a:r>
            <a:r>
              <a:rPr lang="es-MX" dirty="0" smtClean="0"/>
              <a:t>cuanto </a:t>
            </a:r>
            <a:r>
              <a:rPr lang="es-MX" dirty="0"/>
              <a:t>o lo función que </a:t>
            </a:r>
            <a:r>
              <a:rPr lang="es-MX" dirty="0" smtClean="0"/>
              <a:t>desempeñan </a:t>
            </a:r>
            <a:r>
              <a:rPr lang="es-MX" dirty="0"/>
              <a:t>en el </a:t>
            </a:r>
            <a:r>
              <a:rPr lang="es-MX" dirty="0" smtClean="0"/>
              <a:t>conjunto:</a:t>
            </a:r>
          </a:p>
          <a:p>
            <a:pPr marL="0" indent="0" algn="just">
              <a:buNone/>
            </a:pPr>
            <a:endParaRPr lang="es-MX" dirty="0" smtClean="0"/>
          </a:p>
          <a:p>
            <a:pPr algn="just">
              <a:buBlip>
                <a:blip r:embed="rId2"/>
              </a:buBlip>
            </a:pPr>
            <a:r>
              <a:rPr lang="es-MX" b="1" dirty="0" smtClean="0"/>
              <a:t>Elemento </a:t>
            </a:r>
            <a:r>
              <a:rPr lang="es-MX" b="1" dirty="0"/>
              <a:t>generador de energía: </a:t>
            </a:r>
            <a:r>
              <a:rPr lang="es-MX" dirty="0"/>
              <a:t>En el circuito eléctrico, dicho elemento es </a:t>
            </a:r>
            <a:r>
              <a:rPr lang="es-MX" dirty="0" smtClean="0"/>
              <a:t>la pila </a:t>
            </a:r>
            <a:r>
              <a:rPr lang="es-MX" dirty="0"/>
              <a:t>o </a:t>
            </a:r>
            <a:r>
              <a:rPr lang="es-MX" dirty="0" smtClean="0"/>
              <a:t>batería; </a:t>
            </a:r>
            <a:r>
              <a:rPr lang="es-MX" dirty="0"/>
              <a:t>en el circuito </a:t>
            </a:r>
            <a:r>
              <a:rPr lang="es-MX" dirty="0" smtClean="0"/>
              <a:t>neumático, </a:t>
            </a:r>
            <a:r>
              <a:rPr lang="es-MX" dirty="0"/>
              <a:t>el compresor, y en el </a:t>
            </a:r>
            <a:r>
              <a:rPr lang="es-MX" dirty="0" smtClean="0"/>
              <a:t>hidráulico </a:t>
            </a:r>
            <a:r>
              <a:rPr lang="es-MX" dirty="0"/>
              <a:t>, </a:t>
            </a:r>
            <a:r>
              <a:rPr lang="es-MX" dirty="0" smtClean="0"/>
              <a:t>la bomba.</a:t>
            </a:r>
            <a:endParaRPr lang="es-MX" dirty="0"/>
          </a:p>
          <a:p>
            <a:pPr algn="just">
              <a:buBlip>
                <a:blip r:embed="rId2"/>
              </a:buBlip>
            </a:pPr>
            <a:r>
              <a:rPr lang="es-MX" b="1" dirty="0"/>
              <a:t>Elemento de transporte: </a:t>
            </a:r>
            <a:r>
              <a:rPr lang="es-MX" dirty="0"/>
              <a:t>son los conductos que unen los elementos del circuito. En el circuito eléctrico, son los </a:t>
            </a:r>
            <a:r>
              <a:rPr lang="es-MX" dirty="0" smtClean="0"/>
              <a:t>cables </a:t>
            </a:r>
            <a:r>
              <a:rPr lang="es-MX" dirty="0"/>
              <a:t>o hilos. En los circuitos </a:t>
            </a:r>
            <a:r>
              <a:rPr lang="es-MX" dirty="0" smtClean="0"/>
              <a:t>neumáticos </a:t>
            </a:r>
            <a:r>
              <a:rPr lang="es-MX" dirty="0"/>
              <a:t>e </a:t>
            </a:r>
            <a:r>
              <a:rPr lang="es-MX" dirty="0" smtClean="0"/>
              <a:t>hidráulicos, </a:t>
            </a:r>
            <a:r>
              <a:rPr lang="es-MX" dirty="0"/>
              <a:t>son los </a:t>
            </a:r>
            <a:r>
              <a:rPr lang="es-MX" dirty="0" smtClean="0"/>
              <a:t>tuberías </a:t>
            </a:r>
            <a:r>
              <a:rPr lang="es-MX" dirty="0"/>
              <a:t>y conductos por los que se </a:t>
            </a:r>
            <a:r>
              <a:rPr lang="es-MX" dirty="0" smtClean="0"/>
              <a:t>canaliza </a:t>
            </a:r>
            <a:r>
              <a:rPr lang="es-MX" dirty="0"/>
              <a:t>el </a:t>
            </a:r>
            <a:r>
              <a:rPr lang="es-MX" dirty="0" smtClean="0"/>
              <a:t>aire </a:t>
            </a:r>
            <a:r>
              <a:rPr lang="es-MX" dirty="0"/>
              <a:t>o el </a:t>
            </a:r>
            <a:r>
              <a:rPr lang="es-MX" dirty="0" smtClean="0"/>
              <a:t>aceite, respectivamente.</a:t>
            </a:r>
            <a:endParaRPr lang="es-MX" dirty="0"/>
          </a:p>
          <a:p>
            <a:pPr algn="just">
              <a:buBlip>
                <a:blip r:embed="rId2"/>
              </a:buBlip>
            </a:pPr>
            <a:r>
              <a:rPr lang="es-MX" b="1" dirty="0"/>
              <a:t>Actuadores: </a:t>
            </a:r>
            <a:r>
              <a:rPr lang="es-MX" dirty="0"/>
              <a:t>son los elementos que </a:t>
            </a:r>
            <a:r>
              <a:rPr lang="es-MX" dirty="0" smtClean="0"/>
              <a:t>transforman la energía </a:t>
            </a:r>
            <a:r>
              <a:rPr lang="es-MX" dirty="0"/>
              <a:t>recibido en otro tipo de </a:t>
            </a:r>
            <a:r>
              <a:rPr lang="es-MX" dirty="0" smtClean="0"/>
              <a:t>energía, </a:t>
            </a:r>
            <a:r>
              <a:rPr lang="es-MX" dirty="0"/>
              <a:t>poro </a:t>
            </a:r>
            <a:r>
              <a:rPr lang="es-MX" dirty="0" smtClean="0"/>
              <a:t>realizar </a:t>
            </a:r>
            <a:r>
              <a:rPr lang="es-MX" dirty="0"/>
              <a:t>uno </a:t>
            </a:r>
            <a:r>
              <a:rPr lang="es-MX" dirty="0" smtClean="0"/>
              <a:t>acción </a:t>
            </a:r>
            <a:r>
              <a:rPr lang="es-MX" dirty="0"/>
              <a:t>concreto. Así por ejemplo, en un circuito eléctrico puede ser uno </a:t>
            </a:r>
            <a:r>
              <a:rPr lang="es-MX" dirty="0" smtClean="0"/>
              <a:t>bombilla; </a:t>
            </a:r>
            <a:r>
              <a:rPr lang="es-MX" dirty="0"/>
              <a:t>en los circuitos </a:t>
            </a:r>
            <a:r>
              <a:rPr lang="es-MX" dirty="0" smtClean="0"/>
              <a:t>neumáticos </a:t>
            </a:r>
            <a:r>
              <a:rPr lang="es-MX" dirty="0"/>
              <a:t>e </a:t>
            </a:r>
            <a:r>
              <a:rPr lang="es-MX" dirty="0" smtClean="0"/>
              <a:t>hidráulicos, </a:t>
            </a:r>
            <a:r>
              <a:rPr lang="es-MX" dirty="0"/>
              <a:t>el </a:t>
            </a:r>
            <a:r>
              <a:rPr lang="es-MX" dirty="0" smtClean="0"/>
              <a:t>actuador </a:t>
            </a:r>
            <a:r>
              <a:rPr lang="es-MX" dirty="0"/>
              <a:t>es el cilindro, cuyo émbolo y </a:t>
            </a:r>
            <a:r>
              <a:rPr lang="es-MX" dirty="0" smtClean="0"/>
              <a:t>vástago </a:t>
            </a:r>
            <a:r>
              <a:rPr lang="es-MX" dirty="0"/>
              <a:t>se </a:t>
            </a:r>
            <a:r>
              <a:rPr lang="es-MX" dirty="0" smtClean="0"/>
              <a:t>desplazan linealmente.</a:t>
            </a:r>
            <a:endParaRPr lang="es-MX" dirty="0"/>
          </a:p>
          <a:p>
            <a:pPr algn="just">
              <a:buBlip>
                <a:blip r:embed="rId2"/>
              </a:buBlip>
            </a:pPr>
            <a:r>
              <a:rPr lang="es-MX" b="1" dirty="0"/>
              <a:t>Elementos de mando y de control: </a:t>
            </a:r>
            <a:r>
              <a:rPr lang="es-MX" dirty="0"/>
              <a:t>Son elementos que </a:t>
            </a:r>
            <a:r>
              <a:rPr lang="es-MX" dirty="0" smtClean="0"/>
              <a:t>abren </a:t>
            </a:r>
            <a:r>
              <a:rPr lang="es-MX" dirty="0"/>
              <a:t>o </a:t>
            </a:r>
            <a:r>
              <a:rPr lang="es-MX" dirty="0" smtClean="0"/>
              <a:t>cierran </a:t>
            </a:r>
            <a:r>
              <a:rPr lang="es-MX" dirty="0"/>
              <a:t>el circuito. En el eléctrico, </a:t>
            </a:r>
            <a:r>
              <a:rPr lang="es-MX" dirty="0" smtClean="0"/>
              <a:t>podría </a:t>
            </a:r>
            <a:r>
              <a:rPr lang="es-MX" dirty="0"/>
              <a:t>ser un interruptor; en el </a:t>
            </a:r>
            <a:r>
              <a:rPr lang="es-MX" dirty="0" smtClean="0"/>
              <a:t>neumático </a:t>
            </a:r>
            <a:r>
              <a:rPr lang="es-MX" dirty="0"/>
              <a:t>e </a:t>
            </a:r>
            <a:r>
              <a:rPr lang="es-MX" dirty="0" smtClean="0"/>
              <a:t>hidráulico </a:t>
            </a:r>
            <a:r>
              <a:rPr lang="es-MX" dirty="0"/>
              <a:t>se </a:t>
            </a:r>
            <a:r>
              <a:rPr lang="es-MX" dirty="0" smtClean="0"/>
              <a:t>emplean válvulas, </a:t>
            </a:r>
            <a:r>
              <a:rPr lang="es-MX" dirty="0"/>
              <a:t>que permiten, dirigen o impiden lo </a:t>
            </a:r>
            <a:r>
              <a:rPr lang="es-MX" dirty="0" smtClean="0"/>
              <a:t>circulación </a:t>
            </a:r>
            <a:r>
              <a:rPr lang="es-MX" dirty="0"/>
              <a:t>del fluido por el circuito</a:t>
            </a:r>
            <a:r>
              <a:rPr lang="es-MX" dirty="0" smtClean="0"/>
              <a:t>.</a:t>
            </a:r>
            <a:endParaRPr lang="es-MX" dirty="0"/>
          </a:p>
        </p:txBody>
      </p:sp>
    </p:spTree>
    <p:extLst>
      <p:ext uri="{BB962C8B-B14F-4D97-AF65-F5344CB8AC3E}">
        <p14:creationId xmlns:p14="http://schemas.microsoft.com/office/powerpoint/2010/main" val="15415068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chor="t">
            <a:noAutofit/>
          </a:bodyPr>
          <a:lstStyle/>
          <a:p>
            <a:pPr algn="r"/>
            <a:r>
              <a:rPr lang="es-MX" sz="2800" b="1" dirty="0"/>
              <a:t>Clases de Automatización: </a:t>
            </a:r>
            <a:br>
              <a:rPr lang="es-MX" sz="2800" b="1" dirty="0"/>
            </a:br>
            <a:r>
              <a:rPr lang="es-MX" sz="2800" b="1" dirty="0"/>
              <a:t>Neumática e Hidráulica</a:t>
            </a:r>
          </a:p>
        </p:txBody>
      </p:sp>
      <p:sp>
        <p:nvSpPr>
          <p:cNvPr id="3" name="2 Marcador de contenido"/>
          <p:cNvSpPr>
            <a:spLocks noGrp="1"/>
          </p:cNvSpPr>
          <p:nvPr>
            <p:ph idx="1"/>
          </p:nvPr>
        </p:nvSpPr>
        <p:spPr>
          <a:xfrm>
            <a:off x="251520" y="339502"/>
            <a:ext cx="4392488" cy="3819871"/>
          </a:xfrm>
        </p:spPr>
        <p:txBody>
          <a:bodyPr>
            <a:normAutofit/>
          </a:bodyPr>
          <a:lstStyle/>
          <a:p>
            <a:pPr marL="0" indent="0" algn="just">
              <a:buNone/>
            </a:pPr>
            <a:r>
              <a:rPr lang="es-MX" sz="2000" b="1" dirty="0"/>
              <a:t>La </a:t>
            </a:r>
            <a:r>
              <a:rPr lang="es-MX" sz="2000" b="1" dirty="0" smtClean="0"/>
              <a:t>Red </a:t>
            </a:r>
            <a:r>
              <a:rPr lang="es-MX" sz="2000" b="1" dirty="0"/>
              <a:t>de </a:t>
            </a:r>
            <a:r>
              <a:rPr lang="es-MX" sz="2000" b="1" dirty="0" smtClean="0"/>
              <a:t>Distribución </a:t>
            </a:r>
            <a:r>
              <a:rPr lang="es-MX" sz="2000" dirty="0"/>
              <a:t>la conforman el conjunto de conducciones </a:t>
            </a:r>
            <a:r>
              <a:rPr lang="es-MX" sz="2000" dirty="0" smtClean="0"/>
              <a:t>y órganos </a:t>
            </a:r>
            <a:r>
              <a:rPr lang="es-MX" sz="2000" dirty="0"/>
              <a:t>de conexión (codos, divisores de flujo, </a:t>
            </a:r>
            <a:r>
              <a:rPr lang="es-MX" sz="2000" dirty="0" err="1"/>
              <a:t>T's</a:t>
            </a:r>
            <a:r>
              <a:rPr lang="es-MX" sz="2000" dirty="0"/>
              <a:t>, racores</a:t>
            </a:r>
            <a:r>
              <a:rPr lang="es-MX" sz="2000" dirty="0" smtClean="0"/>
              <a:t>....) encargados </a:t>
            </a:r>
            <a:r>
              <a:rPr lang="es-MX" sz="2000" dirty="0"/>
              <a:t>de distribuir el fluido de trabajo entre los </a:t>
            </a:r>
            <a:r>
              <a:rPr lang="es-MX" sz="2000" dirty="0" smtClean="0"/>
              <a:t>distintos elementos </a:t>
            </a:r>
            <a:r>
              <a:rPr lang="es-MX" sz="2000" dirty="0"/>
              <a:t>del circuito. </a:t>
            </a:r>
            <a:r>
              <a:rPr lang="es-MX" sz="1400" dirty="0" smtClean="0"/>
              <a:t>:</a:t>
            </a:r>
          </a:p>
          <a:p>
            <a:pPr marL="0" indent="0" algn="just">
              <a:buNone/>
            </a:pPr>
            <a:endParaRPr lang="es-MX" sz="1400" dirty="0" smtClean="0"/>
          </a:p>
        </p:txBody>
      </p:sp>
      <p:pic>
        <p:nvPicPr>
          <p:cNvPr id="4098" name="Picture 2"/>
          <p:cNvPicPr>
            <a:picLocks noChangeAspect="1" noChangeArrowheads="1"/>
          </p:cNvPicPr>
          <p:nvPr/>
        </p:nvPicPr>
        <p:blipFill rotWithShape="1">
          <a:blip r:embed="rId2" cstate="print">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a:ext>
            </a:extLst>
          </a:blip>
          <a:srcRect/>
          <a:stretch/>
        </p:blipFill>
        <p:spPr bwMode="auto">
          <a:xfrm>
            <a:off x="5220072" y="1131590"/>
            <a:ext cx="2884797" cy="338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descr="Imagen relacionada"/>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27584" y="2319917"/>
            <a:ext cx="3096344" cy="2196049"/>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569116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483</TotalTime>
  <Words>3381</Words>
  <Application>Microsoft Office PowerPoint</Application>
  <PresentationFormat>Presentación en pantalla (16:9)</PresentationFormat>
  <Paragraphs>184</Paragraphs>
  <Slides>38</Slides>
  <Notes>21</Notes>
  <HiddenSlides>0</HiddenSlides>
  <MMClips>0</MMClips>
  <ScaleCrop>false</ScaleCrop>
  <HeadingPairs>
    <vt:vector size="4" baseType="variant">
      <vt:variant>
        <vt:lpstr>Tema</vt:lpstr>
      </vt:variant>
      <vt:variant>
        <vt:i4>1</vt:i4>
      </vt:variant>
      <vt:variant>
        <vt:lpstr>Títulos de diapositiva</vt:lpstr>
      </vt:variant>
      <vt:variant>
        <vt:i4>38</vt:i4>
      </vt:variant>
    </vt:vector>
  </HeadingPairs>
  <TitlesOfParts>
    <vt:vector size="39" baseType="lpstr">
      <vt:lpstr>Tema de Office</vt:lpstr>
      <vt:lpstr>Clases de Automatización</vt:lpstr>
      <vt:lpstr>Neumática e Hidráulica</vt:lpstr>
      <vt:lpstr>Clases de Automatización:  Neumática e Hidráulica</vt:lpstr>
      <vt:lpstr>Clases de Automatización:  Neumática e Hidráulica</vt:lpstr>
      <vt:lpstr>Clases de Automatización:  Neumática e Hidráulica</vt:lpstr>
      <vt:lpstr>Clases de Automatización:  Neumática e Hidráulica</vt:lpstr>
      <vt:lpstr>Clases de Automatización:  Neumática e Hidráulica</vt:lpstr>
      <vt:lpstr>Clases de Automatización:  Neumática e Hidráulica</vt:lpstr>
      <vt:lpstr>Clases de Automatización:  Neumática e Hidráulica</vt:lpstr>
      <vt:lpstr>Clases de Automatización:  Neumática e Hidráulica</vt:lpstr>
      <vt:lpstr>Clases de Automatización:  Neumática e Hidráulica</vt:lpstr>
      <vt:lpstr>Clases de Automatización:  Neumática e Hidráulica</vt:lpstr>
      <vt:lpstr>Clases de Automatización:  Neumática e Hidráulica</vt:lpstr>
      <vt:lpstr>Clases de Automatización:  Neumática e Hidráulica</vt:lpstr>
      <vt:lpstr>Automatización Eléctrica</vt:lpstr>
      <vt:lpstr>Clases de Automatización:  Eléctrica</vt:lpstr>
      <vt:lpstr>Clases de Automatización:  Eléctrica</vt:lpstr>
      <vt:lpstr>Clases de Automatización:  Eléctrica</vt:lpstr>
      <vt:lpstr>Clases de Automatización:  Eléctrica</vt:lpstr>
      <vt:lpstr>Clases de Automatización:  Eléctrica</vt:lpstr>
      <vt:lpstr>Automatización Mecánica</vt:lpstr>
      <vt:lpstr>Clases de Automatización:  Mecánica</vt:lpstr>
      <vt:lpstr>Clases de Automatización:  Mecánica</vt:lpstr>
      <vt:lpstr>Clases de Automatización:  Mecánica</vt:lpstr>
      <vt:lpstr>Clases de Automatización:  Mecánica</vt:lpstr>
      <vt:lpstr>Clases de Automatización:  Mecánica</vt:lpstr>
      <vt:lpstr>Automatización Electrónica</vt:lpstr>
      <vt:lpstr>Clases de Automatización:  Electrónica</vt:lpstr>
      <vt:lpstr>Clases de Automatización:  Electrónica</vt:lpstr>
      <vt:lpstr>Clases de Automatización:  Electrónica</vt:lpstr>
      <vt:lpstr>Clases de Automatización:  Electrónica</vt:lpstr>
      <vt:lpstr>Clases de Automatización:  Electrónica</vt:lpstr>
      <vt:lpstr>Clases de Automatización:  Electrónica</vt:lpstr>
      <vt:lpstr>Clases de Automatización:  Electrónica</vt:lpstr>
      <vt:lpstr>Clases de Automatización:  Electrónica</vt:lpstr>
      <vt:lpstr>Clases de Automatización:  Electrónica</vt:lpstr>
      <vt:lpstr>Clases de Automatización:  Electrónica</vt:lpstr>
      <vt:lpstr>Clases de Automatización:  Electrónica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Control PID</dc:title>
  <dc:creator>Administrador</dc:creator>
  <cp:lastModifiedBy>Administrador</cp:lastModifiedBy>
  <cp:revision>141</cp:revision>
  <dcterms:created xsi:type="dcterms:W3CDTF">2019-01-22T15:27:45Z</dcterms:created>
  <dcterms:modified xsi:type="dcterms:W3CDTF">2019-02-12T16:04:44Z</dcterms:modified>
</cp:coreProperties>
</file>