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78" r:id="rId5"/>
    <p:sldId id="279" r:id="rId6"/>
    <p:sldId id="280" r:id="rId7"/>
    <p:sldId id="281" r:id="rId8"/>
    <p:sldId id="260" r:id="rId9"/>
    <p:sldId id="261" r:id="rId10"/>
    <p:sldId id="276" r:id="rId11"/>
    <p:sldId id="262" r:id="rId12"/>
    <p:sldId id="277" r:id="rId13"/>
    <p:sldId id="282" r:id="rId14"/>
    <p:sldId id="283" r:id="rId15"/>
    <p:sldId id="284" r:id="rId16"/>
    <p:sldId id="285" r:id="rId17"/>
    <p:sldId id="288" r:id="rId18"/>
    <p:sldId id="287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02" autoAdjust="0"/>
    <p:restoredTop sz="94660"/>
  </p:normalViewPr>
  <p:slideViewPr>
    <p:cSldViewPr>
      <p:cViewPr>
        <p:scale>
          <a:sx n="81" d="100"/>
          <a:sy n="81" d="100"/>
        </p:scale>
        <p:origin x="-11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isósceles"/>
          <p:cNvSpPr/>
          <p:nvPr/>
        </p:nvSpPr>
        <p:spPr>
          <a:xfrm flipV="1">
            <a:off x="5572132" y="0"/>
            <a:ext cx="3571868" cy="2143116"/>
          </a:xfrm>
          <a:prstGeom prst="triangle">
            <a:avLst>
              <a:gd name="adj" fmla="val 100000"/>
            </a:avLst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FC52DA-7C60-40BA-87AB-4B01B3DBACFF}" type="datetimeFigureOut">
              <a:rPr lang="es-MX" smtClean="0"/>
              <a:pPr/>
              <a:t>13/08/2018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C28B4E-FB6B-4067-96D3-04CCEB4E4E4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3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png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e.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Error y tipos de error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Definición y ejemplos</a:t>
            </a:r>
            <a:endParaRPr lang="es-MX" dirty="0"/>
          </a:p>
        </p:txBody>
      </p:sp>
      <p:pic>
        <p:nvPicPr>
          <p:cNvPr id="1026" name="Picture 2" descr="C:\Users\alberto\AppData\Local\Microsoft\Windows\Temporary Internet Files\Content.IE5\C751RNJU\MCj0433845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285860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Explicaciones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Las ecuaciones suponen que se conoce el valor verdadero de </a:t>
            </a:r>
            <a:r>
              <a:rPr lang="es-ES_tradnl" i="1" dirty="0" smtClean="0"/>
              <a:t>x</a:t>
            </a:r>
            <a:r>
              <a:rPr lang="es-ES_tradnl" dirty="0" smtClean="0"/>
              <a:t>, lo que hace que los errores absoluto y relativo sean también verdaderos</a:t>
            </a:r>
          </a:p>
          <a:p>
            <a:r>
              <a:rPr lang="es-ES_tradnl" dirty="0" smtClean="0"/>
              <a:t>Pero normalmente </a:t>
            </a:r>
            <a:r>
              <a:rPr lang="es-ES_tradnl" i="1" dirty="0" smtClean="0"/>
              <a:t>x</a:t>
            </a:r>
            <a:r>
              <a:rPr lang="es-ES_tradnl" dirty="0" smtClean="0"/>
              <a:t> no se conoce</a:t>
            </a:r>
          </a:p>
          <a:p>
            <a:r>
              <a:rPr lang="es-ES_tradnl" dirty="0" smtClean="0"/>
              <a:t>No tiene sentido considerar una aproximación, si se conoce el valor verdadero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>
                <a:solidFill>
                  <a:schemeClr val="hlink"/>
                </a:solidFill>
              </a:rPr>
              <a:t>Error relativo porcentual aproximado</a:t>
            </a:r>
            <a:endParaRPr lang="es-MX" sz="3200" dirty="0">
              <a:solidFill>
                <a:schemeClr val="hlink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_tradnl" dirty="0"/>
              <a:t>La mejor estimación </a:t>
            </a:r>
            <a:r>
              <a:rPr lang="es-ES_tradnl" dirty="0" smtClean="0"/>
              <a:t>del </a:t>
            </a:r>
            <a:r>
              <a:rPr lang="es-ES_tradnl" dirty="0"/>
              <a:t>verdadero valor de </a:t>
            </a:r>
            <a:r>
              <a:rPr lang="es-ES_tradnl" i="1" dirty="0" smtClean="0"/>
              <a:t>x</a:t>
            </a:r>
            <a:r>
              <a:rPr lang="es-ES_tradnl" dirty="0" smtClean="0"/>
              <a:t> </a:t>
            </a:r>
            <a:r>
              <a:rPr lang="es-ES_tradnl" dirty="0"/>
              <a:t>es su aproximación </a:t>
            </a:r>
            <a:r>
              <a:rPr lang="es-ES_tradnl" i="1" dirty="0" smtClean="0"/>
              <a:t>x</a:t>
            </a:r>
            <a:r>
              <a:rPr lang="es-ES_tradnl" dirty="0" smtClean="0"/>
              <a:t>*</a:t>
            </a:r>
          </a:p>
          <a:p>
            <a:pPr>
              <a:lnSpc>
                <a:spcPct val="90000"/>
              </a:lnSpc>
            </a:pPr>
            <a:r>
              <a:rPr lang="es-ES_tradnl" dirty="0" smtClean="0"/>
              <a:t>Se </a:t>
            </a:r>
            <a:r>
              <a:rPr lang="es-ES_tradnl" dirty="0"/>
              <a:t>define </a:t>
            </a:r>
            <a:r>
              <a:rPr lang="es-ES_tradnl" dirty="0" smtClean="0"/>
              <a:t>una </a:t>
            </a:r>
            <a:r>
              <a:rPr lang="es-ES_tradnl" dirty="0"/>
              <a:t>estimación del error relativo </a:t>
            </a:r>
            <a:r>
              <a:rPr lang="es-ES_tradnl" dirty="0" smtClean="0"/>
              <a:t>como</a:t>
            </a:r>
          </a:p>
          <a:p>
            <a:pPr lvl="1">
              <a:lnSpc>
                <a:spcPct val="90000"/>
              </a:lnSpc>
            </a:pPr>
            <a:r>
              <a:rPr lang="es-ES_tradnl" sz="2300" i="1" dirty="0" err="1" smtClean="0"/>
              <a:t>e</a:t>
            </a:r>
            <a:r>
              <a:rPr lang="es-ES_tradnl" sz="2300" i="1" baseline="-25000" dirty="0" err="1" smtClean="0"/>
              <a:t>aprox</a:t>
            </a:r>
            <a:r>
              <a:rPr lang="es-ES_tradnl" sz="2300" i="1" dirty="0" smtClean="0"/>
              <a:t>= |(x – </a:t>
            </a:r>
            <a:r>
              <a:rPr lang="es-ES_tradnl" sz="2300" i="1" dirty="0" err="1" smtClean="0"/>
              <a:t>x</a:t>
            </a:r>
            <a:r>
              <a:rPr lang="es-ES_tradnl" sz="2300" i="1" baseline="-25000" dirty="0" err="1" smtClean="0"/>
              <a:t>a</a:t>
            </a:r>
            <a:r>
              <a:rPr lang="es-ES_tradnl" sz="2300" i="1" dirty="0" smtClean="0"/>
              <a:t>)/x*|100</a:t>
            </a:r>
            <a:endParaRPr lang="es-ES_tradnl" sz="2300" dirty="0"/>
          </a:p>
          <a:p>
            <a:pPr>
              <a:lnSpc>
                <a:spcPct val="90000"/>
              </a:lnSpc>
            </a:pPr>
            <a:r>
              <a:rPr lang="es-ES_tradnl" dirty="0" smtClean="0"/>
              <a:t>El </a:t>
            </a:r>
            <a:r>
              <a:rPr lang="es-ES_tradnl" dirty="0"/>
              <a:t>problema está en cómo estimar </a:t>
            </a:r>
            <a:r>
              <a:rPr lang="es-ES_tradnl" i="1" dirty="0" smtClean="0"/>
              <a:t>(x – 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)</a:t>
            </a:r>
            <a:r>
              <a:rPr lang="es-ES_tradnl" dirty="0" smtClean="0"/>
              <a:t>, </a:t>
            </a:r>
            <a:r>
              <a:rPr lang="es-ES_tradnl" dirty="0"/>
              <a:t>en ausencia de conocimiento del verdadero valor de </a:t>
            </a:r>
            <a:r>
              <a:rPr lang="es-ES_tradnl" i="1" dirty="0" smtClean="0"/>
              <a:t>x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Error relativo porcentual aproximado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dirty="0" smtClean="0"/>
              <a:t>Algunos métodos numéricos usan un esquema iterativo en los que se hace una aproximación con base en la aproximación previa y esto se hace varias veces, para obtener cada vez mejores aproximaciones:</a:t>
            </a:r>
          </a:p>
          <a:p>
            <a:pPr lvl="1">
              <a:lnSpc>
                <a:spcPct val="90000"/>
              </a:lnSpc>
            </a:pPr>
            <a:r>
              <a:rPr lang="es-ES_tradnl" i="1" dirty="0" err="1" smtClean="0"/>
              <a:t>e</a:t>
            </a:r>
            <a:r>
              <a:rPr lang="es-ES_tradnl" i="1" baseline="-25000" dirty="0" err="1" smtClean="0"/>
              <a:t>aprox</a:t>
            </a:r>
            <a:r>
              <a:rPr lang="es-ES_tradnl" i="1" dirty="0" smtClean="0"/>
              <a:t>= |(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actual</a:t>
            </a:r>
            <a:r>
              <a:rPr lang="es-ES_tradnl" i="1" dirty="0" smtClean="0"/>
              <a:t> – 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anterior</a:t>
            </a:r>
            <a:r>
              <a:rPr lang="es-ES_tradnl" i="1" dirty="0" smtClean="0"/>
              <a:t>)/ x</a:t>
            </a:r>
            <a:r>
              <a:rPr lang="es-ES_tradnl" i="1" baseline="-25000" dirty="0" smtClean="0"/>
              <a:t>actual</a:t>
            </a:r>
            <a:r>
              <a:rPr lang="es-ES_tradnl" i="1" dirty="0" smtClean="0"/>
              <a:t>|100</a:t>
            </a:r>
          </a:p>
          <a:p>
            <a:pPr>
              <a:lnSpc>
                <a:spcPct val="90000"/>
              </a:lnSpc>
            </a:pPr>
            <a:r>
              <a:rPr lang="es-ES_tradnl" dirty="0" smtClean="0"/>
              <a:t>Los cálculos se repiten hasta</a:t>
            </a:r>
          </a:p>
          <a:p>
            <a:pPr lvl="1">
              <a:lnSpc>
                <a:spcPct val="90000"/>
              </a:lnSpc>
            </a:pPr>
            <a:r>
              <a:rPr lang="es-ES_tradnl" i="1" dirty="0" err="1" smtClean="0"/>
              <a:t>e</a:t>
            </a:r>
            <a:r>
              <a:rPr lang="es-ES_tradnl" i="1" baseline="-25000" dirty="0" err="1" smtClean="0"/>
              <a:t>aprox</a:t>
            </a:r>
            <a:r>
              <a:rPr lang="es-ES_tradnl" i="1" dirty="0" smtClean="0"/>
              <a:t> &lt; e</a:t>
            </a:r>
            <a:r>
              <a:rPr lang="es-ES_tradnl" i="1" baseline="-25000" dirty="0" smtClean="0"/>
              <a:t>0</a:t>
            </a:r>
            <a:endParaRPr lang="es-ES_tradnl" i="1" dirty="0" smtClean="0"/>
          </a:p>
          <a:p>
            <a:pPr lvl="2">
              <a:lnSpc>
                <a:spcPct val="90000"/>
              </a:lnSpc>
            </a:pPr>
            <a:r>
              <a:rPr lang="es-ES_tradnl" dirty="0" smtClean="0"/>
              <a:t>donde </a:t>
            </a:r>
            <a:r>
              <a:rPr lang="es-ES_tradnl" b="1" dirty="0" smtClean="0"/>
              <a:t>e</a:t>
            </a:r>
            <a:r>
              <a:rPr lang="es-ES_tradnl" b="1" baseline="-25000" dirty="0" smtClean="0"/>
              <a:t>0</a:t>
            </a:r>
            <a:r>
              <a:rPr lang="es-ES_tradnl" dirty="0" smtClean="0"/>
              <a:t> es un valor prefijado previamente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Ejemplos para obtención de errores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1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Suponga que se tiene que medir la longitud de un puente y la de un remache, y se obtiene 9999 y 9 cm, respectivamente. Si los valores verdaderos son 10000 y 10 cm, calcule el error absoluto, el error relativo y el error relativo porcentual verdadero en cada caso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Puente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Remache</a:t>
            </a:r>
          </a:p>
          <a:p>
            <a:endParaRPr lang="es-MX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1" y="1785926"/>
            <a:ext cx="3928572" cy="314286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28914"/>
            <a:ext cx="3542858" cy="557144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6455" y="2986152"/>
            <a:ext cx="4571429" cy="514286"/>
          </a:xfrm>
          <a:prstGeom prst="rect">
            <a:avLst/>
          </a:prstGeom>
          <a:noFill/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214818"/>
            <a:ext cx="3171429" cy="314286"/>
          </a:xfrm>
          <a:prstGeom prst="rect">
            <a:avLst/>
          </a:prstGeom>
          <a:noFill/>
        </p:spPr>
      </p:pic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657806"/>
            <a:ext cx="2785715" cy="557144"/>
          </a:xfrm>
          <a:prstGeom prst="rect">
            <a:avLst/>
          </a:prstGeom>
          <a:noFill/>
        </p:spPr>
      </p:pic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4969" y="5415044"/>
            <a:ext cx="4014287" cy="514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 de los resultados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Por lo tanto, aunque ambas medidas tienen un error de 1cm, el error relativo porcentual del remache es mucho mayor</a:t>
            </a:r>
          </a:p>
          <a:p>
            <a:r>
              <a:rPr lang="es-ES" dirty="0" smtClean="0"/>
              <a:t>Se concluye entonces que se ha hecho un buen trabajo en la medición del puente; mientras que la estimación para el remache dejó mucho que desear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Series de </a:t>
            </a:r>
            <a:r>
              <a:rPr lang="es-MX" dirty="0" err="1" smtClean="0"/>
              <a:t>Maclaurin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En matemáticas con frecuencia las funciones se representan mediante series infinitas</a:t>
            </a:r>
          </a:p>
          <a:p>
            <a:r>
              <a:rPr lang="es-MX" dirty="0" smtClean="0"/>
              <a:t>Por ejemplo, la función exponencial se calcula usando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Así cuando más términos se le agreguen a la serie (n), la aproximación será cada vez una mejor estimación del valor de </a:t>
            </a:r>
            <a:endParaRPr lang="es-MX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Ecuación" r:id="rId3" imgW="914400" imgH="215640" progId="Equation.3">
                  <p:embed/>
                </p:oleObj>
              </mc:Choice>
              <mc:Fallback>
                <p:oleObj name="Ecuación" r:id="rId3" imgW="914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714620"/>
            <a:ext cx="4057678" cy="785818"/>
          </a:xfrm>
          <a:prstGeom prst="rect">
            <a:avLst/>
          </a:prstGeom>
          <a:noFill/>
        </p:spPr>
      </p:pic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000232" y="4357694"/>
          <a:ext cx="296864" cy="365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3" name="Ecuación" r:id="rId6" imgW="164880" imgH="203040" progId="Equation.3">
                  <p:embed/>
                </p:oleObj>
              </mc:Choice>
              <mc:Fallback>
                <p:oleObj name="Ecuación" r:id="rId6" imgW="1648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4357694"/>
                        <a:ext cx="296864" cy="365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CuadroTexto"/>
          <p:cNvSpPr txBox="1"/>
          <p:nvPr/>
        </p:nvSpPr>
        <p:spPr>
          <a:xfrm>
            <a:off x="690183" y="2285992"/>
            <a:ext cx="34531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 smtClean="0"/>
              <a:t>Si         y         entonces</a:t>
            </a:r>
            <a:endParaRPr lang="es-MX" sz="2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Calcular los errores absolutos y relativos de la función para el valor de </a:t>
            </a:r>
            <a:r>
              <a:rPr lang="es-ES" i="1" dirty="0" smtClean="0"/>
              <a:t>x=1</a:t>
            </a:r>
            <a:r>
              <a:rPr lang="es-ES" dirty="0" smtClean="0"/>
              <a:t>, mediante una serie y trunque a </a:t>
            </a:r>
            <a:r>
              <a:rPr lang="es-ES" i="1" dirty="0" smtClean="0"/>
              <a:t>n=4</a:t>
            </a:r>
            <a:r>
              <a:rPr lang="es-ES" dirty="0" smtClean="0"/>
              <a:t> términos</a:t>
            </a:r>
          </a:p>
          <a:p>
            <a:endParaRPr lang="es-MX" dirty="0" smtClean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5" y="2428868"/>
            <a:ext cx="557144" cy="314286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428868"/>
            <a:ext cx="557144" cy="314286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285" y="2757590"/>
            <a:ext cx="3571430" cy="814286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598339"/>
            <a:ext cx="1885715" cy="314286"/>
          </a:xfrm>
          <a:prstGeom prst="rect">
            <a:avLst/>
          </a:prstGeom>
          <a:noFill/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357422" y="4286256"/>
          <a:ext cx="4857785" cy="192882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71557"/>
                <a:gridCol w="971557"/>
                <a:gridCol w="971557"/>
                <a:gridCol w="971557"/>
                <a:gridCol w="971557"/>
              </a:tblGrid>
              <a:tr h="339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s-E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i="1" dirty="0" smtClean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i="1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s-ES" sz="1800" i="1" baseline="30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baseline="-25000" dirty="0" err="1" smtClean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800" baseline="-25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baseline="-25000" dirty="0" err="1" smtClean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es-ES" sz="1800" baseline="-25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s-ES" sz="1800" baseline="-25000" dirty="0" err="1" smtClean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s-ES" sz="1800" baseline="-25000" dirty="0" smtClean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s-ES" sz="1800" baseline="-25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/>
                        <a:t>0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1.00000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1.71828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0.63212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63.21205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1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2.00000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0.71828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0.26424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/>
                        <a:t>26.42406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2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2.50000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0.21828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0.08030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8.03013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3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2.66666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0.05162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0.01899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1.89906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4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2.70832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0.00996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0.00366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/>
                        <a:t>0.36647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740417" y="3793813"/>
            <a:ext cx="81178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 smtClean="0"/>
              <a:t>Se puede organizar la información en una tabla como sigue</a:t>
            </a:r>
            <a:endParaRPr lang="es-MX" sz="26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26380" y="3436623"/>
            <a:ext cx="21721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600" dirty="0" smtClean="0"/>
              <a:t>El valor real es</a:t>
            </a:r>
            <a:endParaRPr lang="es-MX" sz="2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Los métodos numéricos ofrecen soluciones aproximadas muy cercanas a las soluciones exactas</a:t>
            </a:r>
          </a:p>
          <a:p>
            <a:r>
              <a:rPr lang="es-MX" dirty="0" smtClean="0"/>
              <a:t>La discrepancia entre una solución verdadera y una aproximada constituye un error</a:t>
            </a:r>
          </a:p>
          <a:p>
            <a:r>
              <a:rPr lang="es-MX" dirty="0" smtClean="0"/>
              <a:t>Por lo que es importante saber qué se entiende por aproximar y aprender a cuantificar los errores, para minimizarlos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6357958"/>
            <a:ext cx="632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http://eqaula.org/eva/file.php/850/moddata/data/5/10/2/Errores.ppt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Error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Real Academia Española</a:t>
            </a:r>
          </a:p>
          <a:p>
            <a:pPr lvl="1"/>
            <a:r>
              <a:rPr lang="es-MX" dirty="0" smtClean="0"/>
              <a:t>Diferencia entre el valor medido o calculado y el real</a:t>
            </a:r>
          </a:p>
          <a:p>
            <a:r>
              <a:rPr lang="es-MX" dirty="0" smtClean="0"/>
              <a:t>Otra definición</a:t>
            </a:r>
          </a:p>
          <a:p>
            <a:pPr lvl="1"/>
            <a:r>
              <a:rPr lang="es-MX" dirty="0" smtClean="0"/>
              <a:t>Error es la diferencia en el peso, medida, etc., con respecto a lo que se pesa o mide; es decir error es una cierta discrepancia</a:t>
            </a:r>
          </a:p>
          <a:p>
            <a:endParaRPr lang="es-MX" dirty="0" smtClean="0"/>
          </a:p>
          <a:p>
            <a:r>
              <a:rPr lang="es-ES" dirty="0" smtClean="0"/>
              <a:t>Los errores se generan con el uso de aproximación para representar las operaciones y cantidades matemáticas</a:t>
            </a:r>
            <a:endParaRPr lang="es-MX" dirty="0" smtClean="0"/>
          </a:p>
          <a:p>
            <a:pPr lvl="1"/>
            <a:r>
              <a:rPr lang="es-ES" i="1" dirty="0" smtClean="0"/>
              <a:t>Valor verdadero = valor aproximado ± error</a:t>
            </a:r>
            <a:endParaRPr lang="es-MX" i="1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714348" y="6357958"/>
            <a:ext cx="134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2"/>
              </a:rPr>
              <a:t>www.rae.es</a:t>
            </a:r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errores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Dependiendo de la fuente que produzca los errores, pueden clasificarse como:</a:t>
            </a:r>
          </a:p>
          <a:p>
            <a:pPr lvl="1"/>
            <a:r>
              <a:rPr lang="es-ES" dirty="0" smtClean="0"/>
              <a:t>Inherentes</a:t>
            </a:r>
          </a:p>
          <a:p>
            <a:pPr lvl="1"/>
            <a:r>
              <a:rPr lang="es-ES" dirty="0" smtClean="0"/>
              <a:t>Redondeo</a:t>
            </a:r>
          </a:p>
          <a:p>
            <a:pPr lvl="1"/>
            <a:r>
              <a:rPr lang="es-ES" dirty="0" smtClean="0"/>
              <a:t>Truncamiento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Errores inherentes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Llamados también errores propios de los datos</a:t>
            </a:r>
          </a:p>
          <a:p>
            <a:r>
              <a:rPr lang="es-ES" dirty="0" smtClean="0"/>
              <a:t>Son aquellos que se producen al leer en algún dispositivo de medición, al transmitirlos o reproducirlos; debido a la imprecisión en los instrumentos o por errores humanos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Errores por redondeo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Estos errores se introducen en los procesos de computación, por el hecho de que las computadoras trabajan con un número finito de dígitos después  del punto decimal y tienen que redondear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Errores por Truncamiento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Son debidos a la omisión de términos en una serie que tiene un número infinito de términos</a:t>
            </a:r>
            <a:endParaRPr lang="es-MX" dirty="0" smtClean="0"/>
          </a:p>
          <a:p>
            <a:r>
              <a:rPr lang="es-ES" dirty="0" smtClean="0"/>
              <a:t>Ejemplo</a:t>
            </a:r>
          </a:p>
          <a:p>
            <a:pPr lvl="1"/>
            <a:r>
              <a:rPr lang="es-ES" dirty="0" smtClean="0"/>
              <a:t>La serie infinita de Taylor para calcular el seno de cualquier ángulo </a:t>
            </a:r>
            <a:r>
              <a:rPr lang="es-ES" i="1" dirty="0" smtClean="0"/>
              <a:t>x</a:t>
            </a:r>
            <a:r>
              <a:rPr lang="es-ES" dirty="0" smtClean="0"/>
              <a:t>, expresado en radianes</a:t>
            </a:r>
          </a:p>
          <a:p>
            <a:pPr lvl="2"/>
            <a:endParaRPr lang="es-MX" dirty="0" smtClean="0"/>
          </a:p>
          <a:p>
            <a:pPr lvl="1"/>
            <a:r>
              <a:rPr lang="es-ES" dirty="0" smtClean="0"/>
              <a:t>Dado que no podemos utilizar todos los términos de la serie en un cálculo, porque la serie es infinita, entonces, los términos omitidos introducen un error por truncamiento</a:t>
            </a:r>
            <a:endParaRPr lang="es-MX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995488" y="3314700"/>
          <a:ext cx="45180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cuación" r:id="rId3" imgW="2577960" imgH="228600" progId="Equation.3">
                  <p:embed/>
                </p:oleObj>
              </mc:Choice>
              <mc:Fallback>
                <p:oleObj name="Ecuación" r:id="rId3" imgW="25779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314700"/>
                        <a:ext cx="45180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>
                <a:solidFill>
                  <a:schemeClr val="hlink"/>
                </a:solidFill>
              </a:rPr>
              <a:t>Error </a:t>
            </a:r>
            <a:r>
              <a:rPr lang="es-ES_tradnl" sz="3200" dirty="0">
                <a:solidFill>
                  <a:schemeClr val="hlink"/>
                </a:solidFill>
              </a:rPr>
              <a:t>absoluto</a:t>
            </a:r>
            <a:endParaRPr lang="es-MX" sz="3200" dirty="0">
              <a:solidFill>
                <a:schemeClr val="hlink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_tradnl" dirty="0" smtClean="0"/>
              <a:t>El </a:t>
            </a:r>
            <a:r>
              <a:rPr lang="es-ES_tradnl" dirty="0"/>
              <a:t>que un error tenga signo positivo o negativo, generalmente no tiene </a:t>
            </a:r>
            <a:r>
              <a:rPr lang="es-ES_tradnl" dirty="0" smtClean="0"/>
              <a:t>importancia</a:t>
            </a:r>
          </a:p>
          <a:p>
            <a:pPr>
              <a:lnSpc>
                <a:spcPct val="110000"/>
              </a:lnSpc>
            </a:pPr>
            <a:r>
              <a:rPr lang="es-ES_tradnl" dirty="0" smtClean="0"/>
              <a:t>El </a:t>
            </a:r>
            <a:r>
              <a:rPr lang="es-ES_tradnl" dirty="0"/>
              <a:t>error absoluto se define </a:t>
            </a:r>
            <a:r>
              <a:rPr lang="es-ES_tradnl" dirty="0" smtClean="0"/>
              <a:t>como</a:t>
            </a:r>
          </a:p>
          <a:p>
            <a:pPr lvl="1">
              <a:lnSpc>
                <a:spcPct val="110000"/>
              </a:lnSpc>
            </a:pPr>
            <a:r>
              <a:rPr lang="es-ES_tradnl" i="1" dirty="0" err="1" smtClean="0"/>
              <a:t>e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= |x - 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|</a:t>
            </a:r>
            <a:endParaRPr lang="es-ES_tradnl" i="1" dirty="0"/>
          </a:p>
          <a:p>
            <a:pPr lvl="2">
              <a:lnSpc>
                <a:spcPct val="110000"/>
              </a:lnSpc>
            </a:pPr>
            <a:r>
              <a:rPr lang="es-ES_tradnl" i="1" dirty="0" smtClean="0"/>
              <a:t>x</a:t>
            </a:r>
            <a:r>
              <a:rPr lang="es-ES_tradnl" dirty="0" smtClean="0"/>
              <a:t> es el valor verdadero</a:t>
            </a:r>
          </a:p>
          <a:p>
            <a:pPr lvl="2">
              <a:lnSpc>
                <a:spcPct val="110000"/>
              </a:lnSpc>
            </a:pP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 es el valor aproximado</a:t>
            </a:r>
          </a:p>
          <a:p>
            <a:pPr>
              <a:lnSpc>
                <a:spcPct val="110000"/>
              </a:lnSpc>
            </a:pPr>
            <a:r>
              <a:rPr lang="es-ES_tradnl" dirty="0" smtClean="0"/>
              <a:t>El </a:t>
            </a:r>
            <a:r>
              <a:rPr lang="es-ES_tradnl" dirty="0"/>
              <a:t>error absoluto se expresa en las mismas unidades que </a:t>
            </a:r>
            <a:r>
              <a:rPr lang="es-ES_tradnl" i="1" dirty="0" smtClean="0"/>
              <a:t>x</a:t>
            </a:r>
            <a:r>
              <a:rPr lang="es-ES_tradnl" dirty="0" smtClean="0"/>
              <a:t> </a:t>
            </a:r>
            <a:r>
              <a:rPr lang="es-ES_tradnl" dirty="0"/>
              <a:t>y no toma en cuenta el orden de magnitud de la cantidad que se está </a:t>
            </a:r>
            <a:r>
              <a:rPr lang="es-ES_tradnl" dirty="0" smtClean="0"/>
              <a:t>midiendo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>
                <a:solidFill>
                  <a:schemeClr val="hlink"/>
                </a:solidFill>
              </a:rPr>
              <a:t>Error relativo</a:t>
            </a:r>
            <a:endParaRPr lang="es-MX" sz="3200" dirty="0">
              <a:solidFill>
                <a:schemeClr val="hlink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s-ES_tradnl" dirty="0"/>
              <a:t>El error relativo normaliza el error absoluto respecto al valor verdadero de la cantidad </a:t>
            </a:r>
            <a:r>
              <a:rPr lang="es-ES_tradnl" dirty="0" smtClean="0"/>
              <a:t>medida</a:t>
            </a:r>
          </a:p>
          <a:p>
            <a:pPr lvl="1">
              <a:lnSpc>
                <a:spcPct val="120000"/>
              </a:lnSpc>
            </a:pPr>
            <a:r>
              <a:rPr lang="es-ES_tradnl" i="1" dirty="0" err="1" smtClean="0"/>
              <a:t>e</a:t>
            </a:r>
            <a:r>
              <a:rPr lang="es-ES_tradnl" i="1" baseline="-25000" dirty="0" err="1" smtClean="0"/>
              <a:t>r</a:t>
            </a:r>
            <a:r>
              <a:rPr lang="es-ES_tradnl" i="1" dirty="0" smtClean="0"/>
              <a:t>= |(x – 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)/x|</a:t>
            </a:r>
          </a:p>
          <a:p>
            <a:pPr>
              <a:lnSpc>
                <a:spcPct val="120000"/>
              </a:lnSpc>
            </a:pPr>
            <a:r>
              <a:rPr lang="es-ES_tradnl" dirty="0" smtClean="0"/>
              <a:t>El </a:t>
            </a:r>
            <a:r>
              <a:rPr lang="es-ES_tradnl" dirty="0"/>
              <a:t>error relativo es </a:t>
            </a:r>
            <a:r>
              <a:rPr lang="es-ES_tradnl" dirty="0" err="1"/>
              <a:t>adimensional</a:t>
            </a:r>
            <a:r>
              <a:rPr lang="es-ES_tradnl" dirty="0"/>
              <a:t> y puede quedar expresado </a:t>
            </a:r>
            <a:r>
              <a:rPr lang="es-ES_tradnl" dirty="0" smtClean="0"/>
              <a:t>en </a:t>
            </a:r>
            <a:r>
              <a:rPr lang="es-ES_tradnl" dirty="0"/>
              <a:t>forma </a:t>
            </a:r>
            <a:r>
              <a:rPr lang="es-ES_tradnl" dirty="0" smtClean="0"/>
              <a:t>fraccional</a:t>
            </a:r>
          </a:p>
          <a:p>
            <a:pPr>
              <a:lnSpc>
                <a:spcPct val="120000"/>
              </a:lnSpc>
            </a:pPr>
            <a:r>
              <a:rPr lang="es-ES_tradnl" dirty="0" smtClean="0"/>
              <a:t>O </a:t>
            </a:r>
            <a:r>
              <a:rPr lang="es-ES_tradnl" dirty="0"/>
              <a:t>se puede </a:t>
            </a:r>
            <a:r>
              <a:rPr lang="es-ES_tradnl" dirty="0" smtClean="0"/>
              <a:t>expresar </a:t>
            </a:r>
            <a:r>
              <a:rPr lang="es-ES_tradnl" dirty="0"/>
              <a:t>en términos </a:t>
            </a:r>
            <a:r>
              <a:rPr lang="es-ES_tradnl" dirty="0" smtClean="0"/>
              <a:t>porcentuales</a:t>
            </a:r>
          </a:p>
          <a:p>
            <a:pPr lvl="1">
              <a:lnSpc>
                <a:spcPct val="120000"/>
              </a:lnSpc>
            </a:pPr>
            <a:r>
              <a:rPr lang="es-ES_tradnl" i="1" dirty="0" err="1" smtClean="0"/>
              <a:t>e</a:t>
            </a:r>
            <a:r>
              <a:rPr lang="es-ES_tradnl" i="1" baseline="-25000" dirty="0" err="1" smtClean="0"/>
              <a:t>r</a:t>
            </a:r>
            <a:r>
              <a:rPr lang="es-ES_tradnl" i="1" baseline="-25000" dirty="0" smtClean="0"/>
              <a:t>%</a:t>
            </a:r>
            <a:r>
              <a:rPr lang="es-ES_tradnl" i="1" dirty="0" smtClean="0"/>
              <a:t>= |(x – </a:t>
            </a:r>
            <a:r>
              <a:rPr lang="es-ES_tradnl" i="1" dirty="0" err="1" smtClean="0"/>
              <a:t>x</a:t>
            </a:r>
            <a:r>
              <a:rPr lang="es-ES_tradnl" i="1" baseline="-25000" dirty="0" err="1" smtClean="0"/>
              <a:t>a</a:t>
            </a:r>
            <a:r>
              <a:rPr lang="es-ES_tradnl" i="1" dirty="0" smtClean="0"/>
              <a:t>)/x|100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Personalizado 1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F8000"/>
      </a:accent1>
      <a:accent2>
        <a:srgbClr val="80FF00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572</TotalTime>
  <Words>801</Words>
  <Application>Microsoft Office PowerPoint</Application>
  <PresentationFormat>Presentación en pantalla (4:3)</PresentationFormat>
  <Paragraphs>113</Paragraphs>
  <Slides>18</Slides>
  <Notes>0</Notes>
  <HiddenSlides>2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Origen</vt:lpstr>
      <vt:lpstr>Ecuación</vt:lpstr>
      <vt:lpstr>Error y tipos de error</vt:lpstr>
      <vt:lpstr>Introducción</vt:lpstr>
      <vt:lpstr>Error</vt:lpstr>
      <vt:lpstr>Tipos de errores</vt:lpstr>
      <vt:lpstr>Errores inherentes</vt:lpstr>
      <vt:lpstr>Errores por redondeo</vt:lpstr>
      <vt:lpstr>Errores por Truncamiento</vt:lpstr>
      <vt:lpstr>Error absoluto</vt:lpstr>
      <vt:lpstr>Error relativo</vt:lpstr>
      <vt:lpstr>Explicaciones</vt:lpstr>
      <vt:lpstr>Error relativo porcentual aproximado</vt:lpstr>
      <vt:lpstr>Error relativo porcentual aproximado</vt:lpstr>
      <vt:lpstr>Ejemplos para obtención de errores</vt:lpstr>
      <vt:lpstr>Ejemplo 1</vt:lpstr>
      <vt:lpstr>Presentación de PowerPoint</vt:lpstr>
      <vt:lpstr>Análisis de los resultados</vt:lpstr>
      <vt:lpstr>Series de Maclaurin</vt:lpstr>
      <vt:lpstr>Ejemplo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y tipos de error</dc:title>
  <dc:creator>Alberto Castro Hernández</dc:creator>
  <cp:lastModifiedBy>Administrador</cp:lastModifiedBy>
  <cp:revision>25</cp:revision>
  <dcterms:created xsi:type="dcterms:W3CDTF">2009-05-03T14:30:57Z</dcterms:created>
  <dcterms:modified xsi:type="dcterms:W3CDTF">2018-08-14T04:45:06Z</dcterms:modified>
</cp:coreProperties>
</file>