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4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2.jpg" ContentType="image/jpg"/>
  <Override PartName="/ppt/media/image25.jpg" ContentType="image/jpg"/>
  <Override PartName="/ppt/media/image26.jpg" ContentType="image/jpg"/>
  <Override PartName="/ppt/media/image2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0693400" cy="7556500"/>
  <p:notesSz cx="10693400" cy="75565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3" d="100"/>
          <a:sy n="63" d="100"/>
        </p:scale>
        <p:origin x="-1290" y="-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4.png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773309" y="348233"/>
            <a:ext cx="9146285" cy="306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1609" y="2698241"/>
            <a:ext cx="7345680" cy="1519428"/>
          </a:xfrm>
          <a:custGeom>
            <a:avLst/>
            <a:gdLst/>
            <a:ahLst/>
            <a:cxnLst/>
            <a:rect l="l" t="t" r="r" b="b"/>
            <a:pathLst>
              <a:path w="7345680" h="1519428">
                <a:moveTo>
                  <a:pt x="0" y="0"/>
                </a:moveTo>
                <a:lnTo>
                  <a:pt x="0" y="1519428"/>
                </a:lnTo>
                <a:lnTo>
                  <a:pt x="7345680" y="1519428"/>
                </a:lnTo>
                <a:lnTo>
                  <a:pt x="73456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133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84500" y="1252095"/>
            <a:ext cx="4876799" cy="697355"/>
          </a:xfrm>
          <a:prstGeom prst="rect">
            <a:avLst/>
          </a:prstGeom>
        </p:spPr>
        <p:txBody>
          <a:bodyPr wrap="square" lIns="0" tIns="13620" rIns="0" bIns="0" rtlCol="0" anchor="ctr">
            <a:noAutofit/>
          </a:bodyPr>
          <a:lstStyle/>
          <a:p>
            <a:pPr marL="12700" algn="ctr">
              <a:lnSpc>
                <a:spcPts val="2145"/>
              </a:lnSpc>
            </a:pPr>
            <a:r>
              <a:rPr sz="2400" dirty="0" smtClean="0">
                <a:solidFill>
                  <a:srgbClr val="003365"/>
                </a:solidFill>
                <a:latin typeface="Arial"/>
                <a:cs typeface="Arial"/>
              </a:rPr>
              <a:t>AUTOMATIZACIÓN</a:t>
            </a:r>
            <a:r>
              <a:rPr lang="es-MX" sz="2400" dirty="0" smtClean="0">
                <a:solidFill>
                  <a:srgbClr val="003365"/>
                </a:solidFill>
                <a:latin typeface="Arial"/>
                <a:cs typeface="Arial"/>
              </a:rPr>
              <a:t> INDUSTRIAL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8900" y="1884805"/>
            <a:ext cx="2769028" cy="279146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 algn="ctr">
              <a:lnSpc>
                <a:spcPts val="2145"/>
              </a:lnSpc>
            </a:pPr>
            <a:r>
              <a:rPr lang="es-MX" sz="2000" spc="-4" dirty="0" smtClean="0">
                <a:solidFill>
                  <a:srgbClr val="003365"/>
                </a:solidFill>
                <a:latin typeface="Arial"/>
                <a:cs typeface="Arial"/>
              </a:rPr>
              <a:t>Ingeniería Industrial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8547" y="4370450"/>
            <a:ext cx="1092427" cy="279146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lang="es-MX" sz="2000" dirty="0" smtClean="0">
                <a:solidFill>
                  <a:srgbClr val="003365"/>
                </a:solidFill>
                <a:latin typeface="Arial"/>
                <a:cs typeface="Arial"/>
              </a:rPr>
              <a:t>A. Peña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01609" y="2698241"/>
            <a:ext cx="7345680" cy="1519428"/>
          </a:xfrm>
          <a:prstGeom prst="rect">
            <a:avLst/>
          </a:prstGeom>
        </p:spPr>
        <p:txBody>
          <a:bodyPr wrap="square" lIns="0" tIns="1731" rIns="0" bIns="0" rtlCol="0">
            <a:noAutofit/>
          </a:bodyPr>
          <a:lstStyle/>
          <a:p>
            <a:pPr>
              <a:lnSpc>
                <a:spcPts val="700"/>
              </a:lnSpc>
            </a:pPr>
            <a:endParaRPr sz="700"/>
          </a:p>
          <a:p>
            <a:pPr marL="2762226" marR="354924" indent="-2346181">
              <a:lnSpc>
                <a:spcPct val="100137"/>
              </a:lnSpc>
              <a:spcBef>
                <a:spcPts val="2000"/>
              </a:spcBef>
            </a:pP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Tema 1. Introducción a la automatización y el control.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70155" y="2698242"/>
            <a:ext cx="6768845" cy="3915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7635" y="1699259"/>
            <a:ext cx="144780" cy="165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93881" y="692594"/>
            <a:ext cx="3047917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Evolución histórica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3733" y="1628550"/>
            <a:ext cx="3782212" cy="102935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Automatización en la antigüedad:</a:t>
            </a:r>
            <a:endParaRPr sz="2400">
              <a:latin typeface="Arial Narrow"/>
              <a:cs typeface="Arial Narrow"/>
            </a:endParaRPr>
          </a:p>
          <a:p>
            <a:pPr marL="203200" marR="45720">
              <a:lnSpc>
                <a:spcPct val="95621"/>
              </a:lnSpc>
              <a:spcBef>
                <a:spcPts val="206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  </a:t>
            </a:r>
            <a:r>
              <a:rPr sz="1000" spc="4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Tecnologías</a:t>
            </a:r>
            <a:r>
              <a:rPr sz="2000" spc="-8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mecánicas:</a:t>
            </a:r>
            <a:endParaRPr sz="2000">
              <a:latin typeface="Arial Narrow"/>
              <a:cs typeface="Arial Narrow"/>
            </a:endParaRPr>
          </a:p>
          <a:p>
            <a:pPr marL="686307" marR="45720">
              <a:lnSpc>
                <a:spcPct val="95621"/>
              </a:lnSpc>
              <a:spcBef>
                <a:spcPts val="790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Máquina de vapor de Watt (1819)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3891" y="6836966"/>
            <a:ext cx="2006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57635" y="1699259"/>
            <a:ext cx="144780" cy="165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3307" y="2625852"/>
            <a:ext cx="6191249" cy="3887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93881" y="692594"/>
            <a:ext cx="3047917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Evolución histórica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3733" y="1628550"/>
            <a:ext cx="3782212" cy="102935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Automatización en la antigüedad:</a:t>
            </a:r>
            <a:endParaRPr sz="2400">
              <a:latin typeface="Arial Narrow"/>
              <a:cs typeface="Arial Narrow"/>
            </a:endParaRPr>
          </a:p>
          <a:p>
            <a:pPr marL="203200" marR="45720">
              <a:lnSpc>
                <a:spcPct val="95621"/>
              </a:lnSpc>
              <a:spcBef>
                <a:spcPts val="206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  </a:t>
            </a:r>
            <a:r>
              <a:rPr sz="1000" spc="4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Tecnologías</a:t>
            </a:r>
            <a:r>
              <a:rPr sz="2000" spc="-8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mecánicas:</a:t>
            </a:r>
            <a:endParaRPr sz="2000">
              <a:latin typeface="Arial Narrow"/>
              <a:cs typeface="Arial Narrow"/>
            </a:endParaRPr>
          </a:p>
          <a:p>
            <a:pPr marL="686307" marR="45720">
              <a:lnSpc>
                <a:spcPct val="95621"/>
              </a:lnSpc>
              <a:spcBef>
                <a:spcPts val="790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Regulador de Watt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3891" y="6836966"/>
            <a:ext cx="2006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11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57635" y="1699259"/>
            <a:ext cx="144780" cy="165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91007" y="2913888"/>
            <a:ext cx="3816095" cy="3308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93881" y="692594"/>
            <a:ext cx="3047917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Evolución histórica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3733" y="1628550"/>
            <a:ext cx="4439330" cy="102935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3429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Automatización en la antigüedad:</a:t>
            </a:r>
            <a:endParaRPr sz="2400">
              <a:latin typeface="Arial Narrow"/>
              <a:cs typeface="Arial Narrow"/>
            </a:endParaRPr>
          </a:p>
          <a:p>
            <a:pPr marL="203200" marR="34290">
              <a:lnSpc>
                <a:spcPct val="95621"/>
              </a:lnSpc>
              <a:spcBef>
                <a:spcPts val="206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  </a:t>
            </a:r>
            <a:r>
              <a:rPr sz="1000" spc="4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Tecnologías</a:t>
            </a:r>
            <a:r>
              <a:rPr sz="2000" spc="-8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mecánicas:</a:t>
            </a:r>
            <a:endParaRPr sz="2000">
              <a:latin typeface="Arial Narrow"/>
              <a:cs typeface="Arial Narrow"/>
            </a:endParaRPr>
          </a:p>
          <a:p>
            <a:pPr marL="686307">
              <a:lnSpc>
                <a:spcPct val="95621"/>
              </a:lnSpc>
              <a:spcBef>
                <a:spcPts val="790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Piano automático de M. Fourneaux (1863)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3891" y="6836966"/>
            <a:ext cx="2006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57635" y="1699259"/>
            <a:ext cx="144780" cy="165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2039" y="2625852"/>
            <a:ext cx="3817619" cy="3817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38101" y="2841498"/>
            <a:ext cx="3708654" cy="1904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7855" y="4570475"/>
            <a:ext cx="2347721" cy="17571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93881" y="692594"/>
            <a:ext cx="3047917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Evolución histórica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3733" y="1628550"/>
            <a:ext cx="3528893" cy="102935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Automatización en el siglo XIX:</a:t>
            </a:r>
            <a:endParaRPr sz="2400">
              <a:latin typeface="Arial Narrow"/>
              <a:cs typeface="Arial Narrow"/>
            </a:endParaRPr>
          </a:p>
          <a:p>
            <a:pPr marL="203200" marR="45720">
              <a:lnSpc>
                <a:spcPct val="95621"/>
              </a:lnSpc>
              <a:spcBef>
                <a:spcPts val="206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  </a:t>
            </a:r>
            <a:r>
              <a:rPr sz="1000" spc="4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Tecnologías</a:t>
            </a:r>
            <a:r>
              <a:rPr sz="2000" spc="-8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eléctricas:</a:t>
            </a:r>
            <a:endParaRPr sz="2000">
              <a:latin typeface="Arial Narrow"/>
              <a:cs typeface="Arial Narrow"/>
            </a:endParaRPr>
          </a:p>
          <a:p>
            <a:pPr marL="686307" marR="45720">
              <a:lnSpc>
                <a:spcPct val="95621"/>
              </a:lnSpc>
              <a:spcBef>
                <a:spcPts val="790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Thomas A. Edison (1879)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3891" y="6836966"/>
            <a:ext cx="2006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13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51883" y="3345942"/>
            <a:ext cx="1973579" cy="3211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7635" y="1699259"/>
            <a:ext cx="144780" cy="165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93881" y="692594"/>
            <a:ext cx="3047917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Evolución histórica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3733" y="1628550"/>
            <a:ext cx="6724337" cy="456191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43718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Automatización en la actualidad:</a:t>
            </a:r>
            <a:endParaRPr sz="2400">
              <a:latin typeface="Arial Narrow"/>
              <a:cs typeface="Arial Narrow"/>
            </a:endParaRPr>
          </a:p>
          <a:p>
            <a:pPr marL="203200" marR="43718">
              <a:lnSpc>
                <a:spcPct val="95621"/>
              </a:lnSpc>
              <a:spcBef>
                <a:spcPts val="206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  </a:t>
            </a:r>
            <a:r>
              <a:rPr sz="1000" spc="4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Desarrollo</a:t>
            </a:r>
            <a:r>
              <a:rPr sz="2000" spc="-74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de</a:t>
            </a:r>
            <a:r>
              <a:rPr sz="2000" spc="-18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la</a:t>
            </a:r>
            <a:r>
              <a:rPr sz="2000" spc="-12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electrónica</a:t>
            </a:r>
            <a:r>
              <a:rPr sz="2000" spc="-7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</a:t>
            </a:r>
            <a:r>
              <a:rPr sz="2000" spc="-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principios</a:t>
            </a:r>
            <a:r>
              <a:rPr sz="2000" spc="-6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del</a:t>
            </a:r>
            <a:r>
              <a:rPr sz="2000" spc="-21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siglo</a:t>
            </a:r>
            <a:r>
              <a:rPr sz="2000" spc="-33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XX</a:t>
            </a:r>
            <a:endParaRPr sz="2000">
              <a:latin typeface="Arial Narrow"/>
              <a:cs typeface="Arial Narrow"/>
            </a:endParaRPr>
          </a:p>
          <a:p>
            <a:pPr marL="203200" marR="43718">
              <a:lnSpc>
                <a:spcPct val="95621"/>
              </a:lnSpc>
              <a:spcBef>
                <a:spcPts val="819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  </a:t>
            </a:r>
            <a:r>
              <a:rPr sz="1000" spc="4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Desarrollo</a:t>
            </a:r>
            <a:r>
              <a:rPr sz="2000" spc="-74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de</a:t>
            </a:r>
            <a:r>
              <a:rPr sz="2000" spc="-18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los</a:t>
            </a:r>
            <a:r>
              <a:rPr sz="2000" spc="-20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semiconductores</a:t>
            </a:r>
            <a:r>
              <a:rPr sz="2000" spc="-123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(a partir de</a:t>
            </a:r>
            <a:r>
              <a:rPr sz="2000" spc="-18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los</a:t>
            </a:r>
            <a:r>
              <a:rPr sz="2000" spc="-20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años</a:t>
            </a:r>
            <a:r>
              <a:rPr sz="2000" spc="-35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50)</a:t>
            </a:r>
            <a:endParaRPr sz="2000">
              <a:latin typeface="Arial Narrow"/>
              <a:cs typeface="Arial Narrow"/>
            </a:endParaRPr>
          </a:p>
          <a:p>
            <a:pPr marL="203200">
              <a:lnSpc>
                <a:spcPct val="95621"/>
              </a:lnSpc>
              <a:spcBef>
                <a:spcPts val="819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  </a:t>
            </a:r>
            <a:r>
              <a:rPr sz="1000" spc="4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Desarrollo</a:t>
            </a:r>
            <a:r>
              <a:rPr sz="2000" spc="-74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de</a:t>
            </a:r>
            <a:r>
              <a:rPr sz="2000" spc="-18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los</a:t>
            </a:r>
            <a:r>
              <a:rPr sz="2000" spc="-20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autómatas</a:t>
            </a:r>
            <a:r>
              <a:rPr sz="2000" spc="-76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programables</a:t>
            </a:r>
            <a:r>
              <a:rPr sz="2000" spc="-61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(a partir de</a:t>
            </a:r>
            <a:r>
              <a:rPr sz="2000" spc="-18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los</a:t>
            </a:r>
            <a:r>
              <a:rPr sz="2000" spc="-20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años</a:t>
            </a:r>
            <a:r>
              <a:rPr sz="2000" spc="-35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60)</a:t>
            </a:r>
            <a:endParaRPr sz="2000">
              <a:latin typeface="Arial Narrow"/>
              <a:cs typeface="Arial Narrow"/>
            </a:endParaRPr>
          </a:p>
          <a:p>
            <a:pPr marL="203200" marR="43718">
              <a:lnSpc>
                <a:spcPct val="95621"/>
              </a:lnSpc>
              <a:spcBef>
                <a:spcPts val="813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  </a:t>
            </a:r>
            <a:r>
              <a:rPr sz="1000" spc="4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Desarrollo</a:t>
            </a:r>
            <a:r>
              <a:rPr sz="2000" spc="-74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de</a:t>
            </a:r>
            <a:r>
              <a:rPr sz="2000" spc="-18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los</a:t>
            </a:r>
            <a:r>
              <a:rPr sz="2000" spc="-20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microprocesadores</a:t>
            </a:r>
            <a:r>
              <a:rPr sz="2000" spc="-13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(a partir de</a:t>
            </a:r>
            <a:r>
              <a:rPr sz="2000" spc="-18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los</a:t>
            </a:r>
            <a:r>
              <a:rPr sz="2000" spc="-20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años</a:t>
            </a:r>
            <a:r>
              <a:rPr sz="2000" spc="-35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70)</a:t>
            </a:r>
            <a:endParaRPr sz="2000">
              <a:latin typeface="Arial Narrow"/>
              <a:cs typeface="Arial Narrow"/>
            </a:endParaRPr>
          </a:p>
          <a:p>
            <a:pPr marL="203200" marR="43718">
              <a:lnSpc>
                <a:spcPct val="95621"/>
              </a:lnSpc>
              <a:spcBef>
                <a:spcPts val="819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  </a:t>
            </a:r>
            <a:r>
              <a:rPr sz="1000" spc="4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Actualidad:</a:t>
            </a:r>
            <a:r>
              <a:rPr sz="2000" spc="-81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Gran</a:t>
            </a:r>
            <a:r>
              <a:rPr sz="2000" spc="-36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variedad</a:t>
            </a:r>
            <a:r>
              <a:rPr sz="2000" spc="-62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de</a:t>
            </a:r>
            <a:r>
              <a:rPr sz="2000" spc="-18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autómatas</a:t>
            </a:r>
            <a:endParaRPr sz="2000">
              <a:latin typeface="Arial Narrow"/>
              <a:cs typeface="Arial Narrow"/>
            </a:endParaRPr>
          </a:p>
          <a:p>
            <a:pPr marL="686308" marR="43718">
              <a:lnSpc>
                <a:spcPct val="95621"/>
              </a:lnSpc>
              <a:spcBef>
                <a:spcPts val="790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Compactos y sencillos para aplicaciones incluso domésticas :</a:t>
            </a:r>
            <a:endParaRPr sz="1800">
              <a:latin typeface="Arial Narrow"/>
              <a:cs typeface="Arial Narrow"/>
            </a:endParaRPr>
          </a:p>
          <a:p>
            <a:pPr marL="1063498" marR="43718">
              <a:lnSpc>
                <a:spcPct val="95621"/>
              </a:lnSpc>
              <a:spcBef>
                <a:spcPts val="713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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000" spc="15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Abrir/cerrar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puerta</a:t>
            </a:r>
            <a:r>
              <a:rPr sz="16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s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.</a:t>
            </a:r>
            <a:endParaRPr sz="1600">
              <a:latin typeface="Arial Narrow"/>
              <a:cs typeface="Arial Narrow"/>
            </a:endParaRPr>
          </a:p>
          <a:p>
            <a:pPr marL="1063498" marR="43718">
              <a:lnSpc>
                <a:spcPct val="95621"/>
              </a:lnSpc>
              <a:spcBef>
                <a:spcPts val="660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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000" spc="15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Contro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l</a:t>
            </a:r>
            <a:r>
              <a:rPr sz="1600" spc="-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d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e</a:t>
            </a:r>
            <a:r>
              <a:rPr sz="1600" spc="-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iluminació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n</a:t>
            </a:r>
            <a:r>
              <a:rPr sz="1600" spc="-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o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 contro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l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 d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e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 riego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,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 etc.</a:t>
            </a:r>
            <a:endParaRPr sz="1600">
              <a:latin typeface="Arial Narrow"/>
              <a:cs typeface="Arial Narrow"/>
            </a:endParaRPr>
          </a:p>
          <a:p>
            <a:pPr marL="686308" marR="43718">
              <a:lnSpc>
                <a:spcPct val="95621"/>
              </a:lnSpc>
              <a:spcBef>
                <a:spcPts val="700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Gama alta</a:t>
            </a:r>
            <a:endParaRPr sz="1800">
              <a:latin typeface="Arial Narrow"/>
              <a:cs typeface="Arial Narrow"/>
            </a:endParaRPr>
          </a:p>
          <a:p>
            <a:pPr marL="1063498" marR="43718">
              <a:lnSpc>
                <a:spcPct val="95621"/>
              </a:lnSpc>
              <a:spcBef>
                <a:spcPts val="713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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000" spc="15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Modulares.</a:t>
            </a:r>
            <a:endParaRPr sz="1600">
              <a:latin typeface="Arial Narrow"/>
              <a:cs typeface="Arial Narrow"/>
            </a:endParaRPr>
          </a:p>
          <a:p>
            <a:pPr marL="1063498" marR="43718">
              <a:lnSpc>
                <a:spcPct val="95621"/>
              </a:lnSpc>
              <a:spcBef>
                <a:spcPts val="660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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000" spc="15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Grande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s</a:t>
            </a:r>
            <a:r>
              <a:rPr sz="1600" spc="-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posibilidade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s</a:t>
            </a:r>
            <a:r>
              <a:rPr sz="1600" spc="-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d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e</a:t>
            </a:r>
            <a:r>
              <a:rPr sz="1600" spc="-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ampliación.</a:t>
            </a:r>
            <a:endParaRPr sz="1600">
              <a:latin typeface="Arial Narrow"/>
              <a:cs typeface="Arial Narrow"/>
            </a:endParaRPr>
          </a:p>
          <a:p>
            <a:pPr marL="1063498" marR="43718">
              <a:lnSpc>
                <a:spcPct val="95621"/>
              </a:lnSpc>
              <a:spcBef>
                <a:spcPts val="666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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000" spc="15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Prestacione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s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 similare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s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 la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s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 d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e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 u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n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 pequeñ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o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 ordenador.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3891" y="6836966"/>
            <a:ext cx="2006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14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7635" y="1699259"/>
            <a:ext cx="144780" cy="165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93881" y="692594"/>
            <a:ext cx="3047917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Evolución histórica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3733" y="1628550"/>
            <a:ext cx="7177272" cy="2375813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3429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Automatización, tendencias actuales:</a:t>
            </a:r>
            <a:endParaRPr sz="2400">
              <a:latin typeface="Arial Narrow"/>
              <a:cs typeface="Arial Narrow"/>
            </a:endParaRPr>
          </a:p>
          <a:p>
            <a:pPr marL="203200" marR="34290">
              <a:lnSpc>
                <a:spcPct val="95621"/>
              </a:lnSpc>
              <a:spcBef>
                <a:spcPts val="206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  </a:t>
            </a:r>
            <a:r>
              <a:rPr sz="1000" spc="4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Evolución</a:t>
            </a:r>
            <a:r>
              <a:rPr sz="2000" spc="-70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continua</a:t>
            </a:r>
            <a:r>
              <a:rPr sz="2000" spc="-61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de</a:t>
            </a:r>
            <a:r>
              <a:rPr sz="2000" spc="-18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los</a:t>
            </a:r>
            <a:r>
              <a:rPr sz="2000" spc="-20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sistemas</a:t>
            </a:r>
            <a:r>
              <a:rPr sz="2000" spc="-64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de</a:t>
            </a:r>
            <a:r>
              <a:rPr sz="2000" spc="-18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comunicación:</a:t>
            </a:r>
            <a:endParaRPr sz="2000">
              <a:latin typeface="Arial Narrow"/>
              <a:cs typeface="Arial Narrow"/>
            </a:endParaRPr>
          </a:p>
          <a:p>
            <a:pPr marL="686307" marR="34290">
              <a:lnSpc>
                <a:spcPct val="95621"/>
              </a:lnSpc>
              <a:spcBef>
                <a:spcPts val="790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Redes de autómatas.</a:t>
            </a:r>
            <a:endParaRPr sz="1800">
              <a:latin typeface="Arial Narrow"/>
              <a:cs typeface="Arial Narrow"/>
            </a:endParaRPr>
          </a:p>
          <a:p>
            <a:pPr marL="872998" marR="657096" indent="-186690">
              <a:lnSpc>
                <a:spcPct val="100020"/>
              </a:lnSpc>
              <a:spcBef>
                <a:spcPts val="748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CIM: producción integraday controlada por ordenador con múltiples autómatas.</a:t>
            </a:r>
            <a:endParaRPr sz="1800">
              <a:latin typeface="Arial Narrow"/>
              <a:cs typeface="Arial Narrow"/>
            </a:endParaRPr>
          </a:p>
          <a:p>
            <a:pPr marL="686308">
              <a:lnSpc>
                <a:spcPct val="95621"/>
              </a:lnSpc>
              <a:spcBef>
                <a:spcPts val="653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Redes de sensores/actuadores conectadas a los autómatas (AS-interface).</a:t>
            </a:r>
            <a:endParaRPr sz="1800">
              <a:latin typeface="Arial Narrow"/>
              <a:cs typeface="Arial Narrow"/>
            </a:endParaRPr>
          </a:p>
          <a:p>
            <a:pPr marL="686308" marR="34290">
              <a:lnSpc>
                <a:spcPct val="95621"/>
              </a:lnSpc>
              <a:spcBef>
                <a:spcPts val="748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Múltiples estándares de comunicación (Profibus, ethernet industrial, …)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3891" y="6836966"/>
            <a:ext cx="2006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93881" y="692594"/>
            <a:ext cx="1704603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spc="4" dirty="0" smtClean="0">
                <a:solidFill>
                  <a:srgbClr val="003365"/>
                </a:solidFill>
                <a:latin typeface="Arial"/>
                <a:cs typeface="Arial"/>
              </a:rPr>
              <a:t>Contenido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94337" y="1637217"/>
            <a:ext cx="4034592" cy="1981453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 marR="61205">
              <a:lnSpc>
                <a:spcPts val="2980"/>
              </a:lnSpc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Introducción</a:t>
            </a:r>
            <a:endParaRPr sz="2800">
              <a:latin typeface="Arial Narrow"/>
              <a:cs typeface="Arial Narrow"/>
            </a:endParaRPr>
          </a:p>
          <a:p>
            <a:pPr marL="12700" marR="61205">
              <a:lnSpc>
                <a:spcPct val="95621"/>
              </a:lnSpc>
              <a:spcBef>
                <a:spcPts val="838"/>
              </a:spcBef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Evolución histórica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999"/>
              </a:spcBef>
            </a:pPr>
            <a:r>
              <a:rPr sz="2800" b="1" i="1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Arquitectura y componentes</a:t>
            </a:r>
            <a:endParaRPr sz="2800">
              <a:latin typeface="Arial Narrow"/>
              <a:cs typeface="Arial Narrow"/>
            </a:endParaRPr>
          </a:p>
          <a:p>
            <a:pPr marL="12700" marR="61205">
              <a:lnSpc>
                <a:spcPct val="95621"/>
              </a:lnSpc>
              <a:spcBef>
                <a:spcPts val="975"/>
              </a:spcBef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Tipos de control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0937" y="1709906"/>
            <a:ext cx="248414" cy="825500"/>
          </a:xfrm>
          <a:prstGeom prst="rect">
            <a:avLst/>
          </a:prstGeom>
        </p:spPr>
        <p:txBody>
          <a:bodyPr wrap="square" lIns="0" tIns="14319" rIns="0" bIns="0" rtlCol="0">
            <a:noAutofit/>
          </a:bodyPr>
          <a:lstStyle/>
          <a:p>
            <a:pPr marL="12700">
              <a:lnSpc>
                <a:spcPts val="2255"/>
              </a:lnSpc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1.</a:t>
            </a:r>
            <a:endParaRPr sz="21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677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2.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0937" y="2778230"/>
            <a:ext cx="248414" cy="1890775"/>
          </a:xfrm>
          <a:prstGeom prst="rect">
            <a:avLst/>
          </a:prstGeom>
        </p:spPr>
        <p:txBody>
          <a:bodyPr wrap="square" lIns="0" tIns="14319" rIns="0" bIns="0" rtlCol="0">
            <a:noAutofit/>
          </a:bodyPr>
          <a:lstStyle/>
          <a:p>
            <a:pPr marL="12700">
              <a:lnSpc>
                <a:spcPts val="2255"/>
              </a:lnSpc>
            </a:pPr>
            <a:r>
              <a:rPr sz="2100" b="1" i="1" dirty="0" smtClean="0">
                <a:solidFill>
                  <a:srgbClr val="003365"/>
                </a:solidFill>
                <a:latin typeface="Arial Narrow"/>
                <a:cs typeface="Arial Narrow"/>
              </a:rPr>
              <a:t>3.</a:t>
            </a:r>
            <a:endParaRPr sz="21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665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4.</a:t>
            </a:r>
            <a:endParaRPr sz="21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790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5.</a:t>
            </a:r>
            <a:endParaRPr sz="21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790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6.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4337" y="3770817"/>
            <a:ext cx="1391737" cy="914654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>
              <a:lnSpc>
                <a:spcPts val="2980"/>
              </a:lnSpc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Etapas en</a:t>
            </a:r>
            <a:endParaRPr sz="2800">
              <a:latin typeface="Arial Narrow"/>
              <a:cs typeface="Arial Narrow"/>
            </a:endParaRPr>
          </a:p>
          <a:p>
            <a:pPr marL="12700" marR="53378">
              <a:lnSpc>
                <a:spcPct val="95621"/>
              </a:lnSpc>
              <a:spcBef>
                <a:spcPts val="838"/>
              </a:spcBef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Ejemplos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88075" y="3770817"/>
            <a:ext cx="305599" cy="381253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>
              <a:lnSpc>
                <a:spcPts val="2980"/>
              </a:lnSpc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la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5675" y="3770817"/>
            <a:ext cx="2039818" cy="381253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>
              <a:lnSpc>
                <a:spcPts val="2980"/>
              </a:lnSpc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automatización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3891" y="6836966"/>
            <a:ext cx="2006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16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75361" y="1474470"/>
            <a:ext cx="3033522" cy="1562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91469" y="3042666"/>
            <a:ext cx="958596" cy="821436"/>
          </a:xfrm>
          <a:custGeom>
            <a:avLst/>
            <a:gdLst/>
            <a:ahLst/>
            <a:cxnLst/>
            <a:rect l="l" t="t" r="r" b="b"/>
            <a:pathLst>
              <a:path w="958596" h="821436">
                <a:moveTo>
                  <a:pt x="727710" y="14477"/>
                </a:moveTo>
                <a:lnTo>
                  <a:pt x="958596" y="459486"/>
                </a:lnTo>
                <a:lnTo>
                  <a:pt x="700277" y="297180"/>
                </a:lnTo>
                <a:lnTo>
                  <a:pt x="473201" y="659130"/>
                </a:lnTo>
                <a:lnTo>
                  <a:pt x="731520" y="821436"/>
                </a:lnTo>
                <a:lnTo>
                  <a:pt x="230886" y="806958"/>
                </a:lnTo>
                <a:lnTo>
                  <a:pt x="0" y="361950"/>
                </a:lnTo>
                <a:lnTo>
                  <a:pt x="258317" y="524256"/>
                </a:lnTo>
                <a:lnTo>
                  <a:pt x="485393" y="162306"/>
                </a:lnTo>
                <a:lnTo>
                  <a:pt x="227075" y="0"/>
                </a:lnTo>
                <a:lnTo>
                  <a:pt x="727710" y="14477"/>
                </a:lnTo>
                <a:close/>
              </a:path>
            </a:pathLst>
          </a:custGeom>
          <a:ln w="9524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56667" y="2933700"/>
            <a:ext cx="977633" cy="1103375"/>
          </a:xfrm>
          <a:custGeom>
            <a:avLst/>
            <a:gdLst/>
            <a:ahLst/>
            <a:cxnLst/>
            <a:rect l="l" t="t" r="r" b="b"/>
            <a:pathLst>
              <a:path w="977633" h="1103376">
                <a:moveTo>
                  <a:pt x="325373" y="0"/>
                </a:moveTo>
                <a:lnTo>
                  <a:pt x="828281" y="176783"/>
                </a:lnTo>
                <a:lnTo>
                  <a:pt x="535686" y="262889"/>
                </a:lnTo>
                <a:lnTo>
                  <a:pt x="685038" y="767333"/>
                </a:lnTo>
                <a:lnTo>
                  <a:pt x="977633" y="680465"/>
                </a:lnTo>
                <a:lnTo>
                  <a:pt x="652259" y="1103375"/>
                </a:lnTo>
                <a:lnTo>
                  <a:pt x="149339" y="925829"/>
                </a:lnTo>
                <a:lnTo>
                  <a:pt x="441960" y="839723"/>
                </a:lnTo>
                <a:lnTo>
                  <a:pt x="292595" y="335279"/>
                </a:lnTo>
                <a:lnTo>
                  <a:pt x="0" y="422147"/>
                </a:lnTo>
                <a:lnTo>
                  <a:pt x="325373" y="0"/>
                </a:lnTo>
                <a:close/>
              </a:path>
            </a:pathLst>
          </a:custGeom>
          <a:ln w="952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06809" y="4570475"/>
            <a:ext cx="2815589" cy="1798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9975" y="4210049"/>
            <a:ext cx="2455925" cy="470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39157" y="1546097"/>
            <a:ext cx="1282445" cy="14813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31037" y="4714494"/>
            <a:ext cx="2738628" cy="1895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93881" y="692594"/>
            <a:ext cx="1999322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Arquitectura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13174" y="692594"/>
            <a:ext cx="256705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90029" y="692594"/>
            <a:ext cx="2216926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componentes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42843" y="1799240"/>
            <a:ext cx="1590279" cy="641095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317500" indent="-304800">
              <a:lnSpc>
                <a:spcPts val="2450"/>
              </a:lnSpc>
            </a:pPr>
            <a:r>
              <a:rPr sz="2400" dirty="0" smtClean="0">
                <a:solidFill>
                  <a:srgbClr val="003365"/>
                </a:solidFill>
                <a:latin typeface="Arial"/>
                <a:cs typeface="Arial"/>
              </a:rPr>
              <a:t>Sistema</a:t>
            </a:r>
            <a:r>
              <a:rPr sz="2400" spc="4" dirty="0" smtClean="0">
                <a:solidFill>
                  <a:srgbClr val="003365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3365"/>
                </a:solidFill>
                <a:latin typeface="Arial"/>
                <a:cs typeface="Arial"/>
              </a:rPr>
              <a:t>de control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8611" y="2807366"/>
            <a:ext cx="2235144" cy="1385586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>
              <a:lnSpc>
                <a:spcPts val="2450"/>
              </a:lnSpc>
            </a:pPr>
            <a:r>
              <a:rPr sz="2400" dirty="0" smtClean="0">
                <a:solidFill>
                  <a:srgbClr val="003365"/>
                </a:solidFill>
                <a:latin typeface="Arial"/>
                <a:cs typeface="Arial"/>
              </a:rPr>
              <a:t>Sist.</a:t>
            </a:r>
            <a:r>
              <a:rPr sz="2400" spc="9" dirty="0" smtClean="0">
                <a:solidFill>
                  <a:srgbClr val="003365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3365"/>
                </a:solidFill>
                <a:latin typeface="Arial"/>
                <a:cs typeface="Arial"/>
              </a:rPr>
              <a:t>Interacción monitorización:</a:t>
            </a:r>
            <a:endParaRPr sz="2400">
              <a:latin typeface="Arial"/>
              <a:cs typeface="Arial"/>
            </a:endParaRPr>
          </a:p>
          <a:p>
            <a:pPr marL="12700" marR="39873">
              <a:lnSpc>
                <a:spcPct val="95825"/>
              </a:lnSpc>
              <a:spcBef>
                <a:spcPts val="753"/>
              </a:spcBef>
            </a:pPr>
            <a:r>
              <a:rPr sz="1800" spc="0" dirty="0" smtClean="0">
                <a:solidFill>
                  <a:srgbClr val="003365"/>
                </a:solidFill>
                <a:latin typeface="Arial"/>
                <a:cs typeface="Arial"/>
              </a:rPr>
              <a:t>• Botoneras</a:t>
            </a:r>
            <a:endParaRPr sz="1800">
              <a:latin typeface="Arial"/>
              <a:cs typeface="Arial"/>
            </a:endParaRPr>
          </a:p>
          <a:p>
            <a:pPr marL="12700" marR="39873">
              <a:lnSpc>
                <a:spcPct val="95825"/>
              </a:lnSpc>
              <a:spcBef>
                <a:spcPts val="852"/>
              </a:spcBef>
            </a:pPr>
            <a:r>
              <a:rPr sz="1800" spc="0" dirty="0" smtClean="0">
                <a:solidFill>
                  <a:srgbClr val="003365"/>
                </a:solidFill>
                <a:latin typeface="Arial"/>
                <a:cs typeface="Arial"/>
              </a:rPr>
              <a:t>• SCADA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4253" y="2807366"/>
            <a:ext cx="22352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003365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0353" y="4102766"/>
            <a:ext cx="799896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003365"/>
                </a:solidFill>
                <a:latin typeface="Arial"/>
                <a:cs typeface="Arial"/>
              </a:rPr>
              <a:t>Parte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3773" y="4102766"/>
            <a:ext cx="1410106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003365"/>
                </a:solidFill>
                <a:latin typeface="Arial"/>
                <a:cs typeface="Arial"/>
              </a:rPr>
              <a:t>operativa: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70353" y="4551608"/>
            <a:ext cx="1815246" cy="625863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 smtClean="0">
                <a:solidFill>
                  <a:srgbClr val="003365"/>
                </a:solidFill>
                <a:latin typeface="Arial"/>
                <a:cs typeface="Arial"/>
              </a:rPr>
              <a:t>• Accionamientos</a:t>
            </a:r>
            <a:endParaRPr sz="1800">
              <a:latin typeface="Arial"/>
              <a:cs typeface="Arial"/>
            </a:endParaRPr>
          </a:p>
          <a:p>
            <a:pPr marL="12700" marR="34290">
              <a:lnSpc>
                <a:spcPct val="95825"/>
              </a:lnSpc>
              <a:spcBef>
                <a:spcPts val="761"/>
              </a:spcBef>
            </a:pPr>
            <a:r>
              <a:rPr sz="1800" spc="0" dirty="0" smtClean="0">
                <a:solidFill>
                  <a:srgbClr val="003365"/>
                </a:solidFill>
                <a:latin typeface="Arial"/>
                <a:cs typeface="Arial"/>
              </a:rPr>
              <a:t>• Detectores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3891" y="6836966"/>
            <a:ext cx="2006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57635" y="1699259"/>
            <a:ext cx="144780" cy="165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14935" y="3272790"/>
            <a:ext cx="5911596" cy="32971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93881" y="692594"/>
            <a:ext cx="4513074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Arquitectura y componentes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3733" y="1628550"/>
            <a:ext cx="4559178" cy="1456913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" dirty="0" smtClean="0">
                <a:solidFill>
                  <a:srgbClr val="003365"/>
                </a:solidFill>
                <a:latin typeface="Arial Narrow"/>
                <a:cs typeface="Arial Narrow"/>
              </a:rPr>
              <a:t>Sistema de interacción y monitorización:</a:t>
            </a:r>
            <a:endParaRPr sz="2400">
              <a:latin typeface="Arial Narrow"/>
              <a:cs typeface="Arial Narrow"/>
            </a:endParaRPr>
          </a:p>
          <a:p>
            <a:pPr marL="203200" marR="45720">
              <a:lnSpc>
                <a:spcPct val="95621"/>
              </a:lnSpc>
              <a:spcBef>
                <a:spcPts val="206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  </a:t>
            </a:r>
            <a:r>
              <a:rPr sz="1000" spc="4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Interacción</a:t>
            </a:r>
            <a:r>
              <a:rPr sz="2000" spc="-80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del</a:t>
            </a:r>
            <a:r>
              <a:rPr sz="2000" spc="-21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operador</a:t>
            </a:r>
            <a:r>
              <a:rPr sz="2000" spc="-65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humano</a:t>
            </a:r>
            <a:endParaRPr sz="2000">
              <a:latin typeface="Arial Narrow"/>
              <a:cs typeface="Arial Narrow"/>
            </a:endParaRPr>
          </a:p>
          <a:p>
            <a:pPr marL="203200" marR="45720">
              <a:lnSpc>
                <a:spcPct val="95621"/>
              </a:lnSpc>
              <a:spcBef>
                <a:spcPts val="819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  </a:t>
            </a:r>
            <a:r>
              <a:rPr sz="1000" spc="4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Monitorización</a:t>
            </a:r>
            <a:endParaRPr sz="2000">
              <a:latin typeface="Arial Narrow"/>
              <a:cs typeface="Arial Narrow"/>
            </a:endParaRPr>
          </a:p>
          <a:p>
            <a:pPr marL="203200" marR="45720">
              <a:lnSpc>
                <a:spcPct val="95621"/>
              </a:lnSpc>
              <a:spcBef>
                <a:spcPts val="819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  </a:t>
            </a:r>
            <a:r>
              <a:rPr sz="1000" spc="4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Supervisión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3891" y="6836966"/>
            <a:ext cx="2006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7635" y="1699259"/>
            <a:ext cx="144780" cy="165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93881" y="692594"/>
            <a:ext cx="4513074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Arquitectura y componentes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3733" y="1628550"/>
            <a:ext cx="5479575" cy="3210203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3429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Sistema de control:</a:t>
            </a:r>
            <a:endParaRPr sz="2400">
              <a:latin typeface="Arial Narrow"/>
              <a:cs typeface="Arial Narrow"/>
            </a:endParaRPr>
          </a:p>
          <a:p>
            <a:pPr marL="203200" marR="34290">
              <a:lnSpc>
                <a:spcPct val="95621"/>
              </a:lnSpc>
              <a:spcBef>
                <a:spcPts val="206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  </a:t>
            </a:r>
            <a:r>
              <a:rPr sz="1000" spc="4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Tecnologías</a:t>
            </a:r>
            <a:r>
              <a:rPr sz="2000" spc="-8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cableadas</a:t>
            </a:r>
            <a:endParaRPr sz="2000">
              <a:latin typeface="Arial Narrow"/>
              <a:cs typeface="Arial Narrow"/>
            </a:endParaRPr>
          </a:p>
          <a:p>
            <a:pPr marL="686307" marR="34290">
              <a:lnSpc>
                <a:spcPct val="95621"/>
              </a:lnSpc>
              <a:spcBef>
                <a:spcPts val="790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Tecnologías mecánicas, neumáticas e hidráulicas</a:t>
            </a:r>
            <a:endParaRPr sz="1800">
              <a:latin typeface="Arial Narrow"/>
              <a:cs typeface="Arial Narrow"/>
            </a:endParaRPr>
          </a:p>
          <a:p>
            <a:pPr marL="686308">
              <a:lnSpc>
                <a:spcPct val="95621"/>
              </a:lnSpc>
              <a:spcBef>
                <a:spcPts val="748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Sistemas electrónicos combinacionales y secuenciales</a:t>
            </a:r>
            <a:endParaRPr sz="1800">
              <a:latin typeface="Arial Narrow"/>
              <a:cs typeface="Arial Narrow"/>
            </a:endParaRPr>
          </a:p>
          <a:p>
            <a:pPr marL="686308" marR="34290">
              <a:lnSpc>
                <a:spcPct val="95621"/>
              </a:lnSpc>
              <a:spcBef>
                <a:spcPts val="742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Relés y contactores</a:t>
            </a:r>
            <a:endParaRPr sz="1800">
              <a:latin typeface="Arial Narrow"/>
              <a:cs typeface="Arial Narrow"/>
            </a:endParaRPr>
          </a:p>
          <a:p>
            <a:pPr marL="203200" marR="34290">
              <a:lnSpc>
                <a:spcPct val="95621"/>
              </a:lnSpc>
              <a:spcBef>
                <a:spcPts val="777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  </a:t>
            </a:r>
            <a:r>
              <a:rPr sz="1000" spc="4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Tecnologías</a:t>
            </a:r>
            <a:r>
              <a:rPr sz="2000" spc="-8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programadas</a:t>
            </a:r>
            <a:endParaRPr sz="2000">
              <a:latin typeface="Arial Narrow"/>
              <a:cs typeface="Arial Narrow"/>
            </a:endParaRPr>
          </a:p>
          <a:p>
            <a:pPr marL="686308" marR="34290">
              <a:lnSpc>
                <a:spcPct val="95621"/>
              </a:lnSpc>
              <a:spcBef>
                <a:spcPts val="790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Autómatas programables</a:t>
            </a:r>
            <a:endParaRPr sz="1800">
              <a:latin typeface="Arial Narrow"/>
              <a:cs typeface="Arial Narrow"/>
            </a:endParaRPr>
          </a:p>
          <a:p>
            <a:pPr marL="686308" marR="34290">
              <a:lnSpc>
                <a:spcPct val="95621"/>
              </a:lnSpc>
              <a:spcBef>
                <a:spcPts val="748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PC’s industriales</a:t>
            </a:r>
            <a:endParaRPr sz="1800">
              <a:latin typeface="Arial Narrow"/>
              <a:cs typeface="Arial Narrow"/>
            </a:endParaRPr>
          </a:p>
          <a:p>
            <a:pPr marL="686308" marR="34290">
              <a:lnSpc>
                <a:spcPct val="95621"/>
              </a:lnSpc>
              <a:spcBef>
                <a:spcPts val="742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Sistemas empotrados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3891" y="6836966"/>
            <a:ext cx="2006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19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93881" y="692594"/>
            <a:ext cx="1704603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spc="4" dirty="0" smtClean="0">
                <a:solidFill>
                  <a:srgbClr val="003365"/>
                </a:solidFill>
                <a:latin typeface="Arial"/>
                <a:cs typeface="Arial"/>
              </a:rPr>
              <a:t>Contenido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94337" y="1638741"/>
            <a:ext cx="3702192" cy="1979929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 marR="48505">
              <a:lnSpc>
                <a:spcPts val="2980"/>
              </a:lnSpc>
            </a:pPr>
            <a:r>
              <a:rPr sz="2800" b="1" i="1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Introducción</a:t>
            </a:r>
            <a:endParaRPr sz="2800">
              <a:latin typeface="Arial Narrow"/>
              <a:cs typeface="Arial Narrow"/>
            </a:endParaRPr>
          </a:p>
          <a:p>
            <a:pPr marL="12700" indent="0">
              <a:lnSpc>
                <a:spcPts val="4200"/>
              </a:lnSpc>
              <a:spcBef>
                <a:spcPts val="295"/>
              </a:spcBef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Evolución histórica Arquitectura y componentes Tipos de control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0937" y="1711430"/>
            <a:ext cx="248414" cy="2957575"/>
          </a:xfrm>
          <a:prstGeom prst="rect">
            <a:avLst/>
          </a:prstGeom>
        </p:spPr>
        <p:txBody>
          <a:bodyPr wrap="square" lIns="0" tIns="14319" rIns="0" bIns="0" rtlCol="0">
            <a:noAutofit/>
          </a:bodyPr>
          <a:lstStyle/>
          <a:p>
            <a:pPr marL="12700" marR="0">
              <a:lnSpc>
                <a:spcPts val="2255"/>
              </a:lnSpc>
            </a:pPr>
            <a:r>
              <a:rPr sz="2100" b="1" i="1" dirty="0" smtClean="0">
                <a:solidFill>
                  <a:srgbClr val="003365"/>
                </a:solidFill>
                <a:latin typeface="Arial Narrow"/>
                <a:cs typeface="Arial Narrow"/>
              </a:rPr>
              <a:t>1.</a:t>
            </a:r>
            <a:endParaRPr sz="2100">
              <a:latin typeface="Arial Narrow"/>
              <a:cs typeface="Arial Narrow"/>
            </a:endParaRPr>
          </a:p>
          <a:p>
            <a:pPr marL="12700" marR="0">
              <a:lnSpc>
                <a:spcPct val="95621"/>
              </a:lnSpc>
              <a:spcBef>
                <a:spcPts val="1665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2.</a:t>
            </a:r>
            <a:endParaRPr sz="21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790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3.</a:t>
            </a:r>
            <a:endParaRPr sz="21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790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4.</a:t>
            </a:r>
            <a:endParaRPr sz="21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790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5.</a:t>
            </a:r>
            <a:endParaRPr sz="21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790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6.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4337" y="3770817"/>
            <a:ext cx="1391737" cy="914654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>
              <a:lnSpc>
                <a:spcPts val="2980"/>
              </a:lnSpc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Etapas en</a:t>
            </a:r>
            <a:endParaRPr sz="2800">
              <a:latin typeface="Arial Narrow"/>
              <a:cs typeface="Arial Narrow"/>
            </a:endParaRPr>
          </a:p>
          <a:p>
            <a:pPr marL="12700" marR="53378">
              <a:lnSpc>
                <a:spcPct val="95621"/>
              </a:lnSpc>
              <a:spcBef>
                <a:spcPts val="838"/>
              </a:spcBef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Ejemplos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88075" y="3770817"/>
            <a:ext cx="305599" cy="381253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>
              <a:lnSpc>
                <a:spcPts val="2980"/>
              </a:lnSpc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la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5675" y="3770817"/>
            <a:ext cx="2039818" cy="381253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>
              <a:lnSpc>
                <a:spcPts val="2980"/>
              </a:lnSpc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automatización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570091" y="6836966"/>
            <a:ext cx="1244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57635" y="1655825"/>
            <a:ext cx="121919" cy="139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51277" y="2193797"/>
            <a:ext cx="3124199" cy="2457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15385" y="5146547"/>
            <a:ext cx="1120902" cy="13738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93881" y="692594"/>
            <a:ext cx="1998468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Arquitectura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3733" y="1594738"/>
            <a:ext cx="2694587" cy="4710032"/>
          </a:xfrm>
          <a:prstGeom prst="rect">
            <a:avLst/>
          </a:prstGeom>
        </p:spPr>
        <p:txBody>
          <a:bodyPr wrap="square" lIns="0" tIns="13684" rIns="0" bIns="0" rtlCol="0">
            <a:noAutofit/>
          </a:bodyPr>
          <a:lstStyle/>
          <a:p>
            <a:pPr marR="1180053" algn="ctr">
              <a:lnSpc>
                <a:spcPts val="2155"/>
              </a:lnSpc>
            </a:pPr>
            <a:r>
              <a:rPr sz="20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Parte operativa:</a:t>
            </a:r>
            <a:endParaRPr sz="2000">
              <a:latin typeface="Arial Narrow"/>
              <a:cs typeface="Arial Narrow"/>
            </a:endParaRPr>
          </a:p>
          <a:p>
            <a:pPr marL="203200" marR="30518">
              <a:lnSpc>
                <a:spcPct val="95621"/>
              </a:lnSpc>
            </a:pPr>
            <a:r>
              <a:rPr sz="9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9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   </a:t>
            </a:r>
            <a:r>
              <a:rPr sz="900" spc="4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Sensores:</a:t>
            </a:r>
            <a:endParaRPr sz="1800">
              <a:latin typeface="Arial Narrow"/>
              <a:cs typeface="Arial Narrow"/>
            </a:endParaRPr>
          </a:p>
          <a:p>
            <a:pPr marL="686307" marR="30518">
              <a:lnSpc>
                <a:spcPct val="95621"/>
              </a:lnSpc>
              <a:spcBef>
                <a:spcPts val="515"/>
              </a:spcBef>
            </a:pPr>
            <a:r>
              <a:rPr sz="1100" spc="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1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100" spc="133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proxi</a:t>
            </a:r>
            <a:r>
              <a:rPr sz="1600" spc="-9" dirty="0" smtClean="0">
                <a:solidFill>
                  <a:srgbClr val="003365"/>
                </a:solidFill>
                <a:latin typeface="Arial Narrow"/>
                <a:cs typeface="Arial Narrow"/>
              </a:rPr>
              <a:t>m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idad</a:t>
            </a:r>
            <a:endParaRPr sz="1600">
              <a:latin typeface="Arial Narrow"/>
              <a:cs typeface="Arial Narrow"/>
            </a:endParaRPr>
          </a:p>
          <a:p>
            <a:pPr marL="686307">
              <a:lnSpc>
                <a:spcPct val="95621"/>
              </a:lnSpc>
              <a:spcBef>
                <a:spcPts val="480"/>
              </a:spcBef>
            </a:pPr>
            <a:r>
              <a:rPr sz="1100" spc="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1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100" spc="133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posició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n</a:t>
            </a:r>
            <a:r>
              <a:rPr sz="1600" spc="-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linea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l</a:t>
            </a:r>
            <a:r>
              <a:rPr sz="1600" spc="-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o</a:t>
            </a:r>
            <a:r>
              <a:rPr sz="1600" spc="-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angular</a:t>
            </a:r>
            <a:endParaRPr sz="1600">
              <a:latin typeface="Arial Narrow"/>
              <a:cs typeface="Arial Narrow"/>
            </a:endParaRPr>
          </a:p>
          <a:p>
            <a:pPr marL="686308" marR="30518">
              <a:lnSpc>
                <a:spcPct val="95621"/>
              </a:lnSpc>
              <a:spcBef>
                <a:spcPts val="475"/>
              </a:spcBef>
            </a:pPr>
            <a:r>
              <a:rPr sz="1100" spc="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1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100" spc="133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presencia</a:t>
            </a:r>
            <a:endParaRPr sz="1600">
              <a:latin typeface="Arial Narrow"/>
              <a:cs typeface="Arial Narrow"/>
            </a:endParaRPr>
          </a:p>
          <a:p>
            <a:pPr marL="686308" marR="30518">
              <a:lnSpc>
                <a:spcPct val="95621"/>
              </a:lnSpc>
              <a:spcBef>
                <a:spcPts val="480"/>
              </a:spcBef>
            </a:pPr>
            <a:r>
              <a:rPr sz="1100" spc="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1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100" spc="133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velocidad</a:t>
            </a:r>
            <a:endParaRPr sz="1600">
              <a:latin typeface="Arial Narrow"/>
              <a:cs typeface="Arial Narrow"/>
            </a:endParaRPr>
          </a:p>
          <a:p>
            <a:pPr marL="686308" marR="30518">
              <a:lnSpc>
                <a:spcPct val="95621"/>
              </a:lnSpc>
              <a:spcBef>
                <a:spcPts val="475"/>
              </a:spcBef>
            </a:pPr>
            <a:r>
              <a:rPr sz="1100" spc="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1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100" spc="133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fuerza,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par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y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presión</a:t>
            </a:r>
            <a:endParaRPr sz="1600">
              <a:latin typeface="Arial Narrow"/>
              <a:cs typeface="Arial Narrow"/>
            </a:endParaRPr>
          </a:p>
          <a:p>
            <a:pPr marL="686308" marR="30518">
              <a:lnSpc>
                <a:spcPct val="95621"/>
              </a:lnSpc>
              <a:spcBef>
                <a:spcPts val="480"/>
              </a:spcBef>
            </a:pPr>
            <a:r>
              <a:rPr sz="1100" spc="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1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100" spc="133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temperatura</a:t>
            </a:r>
            <a:endParaRPr sz="1600">
              <a:latin typeface="Arial Narrow"/>
              <a:cs typeface="Arial Narrow"/>
            </a:endParaRPr>
          </a:p>
          <a:p>
            <a:pPr marL="686308" marR="30518">
              <a:lnSpc>
                <a:spcPct val="95621"/>
              </a:lnSpc>
              <a:spcBef>
                <a:spcPts val="475"/>
              </a:spcBef>
            </a:pPr>
            <a:r>
              <a:rPr sz="1100" spc="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1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100" spc="133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caudal</a:t>
            </a:r>
            <a:endParaRPr sz="1600">
              <a:latin typeface="Arial Narrow"/>
              <a:cs typeface="Arial Narrow"/>
            </a:endParaRPr>
          </a:p>
          <a:p>
            <a:pPr marL="686308" marR="30518">
              <a:lnSpc>
                <a:spcPct val="95621"/>
              </a:lnSpc>
              <a:spcBef>
                <a:spcPts val="475"/>
              </a:spcBef>
            </a:pPr>
            <a:r>
              <a:rPr sz="1100" spc="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1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100" spc="133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Nivel</a:t>
            </a:r>
            <a:endParaRPr sz="1600">
              <a:latin typeface="Arial Narrow"/>
              <a:cs typeface="Arial Narrow"/>
            </a:endParaRPr>
          </a:p>
          <a:p>
            <a:pPr marL="686308" marR="30518">
              <a:lnSpc>
                <a:spcPct val="95621"/>
              </a:lnSpc>
              <a:spcBef>
                <a:spcPts val="480"/>
              </a:spcBef>
            </a:pPr>
            <a:r>
              <a:rPr sz="1100" spc="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1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100" spc="133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Etc.</a:t>
            </a:r>
            <a:endParaRPr sz="1600">
              <a:latin typeface="Arial Narrow"/>
              <a:cs typeface="Arial Narrow"/>
            </a:endParaRPr>
          </a:p>
          <a:p>
            <a:pPr marL="173355" marR="850735" algn="ctr">
              <a:lnSpc>
                <a:spcPct val="95621"/>
              </a:lnSpc>
              <a:spcBef>
                <a:spcPts val="490"/>
              </a:spcBef>
            </a:pPr>
            <a:r>
              <a:rPr sz="9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9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   </a:t>
            </a:r>
            <a:r>
              <a:rPr sz="900" spc="4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Accionamientos</a:t>
            </a:r>
            <a:endParaRPr sz="1800">
              <a:latin typeface="Arial Narrow"/>
              <a:cs typeface="Arial Narrow"/>
            </a:endParaRPr>
          </a:p>
          <a:p>
            <a:pPr marL="686308" marR="30518">
              <a:lnSpc>
                <a:spcPct val="95621"/>
              </a:lnSpc>
              <a:spcBef>
                <a:spcPts val="521"/>
              </a:spcBef>
            </a:pPr>
            <a:r>
              <a:rPr sz="1100" spc="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1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100" spc="133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eléctricos</a:t>
            </a:r>
            <a:endParaRPr sz="1600">
              <a:latin typeface="Arial Narrow"/>
              <a:cs typeface="Arial Narrow"/>
            </a:endParaRPr>
          </a:p>
          <a:p>
            <a:pPr marL="686308" marR="30518">
              <a:lnSpc>
                <a:spcPct val="95621"/>
              </a:lnSpc>
              <a:spcBef>
                <a:spcPts val="475"/>
              </a:spcBef>
            </a:pPr>
            <a:r>
              <a:rPr sz="1100" spc="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1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100" spc="133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hidráulicos</a:t>
            </a:r>
            <a:endParaRPr sz="1600">
              <a:latin typeface="Arial Narrow"/>
              <a:cs typeface="Arial Narrow"/>
            </a:endParaRPr>
          </a:p>
          <a:p>
            <a:pPr marL="686308" marR="30518">
              <a:lnSpc>
                <a:spcPct val="95621"/>
              </a:lnSpc>
              <a:spcBef>
                <a:spcPts val="475"/>
              </a:spcBef>
            </a:pPr>
            <a:r>
              <a:rPr sz="1100" spc="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1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100" spc="133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neumáticos</a:t>
            </a:r>
            <a:endParaRPr sz="1600">
              <a:latin typeface="Arial Narrow"/>
              <a:cs typeface="Arial Narrow"/>
            </a:endParaRPr>
          </a:p>
          <a:p>
            <a:pPr marL="686308" marR="30518">
              <a:lnSpc>
                <a:spcPct val="95621"/>
              </a:lnSpc>
              <a:spcBef>
                <a:spcPts val="480"/>
              </a:spcBef>
            </a:pPr>
            <a:r>
              <a:rPr sz="1100" spc="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1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100" spc="133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térmi</a:t>
            </a:r>
            <a:r>
              <a:rPr sz="16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c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os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3891" y="6836966"/>
            <a:ext cx="2006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20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93881" y="692594"/>
            <a:ext cx="1704603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spc="4" dirty="0" smtClean="0">
                <a:solidFill>
                  <a:srgbClr val="003365"/>
                </a:solidFill>
                <a:latin typeface="Arial"/>
                <a:cs typeface="Arial"/>
              </a:rPr>
              <a:t>Contenido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94337" y="1637217"/>
            <a:ext cx="3714892" cy="1982977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 marR="61205">
              <a:lnSpc>
                <a:spcPts val="2980"/>
              </a:lnSpc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Introducción</a:t>
            </a:r>
            <a:endParaRPr sz="2800">
              <a:latin typeface="Arial Narrow"/>
              <a:cs typeface="Arial Narrow"/>
            </a:endParaRPr>
          </a:p>
          <a:p>
            <a:pPr marL="12700" marR="61205">
              <a:lnSpc>
                <a:spcPct val="95621"/>
              </a:lnSpc>
              <a:spcBef>
                <a:spcPts val="838"/>
              </a:spcBef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Evolución histórica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987"/>
              </a:spcBef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Arquitectura y componentes</a:t>
            </a:r>
            <a:endParaRPr sz="2800">
              <a:latin typeface="Arial Narrow"/>
              <a:cs typeface="Arial Narrow"/>
            </a:endParaRPr>
          </a:p>
          <a:p>
            <a:pPr marL="12700" marR="61205">
              <a:lnSpc>
                <a:spcPct val="95621"/>
              </a:lnSpc>
              <a:spcBef>
                <a:spcPts val="999"/>
              </a:spcBef>
            </a:pPr>
            <a:r>
              <a:rPr sz="2800" b="1" i="1" spc="-3" dirty="0" smtClean="0">
                <a:solidFill>
                  <a:srgbClr val="003365"/>
                </a:solidFill>
                <a:latin typeface="Arial Narrow"/>
                <a:cs typeface="Arial Narrow"/>
              </a:rPr>
              <a:t>Tipos de control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0937" y="1709906"/>
            <a:ext cx="248414" cy="1358900"/>
          </a:xfrm>
          <a:prstGeom prst="rect">
            <a:avLst/>
          </a:prstGeom>
        </p:spPr>
        <p:txBody>
          <a:bodyPr wrap="square" lIns="0" tIns="14319" rIns="0" bIns="0" rtlCol="0">
            <a:noAutofit/>
          </a:bodyPr>
          <a:lstStyle/>
          <a:p>
            <a:pPr marL="12700" marR="0">
              <a:lnSpc>
                <a:spcPts val="2255"/>
              </a:lnSpc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1.</a:t>
            </a:r>
            <a:endParaRPr sz="2100">
              <a:latin typeface="Arial Narrow"/>
              <a:cs typeface="Arial Narrow"/>
            </a:endParaRPr>
          </a:p>
          <a:p>
            <a:pPr marL="12700" marR="0">
              <a:lnSpc>
                <a:spcPct val="95621"/>
              </a:lnSpc>
              <a:spcBef>
                <a:spcPts val="1677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2.</a:t>
            </a:r>
            <a:endParaRPr sz="21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790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3.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0937" y="3311630"/>
            <a:ext cx="248414" cy="1357375"/>
          </a:xfrm>
          <a:prstGeom prst="rect">
            <a:avLst/>
          </a:prstGeom>
        </p:spPr>
        <p:txBody>
          <a:bodyPr wrap="square" lIns="0" tIns="14319" rIns="0" bIns="0" rtlCol="0">
            <a:noAutofit/>
          </a:bodyPr>
          <a:lstStyle/>
          <a:p>
            <a:pPr marL="12700">
              <a:lnSpc>
                <a:spcPts val="2255"/>
              </a:lnSpc>
            </a:pPr>
            <a:r>
              <a:rPr sz="2100" b="1" i="1" dirty="0" smtClean="0">
                <a:solidFill>
                  <a:srgbClr val="003365"/>
                </a:solidFill>
                <a:latin typeface="Arial Narrow"/>
                <a:cs typeface="Arial Narrow"/>
              </a:rPr>
              <a:t>4.</a:t>
            </a:r>
            <a:endParaRPr sz="21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665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5.</a:t>
            </a:r>
            <a:endParaRPr sz="21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790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6.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4337" y="3770817"/>
            <a:ext cx="1391737" cy="914654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>
              <a:lnSpc>
                <a:spcPts val="2980"/>
              </a:lnSpc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Etapas en</a:t>
            </a:r>
            <a:endParaRPr sz="2800">
              <a:latin typeface="Arial Narrow"/>
              <a:cs typeface="Arial Narrow"/>
            </a:endParaRPr>
          </a:p>
          <a:p>
            <a:pPr marL="12700" marR="53378">
              <a:lnSpc>
                <a:spcPct val="95621"/>
              </a:lnSpc>
              <a:spcBef>
                <a:spcPts val="838"/>
              </a:spcBef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Ejemplos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88075" y="3770817"/>
            <a:ext cx="305599" cy="381253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>
              <a:lnSpc>
                <a:spcPts val="2980"/>
              </a:lnSpc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la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5675" y="3770817"/>
            <a:ext cx="2039818" cy="381253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>
              <a:lnSpc>
                <a:spcPts val="2980"/>
              </a:lnSpc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automatización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3891" y="6836966"/>
            <a:ext cx="2006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21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57635" y="1699259"/>
            <a:ext cx="144780" cy="165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54509" y="3492245"/>
            <a:ext cx="465163" cy="2446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51877" y="2482595"/>
            <a:ext cx="1440179" cy="568452"/>
          </a:xfrm>
          <a:custGeom>
            <a:avLst/>
            <a:gdLst/>
            <a:ahLst/>
            <a:cxnLst/>
            <a:rect l="l" t="t" r="r" b="b"/>
            <a:pathLst>
              <a:path w="1440179" h="568452">
                <a:moveTo>
                  <a:pt x="0" y="0"/>
                </a:moveTo>
                <a:lnTo>
                  <a:pt x="0" y="568452"/>
                </a:lnTo>
                <a:lnTo>
                  <a:pt x="1440179" y="568452"/>
                </a:lnTo>
                <a:lnTo>
                  <a:pt x="1440179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50833" y="2482595"/>
            <a:ext cx="1440179" cy="568452"/>
          </a:xfrm>
          <a:custGeom>
            <a:avLst/>
            <a:gdLst/>
            <a:ahLst/>
            <a:cxnLst/>
            <a:rect l="l" t="t" r="r" b="b"/>
            <a:pathLst>
              <a:path w="1440179" h="568452">
                <a:moveTo>
                  <a:pt x="0" y="0"/>
                </a:moveTo>
                <a:lnTo>
                  <a:pt x="0" y="568452"/>
                </a:lnTo>
                <a:lnTo>
                  <a:pt x="1440179" y="568451"/>
                </a:lnTo>
                <a:lnTo>
                  <a:pt x="1440179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51439" y="2482595"/>
            <a:ext cx="1440180" cy="568451"/>
          </a:xfrm>
          <a:custGeom>
            <a:avLst/>
            <a:gdLst/>
            <a:ahLst/>
            <a:cxnLst/>
            <a:rect l="l" t="t" r="r" b="b"/>
            <a:pathLst>
              <a:path w="1440180" h="568451">
                <a:moveTo>
                  <a:pt x="0" y="0"/>
                </a:moveTo>
                <a:lnTo>
                  <a:pt x="0" y="568451"/>
                </a:lnTo>
                <a:lnTo>
                  <a:pt x="1440180" y="568451"/>
                </a:lnTo>
                <a:lnTo>
                  <a:pt x="144018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91013" y="2625089"/>
            <a:ext cx="360426" cy="288036"/>
          </a:xfrm>
          <a:custGeom>
            <a:avLst/>
            <a:gdLst/>
            <a:ahLst/>
            <a:cxnLst/>
            <a:rect l="l" t="t" r="r" b="b"/>
            <a:pathLst>
              <a:path w="360426" h="288036">
                <a:moveTo>
                  <a:pt x="270510" y="0"/>
                </a:moveTo>
                <a:lnTo>
                  <a:pt x="270510" y="72390"/>
                </a:lnTo>
                <a:lnTo>
                  <a:pt x="0" y="72390"/>
                </a:lnTo>
                <a:lnTo>
                  <a:pt x="0" y="215646"/>
                </a:lnTo>
                <a:lnTo>
                  <a:pt x="270510" y="215646"/>
                </a:lnTo>
                <a:lnTo>
                  <a:pt x="270510" y="288036"/>
                </a:lnTo>
                <a:lnTo>
                  <a:pt x="360426" y="144018"/>
                </a:lnTo>
                <a:lnTo>
                  <a:pt x="270510" y="0"/>
                </a:lnTo>
                <a:close/>
              </a:path>
            </a:pathLst>
          </a:custGeom>
          <a:ln w="952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51283" y="2482595"/>
            <a:ext cx="1440179" cy="568451"/>
          </a:xfrm>
          <a:custGeom>
            <a:avLst/>
            <a:gdLst/>
            <a:ahLst/>
            <a:cxnLst/>
            <a:rect l="l" t="t" r="r" b="b"/>
            <a:pathLst>
              <a:path w="1440179" h="568451">
                <a:moveTo>
                  <a:pt x="0" y="0"/>
                </a:moveTo>
                <a:lnTo>
                  <a:pt x="0" y="568451"/>
                </a:lnTo>
                <a:lnTo>
                  <a:pt x="1440179" y="568451"/>
                </a:lnTo>
                <a:lnTo>
                  <a:pt x="1440179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91619" y="2625089"/>
            <a:ext cx="359663" cy="288036"/>
          </a:xfrm>
          <a:custGeom>
            <a:avLst/>
            <a:gdLst/>
            <a:ahLst/>
            <a:cxnLst/>
            <a:rect l="l" t="t" r="r" b="b"/>
            <a:pathLst>
              <a:path w="359663" h="288036">
                <a:moveTo>
                  <a:pt x="269748" y="0"/>
                </a:moveTo>
                <a:lnTo>
                  <a:pt x="269748" y="72390"/>
                </a:lnTo>
                <a:lnTo>
                  <a:pt x="0" y="72390"/>
                </a:lnTo>
                <a:lnTo>
                  <a:pt x="0" y="215646"/>
                </a:lnTo>
                <a:lnTo>
                  <a:pt x="269748" y="215646"/>
                </a:lnTo>
                <a:lnTo>
                  <a:pt x="269748" y="288036"/>
                </a:lnTo>
                <a:lnTo>
                  <a:pt x="359663" y="144018"/>
                </a:lnTo>
                <a:lnTo>
                  <a:pt x="269748" y="0"/>
                </a:lnTo>
                <a:close/>
              </a:path>
            </a:pathLst>
          </a:custGeom>
          <a:ln w="952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91451" y="2625089"/>
            <a:ext cx="360425" cy="288036"/>
          </a:xfrm>
          <a:custGeom>
            <a:avLst/>
            <a:gdLst/>
            <a:ahLst/>
            <a:cxnLst/>
            <a:rect l="l" t="t" r="r" b="b"/>
            <a:pathLst>
              <a:path w="360425" h="288036">
                <a:moveTo>
                  <a:pt x="270522" y="0"/>
                </a:moveTo>
                <a:lnTo>
                  <a:pt x="270522" y="72390"/>
                </a:lnTo>
                <a:lnTo>
                  <a:pt x="0" y="72390"/>
                </a:lnTo>
                <a:lnTo>
                  <a:pt x="0" y="215646"/>
                </a:lnTo>
                <a:lnTo>
                  <a:pt x="270522" y="215646"/>
                </a:lnTo>
                <a:lnTo>
                  <a:pt x="270522" y="288036"/>
                </a:lnTo>
                <a:lnTo>
                  <a:pt x="360425" y="144018"/>
                </a:lnTo>
                <a:lnTo>
                  <a:pt x="270522" y="0"/>
                </a:lnTo>
                <a:close/>
              </a:path>
            </a:pathLst>
          </a:custGeom>
          <a:ln w="952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78281" y="4498847"/>
            <a:ext cx="1590986" cy="816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67685" y="4210049"/>
            <a:ext cx="1120902" cy="13738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7529" y="4210049"/>
            <a:ext cx="1291589" cy="12062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26593" y="3130295"/>
            <a:ext cx="431279" cy="432053"/>
          </a:xfrm>
          <a:custGeom>
            <a:avLst/>
            <a:gdLst/>
            <a:ahLst/>
            <a:cxnLst/>
            <a:rect l="l" t="t" r="r" b="b"/>
            <a:pathLst>
              <a:path w="431279" h="432053">
                <a:moveTo>
                  <a:pt x="215633" y="0"/>
                </a:moveTo>
                <a:lnTo>
                  <a:pt x="431279" y="86106"/>
                </a:lnTo>
                <a:lnTo>
                  <a:pt x="323849" y="86106"/>
                </a:lnTo>
                <a:lnTo>
                  <a:pt x="323849" y="345186"/>
                </a:lnTo>
                <a:lnTo>
                  <a:pt x="431279" y="345186"/>
                </a:lnTo>
                <a:lnTo>
                  <a:pt x="215633" y="432053"/>
                </a:lnTo>
                <a:lnTo>
                  <a:pt x="0" y="345186"/>
                </a:lnTo>
                <a:lnTo>
                  <a:pt x="107429" y="345186"/>
                </a:lnTo>
                <a:lnTo>
                  <a:pt x="107429" y="86106"/>
                </a:lnTo>
                <a:lnTo>
                  <a:pt x="0" y="86106"/>
                </a:lnTo>
                <a:lnTo>
                  <a:pt x="215633" y="0"/>
                </a:lnTo>
                <a:close/>
              </a:path>
            </a:pathLst>
          </a:custGeom>
          <a:ln w="952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93881" y="692594"/>
            <a:ext cx="2613526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Tipos de control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33733" y="1628550"/>
            <a:ext cx="976711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Sistema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09428" y="1628550"/>
            <a:ext cx="349890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de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58302" y="1628550"/>
            <a:ext cx="824006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control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81293" y="1628550"/>
            <a:ext cx="349890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en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30167" y="1628550"/>
            <a:ext cx="670509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bucle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99660" y="1628550"/>
            <a:ext cx="907917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abierto: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41981" y="3599108"/>
            <a:ext cx="2168479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 smtClean="0">
                <a:solidFill>
                  <a:srgbClr val="003365"/>
                </a:solidFill>
                <a:latin typeface="Arial"/>
                <a:cs typeface="Arial"/>
              </a:rPr>
              <a:t>Solo accionamientos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93891" y="6836966"/>
            <a:ext cx="2006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22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1877" y="2482595"/>
            <a:ext cx="1440179" cy="568451"/>
          </a:xfrm>
          <a:prstGeom prst="rect">
            <a:avLst/>
          </a:prstGeom>
        </p:spPr>
        <p:txBody>
          <a:bodyPr wrap="square" lIns="0" tIns="64389" rIns="0" bIns="0" rtlCol="0">
            <a:noAutofit/>
          </a:bodyPr>
          <a:lstStyle/>
          <a:p>
            <a:pPr marL="313195" marR="262399" indent="-12961">
              <a:lnSpc>
                <a:spcPts val="1839"/>
              </a:lnSpc>
            </a:pPr>
            <a:r>
              <a:rPr sz="1800" spc="0" dirty="0" smtClean="0">
                <a:solidFill>
                  <a:srgbClr val="003365"/>
                </a:solidFill>
                <a:latin typeface="Arial"/>
                <a:cs typeface="Arial"/>
              </a:rPr>
              <a:t>Planta o proceso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51283" y="2482595"/>
            <a:ext cx="1440179" cy="568451"/>
          </a:xfrm>
          <a:prstGeom prst="rect">
            <a:avLst/>
          </a:prstGeom>
        </p:spPr>
        <p:txBody>
          <a:bodyPr wrap="square" lIns="0" tIns="64389" rIns="0" bIns="0" rtlCol="0">
            <a:noAutofit/>
          </a:bodyPr>
          <a:lstStyle/>
          <a:p>
            <a:pPr marL="249937" marR="210786" indent="197350">
              <a:lnSpc>
                <a:spcPts val="1839"/>
              </a:lnSpc>
            </a:pPr>
            <a:r>
              <a:rPr sz="1800" dirty="0" smtClean="0">
                <a:solidFill>
                  <a:srgbClr val="003365"/>
                </a:solidFill>
                <a:latin typeface="Arial"/>
                <a:cs typeface="Arial"/>
              </a:rPr>
              <a:t>Parte operativa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1439" y="2482595"/>
            <a:ext cx="1440180" cy="568451"/>
          </a:xfrm>
          <a:prstGeom prst="rect">
            <a:avLst/>
          </a:prstGeom>
        </p:spPr>
        <p:txBody>
          <a:bodyPr wrap="square" lIns="0" tIns="64389" rIns="0" bIns="0" rtlCol="0">
            <a:noAutofit/>
          </a:bodyPr>
          <a:lstStyle/>
          <a:p>
            <a:pPr marL="376421" marR="109128" indent="-228600">
              <a:lnSpc>
                <a:spcPts val="1839"/>
              </a:lnSpc>
            </a:pPr>
            <a:r>
              <a:rPr sz="1800" dirty="0" smtClean="0">
                <a:solidFill>
                  <a:srgbClr val="003365"/>
                </a:solidFill>
                <a:latin typeface="Arial"/>
                <a:cs typeface="Arial"/>
              </a:rPr>
              <a:t>Sistema de control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50833" y="2482596"/>
            <a:ext cx="1440179" cy="568451"/>
          </a:xfrm>
          <a:prstGeom prst="rect">
            <a:avLst/>
          </a:prstGeom>
        </p:spPr>
        <p:txBody>
          <a:bodyPr wrap="square" lIns="0" tIns="64389" rIns="0" bIns="0" rtlCol="0">
            <a:noAutofit/>
          </a:bodyPr>
          <a:lstStyle/>
          <a:p>
            <a:pPr marL="167626" marR="108366" indent="-19042">
              <a:lnSpc>
                <a:spcPts val="1839"/>
              </a:lnSpc>
            </a:pPr>
            <a:r>
              <a:rPr sz="1800" dirty="0" smtClean="0">
                <a:solidFill>
                  <a:srgbClr val="003365"/>
                </a:solidFill>
                <a:latin typeface="Arial"/>
                <a:cs typeface="Arial"/>
              </a:rPr>
              <a:t>Sistema de interacción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57635" y="1699259"/>
            <a:ext cx="144780" cy="165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78281" y="4498847"/>
            <a:ext cx="1590986" cy="816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51877" y="2482595"/>
            <a:ext cx="1440179" cy="568452"/>
          </a:xfrm>
          <a:custGeom>
            <a:avLst/>
            <a:gdLst/>
            <a:ahLst/>
            <a:cxnLst/>
            <a:rect l="l" t="t" r="r" b="b"/>
            <a:pathLst>
              <a:path w="1440179" h="568452">
                <a:moveTo>
                  <a:pt x="0" y="0"/>
                </a:moveTo>
                <a:lnTo>
                  <a:pt x="0" y="568452"/>
                </a:lnTo>
                <a:lnTo>
                  <a:pt x="1440179" y="568452"/>
                </a:lnTo>
                <a:lnTo>
                  <a:pt x="1440179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50833" y="2482595"/>
            <a:ext cx="1440179" cy="568452"/>
          </a:xfrm>
          <a:custGeom>
            <a:avLst/>
            <a:gdLst/>
            <a:ahLst/>
            <a:cxnLst/>
            <a:rect l="l" t="t" r="r" b="b"/>
            <a:pathLst>
              <a:path w="1440179" h="568452">
                <a:moveTo>
                  <a:pt x="0" y="0"/>
                </a:moveTo>
                <a:lnTo>
                  <a:pt x="0" y="568452"/>
                </a:lnTo>
                <a:lnTo>
                  <a:pt x="1440179" y="568451"/>
                </a:lnTo>
                <a:lnTo>
                  <a:pt x="1440179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51439" y="2482595"/>
            <a:ext cx="1440180" cy="568451"/>
          </a:xfrm>
          <a:custGeom>
            <a:avLst/>
            <a:gdLst/>
            <a:ahLst/>
            <a:cxnLst/>
            <a:rect l="l" t="t" r="r" b="b"/>
            <a:pathLst>
              <a:path w="1440180" h="568451">
                <a:moveTo>
                  <a:pt x="0" y="0"/>
                </a:moveTo>
                <a:lnTo>
                  <a:pt x="0" y="568451"/>
                </a:lnTo>
                <a:lnTo>
                  <a:pt x="1440180" y="568451"/>
                </a:lnTo>
                <a:lnTo>
                  <a:pt x="144018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91013" y="2625089"/>
            <a:ext cx="360426" cy="288036"/>
          </a:xfrm>
          <a:custGeom>
            <a:avLst/>
            <a:gdLst/>
            <a:ahLst/>
            <a:cxnLst/>
            <a:rect l="l" t="t" r="r" b="b"/>
            <a:pathLst>
              <a:path w="360426" h="288036">
                <a:moveTo>
                  <a:pt x="270510" y="0"/>
                </a:moveTo>
                <a:lnTo>
                  <a:pt x="270510" y="72390"/>
                </a:lnTo>
                <a:lnTo>
                  <a:pt x="0" y="72390"/>
                </a:lnTo>
                <a:lnTo>
                  <a:pt x="0" y="215646"/>
                </a:lnTo>
                <a:lnTo>
                  <a:pt x="270510" y="215646"/>
                </a:lnTo>
                <a:lnTo>
                  <a:pt x="270510" y="288036"/>
                </a:lnTo>
                <a:lnTo>
                  <a:pt x="360426" y="144018"/>
                </a:lnTo>
                <a:lnTo>
                  <a:pt x="270510" y="0"/>
                </a:lnTo>
                <a:close/>
              </a:path>
            </a:pathLst>
          </a:custGeom>
          <a:ln w="952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51283" y="2482595"/>
            <a:ext cx="1440179" cy="1311402"/>
          </a:xfrm>
          <a:custGeom>
            <a:avLst/>
            <a:gdLst/>
            <a:ahLst/>
            <a:cxnLst/>
            <a:rect l="l" t="t" r="r" b="b"/>
            <a:pathLst>
              <a:path w="1440179" h="1311402">
                <a:moveTo>
                  <a:pt x="0" y="0"/>
                </a:moveTo>
                <a:lnTo>
                  <a:pt x="0" y="1311402"/>
                </a:lnTo>
                <a:lnTo>
                  <a:pt x="1440179" y="1311402"/>
                </a:lnTo>
                <a:lnTo>
                  <a:pt x="1440179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91619" y="2625089"/>
            <a:ext cx="359663" cy="288036"/>
          </a:xfrm>
          <a:custGeom>
            <a:avLst/>
            <a:gdLst/>
            <a:ahLst/>
            <a:cxnLst/>
            <a:rect l="l" t="t" r="r" b="b"/>
            <a:pathLst>
              <a:path w="359663" h="288036">
                <a:moveTo>
                  <a:pt x="269748" y="0"/>
                </a:moveTo>
                <a:lnTo>
                  <a:pt x="269748" y="72390"/>
                </a:lnTo>
                <a:lnTo>
                  <a:pt x="0" y="72390"/>
                </a:lnTo>
                <a:lnTo>
                  <a:pt x="0" y="215646"/>
                </a:lnTo>
                <a:lnTo>
                  <a:pt x="269748" y="215646"/>
                </a:lnTo>
                <a:lnTo>
                  <a:pt x="269748" y="288036"/>
                </a:lnTo>
                <a:lnTo>
                  <a:pt x="359663" y="144018"/>
                </a:lnTo>
                <a:lnTo>
                  <a:pt x="269748" y="0"/>
                </a:lnTo>
                <a:close/>
              </a:path>
            </a:pathLst>
          </a:custGeom>
          <a:ln w="952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91451" y="2625089"/>
            <a:ext cx="360425" cy="288036"/>
          </a:xfrm>
          <a:custGeom>
            <a:avLst/>
            <a:gdLst/>
            <a:ahLst/>
            <a:cxnLst/>
            <a:rect l="l" t="t" r="r" b="b"/>
            <a:pathLst>
              <a:path w="360425" h="288036">
                <a:moveTo>
                  <a:pt x="270522" y="0"/>
                </a:moveTo>
                <a:lnTo>
                  <a:pt x="270522" y="72390"/>
                </a:lnTo>
                <a:lnTo>
                  <a:pt x="0" y="72390"/>
                </a:lnTo>
                <a:lnTo>
                  <a:pt x="0" y="215646"/>
                </a:lnTo>
                <a:lnTo>
                  <a:pt x="270522" y="215646"/>
                </a:lnTo>
                <a:lnTo>
                  <a:pt x="270522" y="288036"/>
                </a:lnTo>
                <a:lnTo>
                  <a:pt x="360425" y="144018"/>
                </a:lnTo>
                <a:lnTo>
                  <a:pt x="270522" y="0"/>
                </a:lnTo>
                <a:close/>
              </a:path>
            </a:pathLst>
          </a:custGeom>
          <a:ln w="952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91451" y="3057143"/>
            <a:ext cx="649224" cy="792479"/>
          </a:xfrm>
          <a:custGeom>
            <a:avLst/>
            <a:gdLst/>
            <a:ahLst/>
            <a:cxnLst/>
            <a:rect l="l" t="t" r="r" b="b"/>
            <a:pathLst>
              <a:path w="649224" h="792479">
                <a:moveTo>
                  <a:pt x="0" y="566165"/>
                </a:moveTo>
                <a:lnTo>
                  <a:pt x="216420" y="339851"/>
                </a:lnTo>
                <a:lnTo>
                  <a:pt x="216420" y="452627"/>
                </a:lnTo>
                <a:lnTo>
                  <a:pt x="432828" y="452627"/>
                </a:lnTo>
                <a:lnTo>
                  <a:pt x="432828" y="0"/>
                </a:lnTo>
                <a:lnTo>
                  <a:pt x="649224" y="0"/>
                </a:lnTo>
                <a:lnTo>
                  <a:pt x="649224" y="678941"/>
                </a:lnTo>
                <a:lnTo>
                  <a:pt x="216420" y="678941"/>
                </a:lnTo>
                <a:lnTo>
                  <a:pt x="216420" y="792479"/>
                </a:lnTo>
                <a:lnTo>
                  <a:pt x="0" y="566165"/>
                </a:lnTo>
                <a:close/>
              </a:path>
            </a:pathLst>
          </a:custGeom>
          <a:ln w="952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59565" y="3057143"/>
            <a:ext cx="791717" cy="649224"/>
          </a:xfrm>
          <a:custGeom>
            <a:avLst/>
            <a:gdLst/>
            <a:ahLst/>
            <a:cxnLst/>
            <a:rect l="l" t="t" r="r" b="b"/>
            <a:pathLst>
              <a:path w="791717" h="649224">
                <a:moveTo>
                  <a:pt x="226313" y="0"/>
                </a:moveTo>
                <a:lnTo>
                  <a:pt x="452627" y="216408"/>
                </a:lnTo>
                <a:lnTo>
                  <a:pt x="339089" y="216408"/>
                </a:lnTo>
                <a:lnTo>
                  <a:pt x="339089" y="432816"/>
                </a:lnTo>
                <a:lnTo>
                  <a:pt x="791717" y="432816"/>
                </a:lnTo>
                <a:lnTo>
                  <a:pt x="791717" y="649224"/>
                </a:lnTo>
                <a:lnTo>
                  <a:pt x="112775" y="649224"/>
                </a:lnTo>
                <a:lnTo>
                  <a:pt x="112775" y="216408"/>
                </a:lnTo>
                <a:lnTo>
                  <a:pt x="0" y="216408"/>
                </a:lnTo>
                <a:lnTo>
                  <a:pt x="226313" y="0"/>
                </a:lnTo>
                <a:close/>
              </a:path>
            </a:pathLst>
          </a:custGeom>
          <a:ln w="952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67685" y="4210049"/>
            <a:ext cx="1120902" cy="13738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7529" y="4210049"/>
            <a:ext cx="1291589" cy="12062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06809" y="4425695"/>
            <a:ext cx="1588769" cy="10142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67685" y="5649467"/>
            <a:ext cx="1228874" cy="9646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93881" y="692594"/>
            <a:ext cx="2613526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Tipos de control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33733" y="1628550"/>
            <a:ext cx="976497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Sistema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09215" y="1628550"/>
            <a:ext cx="349829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de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58028" y="1628550"/>
            <a:ext cx="823793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control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80805" y="1628550"/>
            <a:ext cx="349829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en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9618" y="1628550"/>
            <a:ext cx="670356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bucle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8959" y="1628550"/>
            <a:ext cx="990884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cerrado: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93891" y="6836966"/>
            <a:ext cx="2006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23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1877" y="2482595"/>
            <a:ext cx="1440179" cy="568451"/>
          </a:xfrm>
          <a:prstGeom prst="rect">
            <a:avLst/>
          </a:prstGeom>
        </p:spPr>
        <p:txBody>
          <a:bodyPr wrap="square" lIns="0" tIns="64389" rIns="0" bIns="0" rtlCol="0">
            <a:noAutofit/>
          </a:bodyPr>
          <a:lstStyle/>
          <a:p>
            <a:pPr marL="313195" marR="262399" indent="-12961">
              <a:lnSpc>
                <a:spcPts val="1839"/>
              </a:lnSpc>
            </a:pPr>
            <a:r>
              <a:rPr sz="1800" spc="0" dirty="0" smtClean="0">
                <a:solidFill>
                  <a:srgbClr val="003365"/>
                </a:solidFill>
                <a:latin typeface="Arial"/>
                <a:cs typeface="Arial"/>
              </a:rPr>
              <a:t>Planta o proceso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51283" y="2482595"/>
            <a:ext cx="1440179" cy="1311402"/>
          </a:xfrm>
          <a:prstGeom prst="rect">
            <a:avLst/>
          </a:prstGeom>
        </p:spPr>
        <p:txBody>
          <a:bodyPr wrap="square" lIns="0" tIns="64389" rIns="0" bIns="0" rtlCol="0">
            <a:noAutofit/>
          </a:bodyPr>
          <a:lstStyle/>
          <a:p>
            <a:pPr marL="249937" marR="210786" indent="197350">
              <a:lnSpc>
                <a:spcPts val="1839"/>
              </a:lnSpc>
            </a:pPr>
            <a:r>
              <a:rPr sz="1800" dirty="0" smtClean="0">
                <a:solidFill>
                  <a:srgbClr val="003365"/>
                </a:solidFill>
                <a:latin typeface="Arial"/>
                <a:cs typeface="Arial"/>
              </a:rPr>
              <a:t>Parte operativa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1439" y="2482595"/>
            <a:ext cx="1440180" cy="568451"/>
          </a:xfrm>
          <a:prstGeom prst="rect">
            <a:avLst/>
          </a:prstGeom>
        </p:spPr>
        <p:txBody>
          <a:bodyPr wrap="square" lIns="0" tIns="64389" rIns="0" bIns="0" rtlCol="0">
            <a:noAutofit/>
          </a:bodyPr>
          <a:lstStyle/>
          <a:p>
            <a:pPr marL="376421" marR="109128" indent="-228600">
              <a:lnSpc>
                <a:spcPts val="1839"/>
              </a:lnSpc>
            </a:pPr>
            <a:r>
              <a:rPr sz="1800" dirty="0" smtClean="0">
                <a:solidFill>
                  <a:srgbClr val="003365"/>
                </a:solidFill>
                <a:latin typeface="Arial"/>
                <a:cs typeface="Arial"/>
              </a:rPr>
              <a:t>Sistema de control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50833" y="2482596"/>
            <a:ext cx="1440179" cy="568451"/>
          </a:xfrm>
          <a:prstGeom prst="rect">
            <a:avLst/>
          </a:prstGeom>
        </p:spPr>
        <p:txBody>
          <a:bodyPr wrap="square" lIns="0" tIns="64389" rIns="0" bIns="0" rtlCol="0">
            <a:noAutofit/>
          </a:bodyPr>
          <a:lstStyle/>
          <a:p>
            <a:pPr marL="167626" marR="108366" indent="-19042">
              <a:lnSpc>
                <a:spcPts val="1839"/>
              </a:lnSpc>
            </a:pPr>
            <a:r>
              <a:rPr sz="1800" dirty="0" smtClean="0">
                <a:solidFill>
                  <a:srgbClr val="003365"/>
                </a:solidFill>
                <a:latin typeface="Arial"/>
                <a:cs typeface="Arial"/>
              </a:rPr>
              <a:t>Sistema de interacción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57635" y="1699259"/>
            <a:ext cx="144780" cy="165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90401" y="2122169"/>
            <a:ext cx="7632953" cy="44035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93881" y="692594"/>
            <a:ext cx="1445079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Tipos de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8967" y="692594"/>
            <a:ext cx="1148439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control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3733" y="1628550"/>
            <a:ext cx="1129934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Esquema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2651" y="1628550"/>
            <a:ext cx="977656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general: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3891" y="6836966"/>
            <a:ext cx="2006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24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7635" y="1699259"/>
            <a:ext cx="144780" cy="165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93881" y="692594"/>
            <a:ext cx="2613526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Tipos de control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3733" y="1628550"/>
            <a:ext cx="5223552" cy="396305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R="3208266" algn="ctr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Tipos de señales:</a:t>
            </a:r>
            <a:endParaRPr sz="2400">
              <a:latin typeface="Arial Narrow"/>
              <a:cs typeface="Arial Narrow"/>
            </a:endParaRPr>
          </a:p>
          <a:p>
            <a:pPr marL="203200" marR="43718">
              <a:lnSpc>
                <a:spcPct val="95621"/>
              </a:lnSpc>
              <a:spcBef>
                <a:spcPts val="206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  </a:t>
            </a:r>
            <a:r>
              <a:rPr sz="1000" spc="4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Analógicas:</a:t>
            </a:r>
            <a:endParaRPr sz="2000">
              <a:latin typeface="Arial Narrow"/>
              <a:cs typeface="Arial Narrow"/>
            </a:endParaRPr>
          </a:p>
          <a:p>
            <a:pPr marL="686307" marR="43718">
              <a:lnSpc>
                <a:spcPct val="95621"/>
              </a:lnSpc>
              <a:spcBef>
                <a:spcPts val="790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Señales continuas</a:t>
            </a:r>
            <a:endParaRPr sz="1800">
              <a:latin typeface="Arial Narrow"/>
              <a:cs typeface="Arial Narrow"/>
            </a:endParaRPr>
          </a:p>
          <a:p>
            <a:pPr marL="686308" marR="43718">
              <a:lnSpc>
                <a:spcPct val="95621"/>
              </a:lnSpc>
              <a:spcBef>
                <a:spcPts val="748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Se muestrean y digitalizan para ser tratadas</a:t>
            </a:r>
            <a:endParaRPr sz="1800">
              <a:latin typeface="Arial Narrow"/>
              <a:cs typeface="Arial Narrow"/>
            </a:endParaRPr>
          </a:p>
          <a:p>
            <a:pPr marL="203200" marR="43718">
              <a:lnSpc>
                <a:spcPct val="95621"/>
              </a:lnSpc>
              <a:spcBef>
                <a:spcPts val="771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  </a:t>
            </a:r>
            <a:r>
              <a:rPr sz="1000" spc="4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Lógicas:</a:t>
            </a:r>
            <a:endParaRPr sz="2000">
              <a:latin typeface="Arial Narrow"/>
              <a:cs typeface="Arial Narrow"/>
            </a:endParaRPr>
          </a:p>
          <a:p>
            <a:pPr marL="686308">
              <a:lnSpc>
                <a:spcPct val="95621"/>
              </a:lnSpc>
              <a:spcBef>
                <a:spcPts val="790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Señales de tipo binario, codificadas como 0 o 1, bit.</a:t>
            </a:r>
            <a:endParaRPr sz="1800">
              <a:latin typeface="Arial Narrow"/>
              <a:cs typeface="Arial Narrow"/>
            </a:endParaRPr>
          </a:p>
          <a:p>
            <a:pPr marL="203200" marR="43718">
              <a:lnSpc>
                <a:spcPct val="95621"/>
              </a:lnSpc>
              <a:spcBef>
                <a:spcPts val="777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  </a:t>
            </a:r>
            <a:r>
              <a:rPr sz="1000" spc="4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Digitales:</a:t>
            </a:r>
            <a:endParaRPr sz="2000">
              <a:latin typeface="Arial Narrow"/>
              <a:cs typeface="Arial Narrow"/>
            </a:endParaRPr>
          </a:p>
          <a:p>
            <a:pPr marL="686308" marR="43718">
              <a:lnSpc>
                <a:spcPct val="95621"/>
              </a:lnSpc>
              <a:spcBef>
                <a:spcPts val="790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Agrupación de señales binarias</a:t>
            </a:r>
            <a:endParaRPr sz="1800">
              <a:latin typeface="Arial Narrow"/>
              <a:cs typeface="Arial Narrow"/>
            </a:endParaRPr>
          </a:p>
          <a:p>
            <a:pPr marL="686308" marR="43718">
              <a:lnSpc>
                <a:spcPct val="95621"/>
              </a:lnSpc>
              <a:spcBef>
                <a:spcPts val="742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Byte</a:t>
            </a:r>
            <a:endParaRPr sz="1800">
              <a:latin typeface="Arial Narrow"/>
              <a:cs typeface="Arial Narrow"/>
            </a:endParaRPr>
          </a:p>
          <a:p>
            <a:pPr marL="686308" marR="43718">
              <a:lnSpc>
                <a:spcPct val="95621"/>
              </a:lnSpc>
              <a:spcBef>
                <a:spcPts val="748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16 bit</a:t>
            </a:r>
            <a:endParaRPr sz="1800">
              <a:latin typeface="Arial Narrow"/>
              <a:cs typeface="Arial Narrow"/>
            </a:endParaRPr>
          </a:p>
          <a:p>
            <a:pPr marL="686308" marR="43718">
              <a:lnSpc>
                <a:spcPct val="95621"/>
              </a:lnSpc>
              <a:spcBef>
                <a:spcPts val="748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….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3891" y="6836966"/>
            <a:ext cx="2006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57635" y="1699259"/>
            <a:ext cx="144780" cy="165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91163" y="2049018"/>
            <a:ext cx="7787640" cy="44858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93881" y="692594"/>
            <a:ext cx="2613526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Tipos de control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3733" y="1628550"/>
            <a:ext cx="977016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Señales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9733" y="1628550"/>
            <a:ext cx="349890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de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58607" y="1628550"/>
            <a:ext cx="545144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E/S: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3891" y="6836966"/>
            <a:ext cx="2006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26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93881" y="692594"/>
            <a:ext cx="1704603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spc="4" dirty="0" smtClean="0">
                <a:solidFill>
                  <a:srgbClr val="003365"/>
                </a:solidFill>
                <a:latin typeface="Arial"/>
                <a:cs typeface="Arial"/>
              </a:rPr>
              <a:t>Contenido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94337" y="1637217"/>
            <a:ext cx="3702192" cy="1981453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 marR="48505">
              <a:lnSpc>
                <a:spcPts val="2980"/>
              </a:lnSpc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Introducción</a:t>
            </a:r>
            <a:endParaRPr sz="2800">
              <a:latin typeface="Arial Narrow"/>
              <a:cs typeface="Arial Narrow"/>
            </a:endParaRPr>
          </a:p>
          <a:p>
            <a:pPr marL="12700" indent="0">
              <a:lnSpc>
                <a:spcPts val="4200"/>
              </a:lnSpc>
              <a:spcBef>
                <a:spcPts val="306"/>
              </a:spcBef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Evolución histórica Arquitectura y componentes Tipos de control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0937" y="1709906"/>
            <a:ext cx="248414" cy="1892300"/>
          </a:xfrm>
          <a:prstGeom prst="rect">
            <a:avLst/>
          </a:prstGeom>
        </p:spPr>
        <p:txBody>
          <a:bodyPr wrap="square" lIns="0" tIns="14319" rIns="0" bIns="0" rtlCol="0">
            <a:noAutofit/>
          </a:bodyPr>
          <a:lstStyle/>
          <a:p>
            <a:pPr marL="12700" marR="0">
              <a:lnSpc>
                <a:spcPts val="2255"/>
              </a:lnSpc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1.</a:t>
            </a:r>
            <a:endParaRPr sz="2100">
              <a:latin typeface="Arial Narrow"/>
              <a:cs typeface="Arial Narrow"/>
            </a:endParaRPr>
          </a:p>
          <a:p>
            <a:pPr marL="12700" marR="0">
              <a:lnSpc>
                <a:spcPct val="95621"/>
              </a:lnSpc>
              <a:spcBef>
                <a:spcPts val="1677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2.</a:t>
            </a:r>
            <a:endParaRPr sz="21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790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3.</a:t>
            </a:r>
            <a:endParaRPr sz="21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790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4.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94337" y="3772341"/>
            <a:ext cx="1455007" cy="913130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>
              <a:lnSpc>
                <a:spcPts val="2980"/>
              </a:lnSpc>
            </a:pPr>
            <a:r>
              <a:rPr sz="2800" b="1" i="1" dirty="0" smtClean="0">
                <a:solidFill>
                  <a:srgbClr val="003365"/>
                </a:solidFill>
                <a:latin typeface="Arial Narrow"/>
                <a:cs typeface="Arial Narrow"/>
              </a:rPr>
              <a:t>Etapas en</a:t>
            </a:r>
            <a:endParaRPr sz="2800">
              <a:latin typeface="Arial Narrow"/>
              <a:cs typeface="Arial Narrow"/>
            </a:endParaRPr>
          </a:p>
          <a:p>
            <a:pPr marL="12700" marR="53378">
              <a:lnSpc>
                <a:spcPct val="95621"/>
              </a:lnSpc>
              <a:spcBef>
                <a:spcPts val="826"/>
              </a:spcBef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Ejemplos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1345" y="3772341"/>
            <a:ext cx="321684" cy="381253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>
              <a:lnSpc>
                <a:spcPts val="2980"/>
              </a:lnSpc>
            </a:pPr>
            <a:r>
              <a:rPr sz="2800" b="1" i="1" dirty="0" smtClean="0">
                <a:solidFill>
                  <a:srgbClr val="003365"/>
                </a:solidFill>
                <a:latin typeface="Arial Narrow"/>
                <a:cs typeface="Arial Narrow"/>
              </a:rPr>
              <a:t>la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75030" y="3772341"/>
            <a:ext cx="2199383" cy="381253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>
              <a:lnSpc>
                <a:spcPts val="2980"/>
              </a:lnSpc>
            </a:pPr>
            <a:r>
              <a:rPr sz="2800" b="1" i="1" dirty="0" smtClean="0">
                <a:solidFill>
                  <a:srgbClr val="003365"/>
                </a:solidFill>
                <a:latin typeface="Arial Narrow"/>
                <a:cs typeface="Arial Narrow"/>
              </a:rPr>
              <a:t>automatización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0937" y="3845030"/>
            <a:ext cx="248414" cy="823975"/>
          </a:xfrm>
          <a:prstGeom prst="rect">
            <a:avLst/>
          </a:prstGeom>
        </p:spPr>
        <p:txBody>
          <a:bodyPr wrap="square" lIns="0" tIns="14319" rIns="0" bIns="0" rtlCol="0">
            <a:noAutofit/>
          </a:bodyPr>
          <a:lstStyle/>
          <a:p>
            <a:pPr marL="12700">
              <a:lnSpc>
                <a:spcPts val="2255"/>
              </a:lnSpc>
            </a:pPr>
            <a:r>
              <a:rPr sz="2100" b="1" i="1" dirty="0" smtClean="0">
                <a:solidFill>
                  <a:srgbClr val="003365"/>
                </a:solidFill>
                <a:latin typeface="Arial Narrow"/>
                <a:cs typeface="Arial Narrow"/>
              </a:rPr>
              <a:t>5.</a:t>
            </a:r>
            <a:endParaRPr sz="21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665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6.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3891" y="6836966"/>
            <a:ext cx="2006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27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57635" y="1699259"/>
            <a:ext cx="144780" cy="165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57635" y="3266693"/>
            <a:ext cx="144780" cy="165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57635" y="5152643"/>
            <a:ext cx="144780" cy="1653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57635" y="5609843"/>
            <a:ext cx="144780" cy="1653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7635" y="6067043"/>
            <a:ext cx="144780" cy="165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93881" y="692594"/>
            <a:ext cx="4550510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Etapas en la automatización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3733" y="1628550"/>
            <a:ext cx="6159911" cy="4697984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3429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Especificación:</a:t>
            </a:r>
            <a:endParaRPr sz="2400">
              <a:latin typeface="Arial Narrow"/>
              <a:cs typeface="Arial Narrow"/>
            </a:endParaRPr>
          </a:p>
          <a:p>
            <a:pPr marL="203200" marR="34290">
              <a:lnSpc>
                <a:spcPct val="95621"/>
              </a:lnSpc>
              <a:spcBef>
                <a:spcPts val="206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  </a:t>
            </a:r>
            <a:r>
              <a:rPr sz="1000" spc="4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Conocer</a:t>
            </a:r>
            <a:r>
              <a:rPr sz="2000" spc="-61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la</a:t>
            </a:r>
            <a:r>
              <a:rPr sz="2000" spc="-12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planta</a:t>
            </a:r>
            <a:r>
              <a:rPr sz="2000" spc="-44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o</a:t>
            </a:r>
            <a:r>
              <a:rPr sz="2000" spc="-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proceso:</a:t>
            </a:r>
            <a:endParaRPr sz="2000">
              <a:latin typeface="Arial Narrow"/>
              <a:cs typeface="Arial Narrow"/>
            </a:endParaRPr>
          </a:p>
          <a:p>
            <a:pPr marL="686307" marR="34290">
              <a:lnSpc>
                <a:spcPct val="95621"/>
              </a:lnSpc>
              <a:spcBef>
                <a:spcPts val="790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Estudio y definición de necesidades</a:t>
            </a:r>
            <a:endParaRPr sz="1800">
              <a:latin typeface="Arial Narrow"/>
              <a:cs typeface="Arial Narrow"/>
            </a:endParaRPr>
          </a:p>
          <a:p>
            <a:pPr marL="686308" marR="34290">
              <a:lnSpc>
                <a:spcPct val="95621"/>
              </a:lnSpc>
              <a:spcBef>
                <a:spcPts val="748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Estudio y definición de variables a controlar</a:t>
            </a:r>
            <a:endParaRPr sz="1800">
              <a:latin typeface="Arial Narrow"/>
              <a:cs typeface="Arial Narrow"/>
            </a:endParaRPr>
          </a:p>
          <a:p>
            <a:pPr marL="12700" marR="34290">
              <a:lnSpc>
                <a:spcPct val="95621"/>
              </a:lnSpc>
              <a:spcBef>
                <a:spcPts val="1285"/>
              </a:spcBef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Diseño:</a:t>
            </a:r>
            <a:endParaRPr sz="2400">
              <a:latin typeface="Arial Narrow"/>
              <a:cs typeface="Arial Narrow"/>
            </a:endParaRPr>
          </a:p>
          <a:p>
            <a:pPr marL="686308" marR="34290">
              <a:lnSpc>
                <a:spcPct val="95621"/>
              </a:lnSpc>
              <a:spcBef>
                <a:spcPts val="300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Elección de sensores y accionamientos.</a:t>
            </a:r>
            <a:endParaRPr sz="1800">
              <a:latin typeface="Arial Narrow"/>
              <a:cs typeface="Arial Narrow"/>
            </a:endParaRPr>
          </a:p>
          <a:p>
            <a:pPr marL="686308" marR="34290">
              <a:lnSpc>
                <a:spcPct val="95621"/>
              </a:lnSpc>
              <a:spcBef>
                <a:spcPts val="748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Algoritmos y leyes de control</a:t>
            </a:r>
            <a:endParaRPr sz="1800">
              <a:latin typeface="Arial Narrow"/>
              <a:cs typeface="Arial Narrow"/>
            </a:endParaRPr>
          </a:p>
          <a:p>
            <a:pPr marL="686308" marR="34290">
              <a:lnSpc>
                <a:spcPct val="95621"/>
              </a:lnSpc>
              <a:spcBef>
                <a:spcPts val="748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Simulación</a:t>
            </a:r>
            <a:endParaRPr sz="1800">
              <a:latin typeface="Arial Narrow"/>
              <a:cs typeface="Arial Narrow"/>
            </a:endParaRPr>
          </a:p>
          <a:p>
            <a:pPr marL="686308">
              <a:lnSpc>
                <a:spcPct val="95621"/>
              </a:lnSpc>
              <a:spcBef>
                <a:spcPts val="748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Diseño e implementación de los equipos (hardware y software)</a:t>
            </a:r>
            <a:endParaRPr sz="1800">
              <a:latin typeface="Arial Narrow"/>
              <a:cs typeface="Arial Narrow"/>
            </a:endParaRPr>
          </a:p>
          <a:p>
            <a:pPr marL="12700" marR="4672247">
              <a:lnSpc>
                <a:spcPts val="3600"/>
              </a:lnSpc>
              <a:spcBef>
                <a:spcPts val="830"/>
              </a:spcBef>
            </a:pPr>
            <a:r>
              <a:rPr sz="2400" spc="3" dirty="0" smtClean="0">
                <a:solidFill>
                  <a:srgbClr val="003365"/>
                </a:solidFill>
                <a:latin typeface="Arial Narrow"/>
                <a:cs typeface="Arial Narrow"/>
              </a:rPr>
              <a:t>Implantación Pruebas Explotación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3891" y="6836966"/>
            <a:ext cx="2006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28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57635" y="1632203"/>
            <a:ext cx="121919" cy="139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93881" y="692594"/>
            <a:ext cx="4550510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Etapas en la automatización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33733" y="1571116"/>
            <a:ext cx="2346871" cy="279145"/>
          </a:xfrm>
          <a:prstGeom prst="rect">
            <a:avLst/>
          </a:prstGeom>
        </p:spPr>
        <p:txBody>
          <a:bodyPr wrap="square" lIns="0" tIns="13684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2000" spc="-3" dirty="0" smtClean="0">
                <a:solidFill>
                  <a:srgbClr val="003365"/>
                </a:solidFill>
                <a:latin typeface="Arial Narrow"/>
                <a:cs typeface="Arial Narrow"/>
              </a:rPr>
              <a:t>Disciplinas involucradas: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09983" y="1843840"/>
            <a:ext cx="3830264" cy="4314626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>
              <a:lnSpc>
                <a:spcPts val="1950"/>
              </a:lnSpc>
            </a:pPr>
            <a:r>
              <a:rPr sz="1800" dirty="0" smtClean="0">
                <a:solidFill>
                  <a:srgbClr val="003365"/>
                </a:solidFill>
                <a:latin typeface="Arial Narrow"/>
                <a:cs typeface="Arial Narrow"/>
              </a:rPr>
              <a:t>Tecnología mecánica, neumática e hidráulica</a:t>
            </a:r>
            <a:endParaRPr sz="1800" dirty="0">
              <a:latin typeface="Arial Narrow"/>
              <a:cs typeface="Arial Narrow"/>
            </a:endParaRPr>
          </a:p>
          <a:p>
            <a:pPr marL="12700" marR="1886529">
              <a:lnSpc>
                <a:spcPts val="2065"/>
              </a:lnSpc>
              <a:spcBef>
                <a:spcPts val="212"/>
              </a:spcBef>
            </a:pP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Tecnología eléctrica </a:t>
            </a:r>
            <a:endParaRPr sz="1800" dirty="0">
              <a:latin typeface="Arial Narrow"/>
              <a:cs typeface="Arial Narrow"/>
            </a:endParaRPr>
          </a:p>
          <a:p>
            <a:pPr marL="12700" marR="1886529">
              <a:lnSpc>
                <a:spcPts val="2065"/>
              </a:lnSpc>
              <a:spcBef>
                <a:spcPts val="307"/>
              </a:spcBef>
            </a:pP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Tecnología electrónica </a:t>
            </a:r>
            <a:endParaRPr sz="1800" dirty="0">
              <a:latin typeface="Arial Narrow"/>
              <a:cs typeface="Arial Narrow"/>
            </a:endParaRPr>
          </a:p>
          <a:p>
            <a:pPr marL="12700" marR="1886529">
              <a:lnSpc>
                <a:spcPts val="2065"/>
              </a:lnSpc>
              <a:spcBef>
                <a:spcPts val="307"/>
              </a:spcBef>
            </a:pPr>
            <a:r>
              <a:rPr sz="1800" spc="3" dirty="0" smtClean="0">
                <a:solidFill>
                  <a:srgbClr val="003365"/>
                </a:solidFill>
                <a:latin typeface="Arial Narrow"/>
                <a:cs typeface="Arial Narrow"/>
              </a:rPr>
              <a:t>Teoría de control </a:t>
            </a:r>
            <a:endParaRPr sz="1800" dirty="0">
              <a:latin typeface="Arial Narrow"/>
              <a:cs typeface="Arial Narrow"/>
            </a:endParaRPr>
          </a:p>
          <a:p>
            <a:pPr marL="12700" marR="1886529">
              <a:lnSpc>
                <a:spcPts val="2065"/>
              </a:lnSpc>
              <a:spcBef>
                <a:spcPts val="307"/>
              </a:spcBef>
            </a:pPr>
            <a:r>
              <a:rPr sz="1800" dirty="0" smtClean="0">
                <a:solidFill>
                  <a:srgbClr val="003365"/>
                </a:solidFill>
                <a:latin typeface="Arial Narrow"/>
                <a:cs typeface="Arial Narrow"/>
              </a:rPr>
              <a:t>Robótica</a:t>
            </a:r>
            <a:endParaRPr sz="1800" dirty="0">
              <a:latin typeface="Arial Narrow"/>
              <a:cs typeface="Arial Narrow"/>
            </a:endParaRPr>
          </a:p>
          <a:p>
            <a:pPr marL="12700" marR="2391392">
              <a:lnSpc>
                <a:spcPts val="2065"/>
              </a:lnSpc>
              <a:spcBef>
                <a:spcPts val="307"/>
              </a:spcBef>
            </a:pPr>
            <a:r>
              <a:rPr sz="18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Sensores </a:t>
            </a:r>
            <a:endParaRPr sz="1800" dirty="0">
              <a:latin typeface="Arial Narrow"/>
              <a:cs typeface="Arial Narrow"/>
            </a:endParaRPr>
          </a:p>
          <a:p>
            <a:pPr marL="12700" marR="2391392">
              <a:lnSpc>
                <a:spcPts val="2065"/>
              </a:lnSpc>
              <a:spcBef>
                <a:spcPts val="309"/>
              </a:spcBef>
            </a:pPr>
            <a:r>
              <a:rPr sz="1800" dirty="0" smtClean="0">
                <a:solidFill>
                  <a:srgbClr val="003365"/>
                </a:solidFill>
                <a:latin typeface="Arial Narrow"/>
                <a:cs typeface="Arial Narrow"/>
              </a:rPr>
              <a:t>Programación </a:t>
            </a:r>
            <a:endParaRPr sz="1800" dirty="0">
              <a:latin typeface="Arial Narrow"/>
              <a:cs typeface="Arial Narrow"/>
            </a:endParaRPr>
          </a:p>
          <a:p>
            <a:pPr marL="12700" marR="2391392">
              <a:lnSpc>
                <a:spcPts val="2065"/>
              </a:lnSpc>
              <a:spcBef>
                <a:spcPts val="309"/>
              </a:spcBef>
            </a:pPr>
            <a:r>
              <a:rPr sz="1800" dirty="0" smtClean="0">
                <a:solidFill>
                  <a:srgbClr val="003365"/>
                </a:solidFill>
                <a:latin typeface="Arial Narrow"/>
                <a:cs typeface="Arial Narrow"/>
              </a:rPr>
              <a:t>Comunicaciones </a:t>
            </a:r>
            <a:endParaRPr sz="1800" dirty="0">
              <a:latin typeface="Arial Narrow"/>
              <a:cs typeface="Arial Narrow"/>
            </a:endParaRPr>
          </a:p>
          <a:p>
            <a:pPr marL="12700" marR="2391392">
              <a:lnSpc>
                <a:spcPts val="2065"/>
              </a:lnSpc>
              <a:spcBef>
                <a:spcPts val="309"/>
              </a:spcBef>
            </a:pPr>
            <a:r>
              <a:rPr sz="1800" dirty="0" smtClean="0">
                <a:solidFill>
                  <a:srgbClr val="003365"/>
                </a:solidFill>
                <a:latin typeface="Arial Narrow"/>
                <a:cs typeface="Arial Narrow"/>
              </a:rPr>
              <a:t>Lógica</a:t>
            </a:r>
            <a:endParaRPr sz="1800" dirty="0">
              <a:latin typeface="Arial Narrow"/>
              <a:cs typeface="Arial Narrow"/>
            </a:endParaRPr>
          </a:p>
          <a:p>
            <a:pPr marL="12700" marR="34289">
              <a:lnSpc>
                <a:spcPts val="2060"/>
              </a:lnSpc>
              <a:spcBef>
                <a:spcPts val="412"/>
              </a:spcBef>
            </a:pPr>
            <a:r>
              <a:rPr sz="1800" dirty="0" smtClean="0">
                <a:solidFill>
                  <a:srgbClr val="003365"/>
                </a:solidFill>
                <a:latin typeface="Arial Narrow"/>
                <a:cs typeface="Arial Narrow"/>
              </a:rPr>
              <a:t>Otros:</a:t>
            </a:r>
            <a:endParaRPr sz="1800" dirty="0">
              <a:latin typeface="Arial Narrow"/>
              <a:cs typeface="Arial Narrow"/>
            </a:endParaRPr>
          </a:p>
          <a:p>
            <a:pPr marL="210058" marR="34289">
              <a:lnSpc>
                <a:spcPct val="95621"/>
              </a:lnSpc>
              <a:spcBef>
                <a:spcPts val="207"/>
              </a:spcBef>
            </a:pPr>
            <a:r>
              <a:rPr sz="1100" spc="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1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100" spc="133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Procesos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quí</a:t>
            </a:r>
            <a:r>
              <a:rPr sz="1600" spc="-9" dirty="0" smtClean="0">
                <a:solidFill>
                  <a:srgbClr val="003365"/>
                </a:solidFill>
                <a:latin typeface="Arial Narrow"/>
                <a:cs typeface="Arial Narrow"/>
              </a:rPr>
              <a:t>m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icos</a:t>
            </a:r>
            <a:endParaRPr sz="1600" dirty="0">
              <a:latin typeface="Arial Narrow"/>
              <a:cs typeface="Arial Narrow"/>
            </a:endParaRPr>
          </a:p>
          <a:p>
            <a:pPr marL="210058" marR="34289">
              <a:lnSpc>
                <a:spcPct val="95621"/>
              </a:lnSpc>
              <a:spcBef>
                <a:spcPts val="275"/>
              </a:spcBef>
            </a:pPr>
            <a:r>
              <a:rPr sz="1100" spc="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1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100" spc="133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Procesos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biológicos</a:t>
            </a:r>
            <a:endParaRPr sz="1600" dirty="0">
              <a:latin typeface="Arial Narrow"/>
              <a:cs typeface="Arial Narrow"/>
            </a:endParaRPr>
          </a:p>
          <a:p>
            <a:pPr marL="210058" marR="34289">
              <a:lnSpc>
                <a:spcPct val="95621"/>
              </a:lnSpc>
              <a:spcBef>
                <a:spcPts val="275"/>
              </a:spcBef>
            </a:pPr>
            <a:r>
              <a:rPr sz="1100" spc="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1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100" spc="133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Procesos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económicos</a:t>
            </a:r>
            <a:endParaRPr sz="1600" dirty="0">
              <a:latin typeface="Arial Narrow"/>
              <a:cs typeface="Arial Narrow"/>
            </a:endParaRPr>
          </a:p>
          <a:p>
            <a:pPr marL="210058" marR="34289">
              <a:lnSpc>
                <a:spcPct val="95621"/>
              </a:lnSpc>
              <a:spcBef>
                <a:spcPts val="275"/>
              </a:spcBef>
            </a:pPr>
            <a:r>
              <a:rPr sz="1100" spc="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1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100" spc="133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Procesos</a:t>
            </a:r>
            <a:r>
              <a:rPr sz="16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ter</a:t>
            </a:r>
            <a:r>
              <a:rPr sz="1600" spc="-9" dirty="0" smtClean="0">
                <a:solidFill>
                  <a:srgbClr val="003365"/>
                </a:solidFill>
                <a:latin typeface="Arial Narrow"/>
                <a:cs typeface="Arial Narrow"/>
              </a:rPr>
              <a:t>m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icos</a:t>
            </a:r>
            <a:endParaRPr sz="1600" dirty="0">
              <a:latin typeface="Arial Narrow"/>
              <a:cs typeface="Arial Narrow"/>
            </a:endParaRPr>
          </a:p>
          <a:p>
            <a:pPr marL="210058" marR="34289">
              <a:lnSpc>
                <a:spcPct val="95621"/>
              </a:lnSpc>
              <a:spcBef>
                <a:spcPts val="275"/>
              </a:spcBef>
            </a:pPr>
            <a:r>
              <a:rPr sz="1100" spc="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1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100" spc="133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Etc.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24233" y="1937645"/>
            <a:ext cx="127812" cy="1397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2488"/>
              </a:lnSpc>
            </a:pPr>
            <a:r>
              <a:rPr sz="90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24233" y="2239397"/>
            <a:ext cx="127812" cy="1397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2488"/>
              </a:lnSpc>
            </a:pPr>
            <a:r>
              <a:rPr sz="90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24233" y="2541149"/>
            <a:ext cx="127812" cy="1397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2488"/>
              </a:lnSpc>
            </a:pPr>
            <a:r>
              <a:rPr sz="90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24233" y="2842139"/>
            <a:ext cx="127812" cy="1397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2488"/>
              </a:lnSpc>
            </a:pPr>
            <a:r>
              <a:rPr sz="90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24233" y="3143891"/>
            <a:ext cx="127812" cy="1397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2488"/>
              </a:lnSpc>
            </a:pPr>
            <a:r>
              <a:rPr sz="90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24233" y="3445643"/>
            <a:ext cx="127812" cy="1397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2488"/>
              </a:lnSpc>
            </a:pPr>
            <a:r>
              <a:rPr sz="90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24233" y="3747395"/>
            <a:ext cx="127812" cy="1397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2488"/>
              </a:lnSpc>
            </a:pPr>
            <a:r>
              <a:rPr sz="90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4233" y="4049147"/>
            <a:ext cx="127812" cy="1397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2488"/>
              </a:lnSpc>
            </a:pPr>
            <a:r>
              <a:rPr sz="90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4233" y="4350899"/>
            <a:ext cx="127812" cy="1397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2488"/>
              </a:lnSpc>
            </a:pPr>
            <a:r>
              <a:rPr sz="90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4233" y="4651889"/>
            <a:ext cx="127812" cy="1397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2488"/>
              </a:lnSpc>
            </a:pPr>
            <a:r>
              <a:rPr sz="90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3891" y="6836966"/>
            <a:ext cx="2006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29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7635" y="1717547"/>
            <a:ext cx="166878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93881" y="692594"/>
            <a:ext cx="2019249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Introducción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3733" y="1637217"/>
            <a:ext cx="7088069" cy="2765744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 marR="38061">
              <a:lnSpc>
                <a:spcPts val="2980"/>
              </a:lnSpc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Definición:</a:t>
            </a:r>
            <a:endParaRPr sz="2800">
              <a:latin typeface="Arial Narrow"/>
              <a:cs typeface="Arial Narrow"/>
            </a:endParaRPr>
          </a:p>
          <a:p>
            <a:pPr marL="203200" marR="38061">
              <a:lnSpc>
                <a:spcPct val="95621"/>
              </a:lnSpc>
              <a:spcBef>
                <a:spcPts val="276"/>
              </a:spcBef>
            </a:pPr>
            <a:r>
              <a:rPr sz="12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2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</a:t>
            </a:r>
            <a:r>
              <a:rPr sz="1200" spc="155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Automatizació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n 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(D.R.A.E.):</a:t>
            </a:r>
            <a:endParaRPr sz="2400">
              <a:latin typeface="Arial Narrow"/>
              <a:cs typeface="Arial Narrow"/>
            </a:endParaRPr>
          </a:p>
          <a:p>
            <a:pPr marL="686307" marR="38061">
              <a:lnSpc>
                <a:spcPct val="95621"/>
              </a:lnSpc>
              <a:spcBef>
                <a:spcPts val="914"/>
              </a:spcBef>
            </a:pPr>
            <a:r>
              <a:rPr sz="1400" spc="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4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400" spc="22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b="1" i="1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1.</a:t>
            </a:r>
            <a:r>
              <a:rPr sz="2000" b="1" i="1" spc="-13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b="1" i="1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f. Acción y</a:t>
            </a:r>
            <a:r>
              <a:rPr sz="2000" b="1" i="1" spc="-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b="1" i="1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efecto de automatizar.</a:t>
            </a:r>
            <a:endParaRPr sz="2000">
              <a:latin typeface="Arial Narrow"/>
              <a:cs typeface="Arial Narrow"/>
            </a:endParaRPr>
          </a:p>
          <a:p>
            <a:pPr marL="203200" marR="38061">
              <a:lnSpc>
                <a:spcPct val="95621"/>
              </a:lnSpc>
              <a:spcBef>
                <a:spcPts val="882"/>
              </a:spcBef>
            </a:pPr>
            <a:r>
              <a:rPr sz="12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2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</a:t>
            </a:r>
            <a:r>
              <a:rPr sz="1200" spc="155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Automatizar (D.R.A.E.):</a:t>
            </a:r>
            <a:endParaRPr sz="2400">
              <a:latin typeface="Arial Narrow"/>
              <a:cs typeface="Arial Narrow"/>
            </a:endParaRPr>
          </a:p>
          <a:p>
            <a:pPr marL="872998" marR="411801" indent="-186689">
              <a:lnSpc>
                <a:spcPct val="100020"/>
              </a:lnSpc>
              <a:spcBef>
                <a:spcPts val="908"/>
              </a:spcBef>
            </a:pPr>
            <a:r>
              <a:rPr sz="14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400" spc="57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2000" spc="-5" dirty="0" smtClean="0">
                <a:solidFill>
                  <a:srgbClr val="003365"/>
                </a:solidFill>
                <a:latin typeface="Arial Narrow"/>
                <a:cs typeface="Arial Narrow"/>
              </a:rPr>
              <a:t>1. tr. Convertir ciertos movimientos corporales en movimientos automáticos o indeliberados.</a:t>
            </a:r>
            <a:endParaRPr sz="2000">
              <a:latin typeface="Arial Narrow"/>
              <a:cs typeface="Arial Narrow"/>
            </a:endParaRPr>
          </a:p>
          <a:p>
            <a:pPr marL="686308">
              <a:lnSpc>
                <a:spcPct val="95621"/>
              </a:lnSpc>
              <a:spcBef>
                <a:spcPts val="725"/>
              </a:spcBef>
            </a:pPr>
            <a:r>
              <a:rPr sz="1400" spc="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4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400" spc="22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b="1" i="1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2.</a:t>
            </a:r>
            <a:r>
              <a:rPr sz="2000" b="1" i="1" spc="-13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b="1" i="1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tr. Aplicar la</a:t>
            </a:r>
            <a:r>
              <a:rPr sz="2000" b="1" i="1" spc="-13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b="1" i="1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automática</a:t>
            </a:r>
            <a:r>
              <a:rPr sz="2000" b="1" i="1" spc="-86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b="1" i="1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</a:t>
            </a:r>
            <a:r>
              <a:rPr sz="2000" b="1" i="1" spc="-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b="1" i="1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un proceso, a</a:t>
            </a:r>
            <a:r>
              <a:rPr sz="2000" b="1" i="1" spc="-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b="1" i="1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un dispositivo, </a:t>
            </a:r>
            <a:r>
              <a:rPr sz="2000" b="1" i="1" spc="-7" dirty="0" smtClean="0">
                <a:solidFill>
                  <a:srgbClr val="003365"/>
                </a:solidFill>
                <a:latin typeface="Arial Narrow"/>
                <a:cs typeface="Arial Narrow"/>
              </a:rPr>
              <a:t>etc.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570091" y="6836966"/>
            <a:ext cx="1244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93881" y="692594"/>
            <a:ext cx="1704603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spc="4" dirty="0" smtClean="0">
                <a:solidFill>
                  <a:srgbClr val="003365"/>
                </a:solidFill>
                <a:latin typeface="Arial"/>
                <a:cs typeface="Arial"/>
              </a:rPr>
              <a:t>Contenido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94337" y="1637217"/>
            <a:ext cx="3702192" cy="1981453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 marR="48505">
              <a:lnSpc>
                <a:spcPts val="2980"/>
              </a:lnSpc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Introducción</a:t>
            </a:r>
            <a:endParaRPr sz="2800">
              <a:latin typeface="Arial Narrow"/>
              <a:cs typeface="Arial Narrow"/>
            </a:endParaRPr>
          </a:p>
          <a:p>
            <a:pPr marL="12700" indent="0">
              <a:lnSpc>
                <a:spcPts val="4200"/>
              </a:lnSpc>
              <a:spcBef>
                <a:spcPts val="306"/>
              </a:spcBef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Evolución histórica Arquitectura y componentes Tipos de control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0937" y="1709906"/>
            <a:ext cx="248414" cy="2425700"/>
          </a:xfrm>
          <a:prstGeom prst="rect">
            <a:avLst/>
          </a:prstGeom>
        </p:spPr>
        <p:txBody>
          <a:bodyPr wrap="square" lIns="0" tIns="14319" rIns="0" bIns="0" rtlCol="0">
            <a:noAutofit/>
          </a:bodyPr>
          <a:lstStyle/>
          <a:p>
            <a:pPr marL="12700" marR="0">
              <a:lnSpc>
                <a:spcPts val="2255"/>
              </a:lnSpc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1.</a:t>
            </a:r>
            <a:endParaRPr sz="2100">
              <a:latin typeface="Arial Narrow"/>
              <a:cs typeface="Arial Narrow"/>
            </a:endParaRPr>
          </a:p>
          <a:p>
            <a:pPr marL="12700" marR="0">
              <a:lnSpc>
                <a:spcPct val="95621"/>
              </a:lnSpc>
              <a:spcBef>
                <a:spcPts val="1677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2.</a:t>
            </a:r>
            <a:endParaRPr sz="21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790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3.</a:t>
            </a:r>
            <a:endParaRPr sz="21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790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4.</a:t>
            </a:r>
            <a:endParaRPr sz="21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790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5.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94337" y="3770817"/>
            <a:ext cx="1391737" cy="916178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>
              <a:lnSpc>
                <a:spcPts val="2980"/>
              </a:lnSpc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Etapas en</a:t>
            </a:r>
            <a:endParaRPr sz="2800">
              <a:latin typeface="Arial Narrow"/>
              <a:cs typeface="Arial Narrow"/>
            </a:endParaRPr>
          </a:p>
          <a:p>
            <a:pPr marL="12700" marR="17508">
              <a:lnSpc>
                <a:spcPct val="95621"/>
              </a:lnSpc>
              <a:spcBef>
                <a:spcPts val="850"/>
              </a:spcBef>
            </a:pPr>
            <a:r>
              <a:rPr sz="2800" b="1" i="1" dirty="0" smtClean="0">
                <a:solidFill>
                  <a:srgbClr val="003365"/>
                </a:solidFill>
                <a:latin typeface="Arial Narrow"/>
                <a:cs typeface="Arial Narrow"/>
              </a:rPr>
              <a:t>Ejemplos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8075" y="3770817"/>
            <a:ext cx="305599" cy="381253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>
              <a:lnSpc>
                <a:spcPts val="2980"/>
              </a:lnSpc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la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95675" y="3770817"/>
            <a:ext cx="2039818" cy="381253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>
              <a:lnSpc>
                <a:spcPts val="2980"/>
              </a:lnSpc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automatización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0937" y="4378430"/>
            <a:ext cx="248414" cy="292100"/>
          </a:xfrm>
          <a:prstGeom prst="rect">
            <a:avLst/>
          </a:prstGeom>
        </p:spPr>
        <p:txBody>
          <a:bodyPr wrap="square" lIns="0" tIns="14319" rIns="0" bIns="0" rtlCol="0">
            <a:noAutofit/>
          </a:bodyPr>
          <a:lstStyle/>
          <a:p>
            <a:pPr marL="12700">
              <a:lnSpc>
                <a:spcPts val="2255"/>
              </a:lnSpc>
            </a:pPr>
            <a:r>
              <a:rPr sz="2100" b="1" i="1" dirty="0" smtClean="0">
                <a:solidFill>
                  <a:srgbClr val="003365"/>
                </a:solidFill>
                <a:latin typeface="Arial Narrow"/>
                <a:cs typeface="Arial Narrow"/>
              </a:rPr>
              <a:t>6.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3891" y="6836966"/>
            <a:ext cx="2006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30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18011" y="2265426"/>
            <a:ext cx="7703819" cy="3660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57635" y="1639823"/>
            <a:ext cx="144780" cy="165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93881" y="692594"/>
            <a:ext cx="1545181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spc="4" dirty="0" smtClean="0">
                <a:solidFill>
                  <a:srgbClr val="003365"/>
                </a:solidFill>
                <a:latin typeface="Arial"/>
                <a:cs typeface="Arial"/>
              </a:rPr>
              <a:t>Ejemplos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33733" y="1569114"/>
            <a:ext cx="1394561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¿Ejemplos?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7278" y="1569114"/>
            <a:ext cx="921146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lang="es-MX"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Pensar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7409" y="1569114"/>
            <a:ext cx="349890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un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96283" y="1569114"/>
            <a:ext cx="614639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poco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09906" y="1569114"/>
            <a:ext cx="196087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dirty="0" smtClean="0">
                <a:solidFill>
                  <a:srgbClr val="003365"/>
                </a:solidFill>
                <a:latin typeface="Arial Narrow"/>
                <a:cs typeface="Arial Narrow"/>
              </a:rPr>
              <a:t>y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5373" y="1569114"/>
            <a:ext cx="1772229" cy="236062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lang="es-MX"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encontramos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5500" y="1569114"/>
            <a:ext cx="349890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de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24374" y="1569114"/>
            <a:ext cx="559165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todo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82524" y="1569114"/>
            <a:ext cx="795873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tipo….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3891" y="6836966"/>
            <a:ext cx="2006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31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3072599"/>
            <a:ext cx="106934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Gracias</a:t>
            </a:r>
            <a:endParaRPr lang="es-MX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7635" y="1717547"/>
            <a:ext cx="166878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93881" y="692594"/>
            <a:ext cx="2019249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Introducción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3733" y="1637217"/>
            <a:ext cx="7531627" cy="4695890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 marR="31018">
              <a:lnSpc>
                <a:spcPts val="2980"/>
              </a:lnSpc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Definición:</a:t>
            </a:r>
            <a:endParaRPr sz="2800">
              <a:latin typeface="Arial Narrow"/>
              <a:cs typeface="Arial Narrow"/>
            </a:endParaRPr>
          </a:p>
          <a:p>
            <a:pPr marL="203200" marR="31018">
              <a:lnSpc>
                <a:spcPct val="95621"/>
              </a:lnSpc>
              <a:spcBef>
                <a:spcPts val="276"/>
              </a:spcBef>
            </a:pPr>
            <a:r>
              <a:rPr sz="12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2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</a:t>
            </a:r>
            <a:r>
              <a:rPr sz="1200" spc="155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Automático, a (D.R.A.E.):</a:t>
            </a:r>
            <a:endParaRPr sz="2400">
              <a:latin typeface="Arial Narrow"/>
              <a:cs typeface="Arial Narrow"/>
            </a:endParaRPr>
          </a:p>
          <a:p>
            <a:pPr marL="686307" marR="31018">
              <a:lnSpc>
                <a:spcPct val="95621"/>
              </a:lnSpc>
              <a:spcBef>
                <a:spcPts val="914"/>
              </a:spcBef>
            </a:pPr>
            <a:r>
              <a:rPr sz="14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400" spc="57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2000" b="1" i="1" spc="-1" dirty="0" smtClean="0">
                <a:solidFill>
                  <a:srgbClr val="003365"/>
                </a:solidFill>
                <a:latin typeface="Arial Narrow"/>
                <a:cs typeface="Arial Narrow"/>
              </a:rPr>
              <a:t>1. adj. Perteneciente o relativo al autómata.</a:t>
            </a:r>
            <a:endParaRPr sz="2000">
              <a:latin typeface="Arial Narrow"/>
              <a:cs typeface="Arial Narrow"/>
            </a:endParaRPr>
          </a:p>
          <a:p>
            <a:pPr marL="873005" marR="208122" indent="-186697">
              <a:lnSpc>
                <a:spcPct val="100020"/>
              </a:lnSpc>
              <a:spcBef>
                <a:spcPts val="819"/>
              </a:spcBef>
              <a:tabLst>
                <a:tab pos="927100" algn="l"/>
              </a:tabLst>
            </a:pPr>
            <a:r>
              <a:rPr sz="14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4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		</a:t>
            </a:r>
            <a:r>
              <a:rPr sz="2000" b="1" i="1" spc="-3" dirty="0" smtClean="0">
                <a:solidFill>
                  <a:srgbClr val="003365"/>
                </a:solidFill>
                <a:latin typeface="Arial Narrow"/>
                <a:cs typeface="Arial Narrow"/>
              </a:rPr>
              <a:t>2. adj. Dicho de un mecanismo: Que funciona en todo o en parte por sí solo. U. t. c. s.</a:t>
            </a:r>
            <a:endParaRPr sz="2000">
              <a:latin typeface="Arial Narrow"/>
              <a:cs typeface="Arial Narrow"/>
            </a:endParaRPr>
          </a:p>
          <a:p>
            <a:pPr marL="873005" indent="-186697">
              <a:lnSpc>
                <a:spcPct val="100020"/>
              </a:lnSpc>
              <a:spcBef>
                <a:spcPts val="701"/>
              </a:spcBef>
              <a:tabLst>
                <a:tab pos="927100" algn="l"/>
              </a:tabLst>
            </a:pPr>
            <a:r>
              <a:rPr sz="14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4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		</a:t>
            </a:r>
            <a:r>
              <a:rPr sz="2000" spc="-5" dirty="0" smtClean="0">
                <a:solidFill>
                  <a:srgbClr val="003365"/>
                </a:solidFill>
                <a:latin typeface="Arial Narrow"/>
                <a:cs typeface="Arial Narrow"/>
              </a:rPr>
              <a:t>3. adj. Que sigue a determinadas circunstancias de un modo inmediato y la mayoría de las veces indefectible. Después de su mala gestión, el cese fue automático</a:t>
            </a:r>
            <a:endParaRPr sz="2000">
              <a:latin typeface="Arial Narrow"/>
              <a:cs typeface="Arial Narrow"/>
            </a:endParaRPr>
          </a:p>
          <a:p>
            <a:pPr marL="686308" marR="31018">
              <a:lnSpc>
                <a:spcPct val="95621"/>
              </a:lnSpc>
              <a:spcBef>
                <a:spcPts val="713"/>
              </a:spcBef>
            </a:pPr>
            <a:r>
              <a:rPr sz="1400" spc="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4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400" spc="22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4.</a:t>
            </a:r>
            <a:r>
              <a:rPr sz="2000" spc="-13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adj.</a:t>
            </a:r>
            <a:r>
              <a:rPr sz="2000" spc="-36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M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aquinal</a:t>
            </a:r>
            <a:r>
              <a:rPr sz="2000" spc="-66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o</a:t>
            </a:r>
            <a:r>
              <a:rPr sz="2000" spc="-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indeliberado.</a:t>
            </a:r>
            <a:endParaRPr sz="2000">
              <a:latin typeface="Arial Narrow"/>
              <a:cs typeface="Arial Narrow"/>
            </a:endParaRPr>
          </a:p>
          <a:p>
            <a:pPr marL="873005" marR="309570" indent="-186697">
              <a:lnSpc>
                <a:spcPct val="100020"/>
              </a:lnSpc>
              <a:spcBef>
                <a:spcPts val="813"/>
              </a:spcBef>
              <a:tabLst>
                <a:tab pos="927100" algn="l"/>
              </a:tabLst>
            </a:pPr>
            <a:r>
              <a:rPr sz="14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4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		</a:t>
            </a:r>
            <a:r>
              <a:rPr sz="2000" spc="-5" dirty="0" smtClean="0">
                <a:solidFill>
                  <a:srgbClr val="003365"/>
                </a:solidFill>
                <a:latin typeface="Arial Narrow"/>
                <a:cs typeface="Arial Narrow"/>
              </a:rPr>
              <a:t>5. m. Especie de corchete que se cierra sujetando el macho con los dientes de la hembra, que actúan como un resorte.</a:t>
            </a:r>
            <a:endParaRPr sz="2000">
              <a:latin typeface="Arial Narrow"/>
              <a:cs typeface="Arial Narrow"/>
            </a:endParaRPr>
          </a:p>
          <a:p>
            <a:pPr marL="873005" marR="621779" indent="-186697">
              <a:lnSpc>
                <a:spcPct val="100020"/>
              </a:lnSpc>
              <a:spcBef>
                <a:spcPts val="725"/>
              </a:spcBef>
              <a:tabLst>
                <a:tab pos="927100" algn="l"/>
              </a:tabLst>
            </a:pPr>
            <a:r>
              <a:rPr sz="14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4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		</a:t>
            </a:r>
            <a:r>
              <a:rPr sz="2000" b="1" i="1" spc="-1" dirty="0" smtClean="0">
                <a:solidFill>
                  <a:srgbClr val="003365"/>
                </a:solidFill>
                <a:latin typeface="Arial Narrow"/>
                <a:cs typeface="Arial Narrow"/>
              </a:rPr>
              <a:t>6. f. Ciencia que trata de sustituir en un proceso el operador humano por dispositivos mecánicos o electrónicos</a:t>
            </a:r>
            <a:r>
              <a:rPr sz="2000" spc="-1" dirty="0" smtClean="0">
                <a:solidFill>
                  <a:srgbClr val="003365"/>
                </a:solidFill>
                <a:latin typeface="Arial Narrow"/>
                <a:cs typeface="Arial Narrow"/>
              </a:rPr>
              <a:t>.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570091" y="6836966"/>
            <a:ext cx="1244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7635" y="1717547"/>
            <a:ext cx="166878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93881" y="692594"/>
            <a:ext cx="2019249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Introducción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3733" y="1637217"/>
            <a:ext cx="7542223" cy="3769297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 marR="38061">
              <a:lnSpc>
                <a:spcPts val="2980"/>
              </a:lnSpc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Definición:</a:t>
            </a:r>
            <a:endParaRPr sz="2800">
              <a:latin typeface="Arial Narrow"/>
              <a:cs typeface="Arial Narrow"/>
            </a:endParaRPr>
          </a:p>
          <a:p>
            <a:pPr marL="203200" marR="38061">
              <a:lnSpc>
                <a:spcPct val="95621"/>
              </a:lnSpc>
              <a:spcBef>
                <a:spcPts val="276"/>
              </a:spcBef>
            </a:pPr>
            <a:r>
              <a:rPr sz="12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2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</a:t>
            </a:r>
            <a:r>
              <a:rPr sz="1200" spc="155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Autómata (D.R.A.E.):</a:t>
            </a:r>
            <a:endParaRPr sz="2400">
              <a:latin typeface="Arial Narrow"/>
              <a:cs typeface="Arial Narrow"/>
            </a:endParaRPr>
          </a:p>
          <a:p>
            <a:pPr marL="872998" marR="360366" indent="-186690">
              <a:lnSpc>
                <a:spcPct val="100020"/>
              </a:lnSpc>
              <a:spcBef>
                <a:spcPts val="902"/>
              </a:spcBef>
            </a:pPr>
            <a:r>
              <a:rPr sz="14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400" spc="57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2000" spc="-5" dirty="0" smtClean="0">
                <a:solidFill>
                  <a:srgbClr val="003365"/>
                </a:solidFill>
                <a:latin typeface="Arial Narrow"/>
                <a:cs typeface="Arial Narrow"/>
              </a:rPr>
              <a:t>1. m. Instrumento o aparato que encierra dentro de sí el mecanismo que le imprime determinados movimientos.</a:t>
            </a:r>
            <a:endParaRPr sz="2000">
              <a:latin typeface="Arial Narrow"/>
              <a:cs typeface="Arial Narrow"/>
            </a:endParaRPr>
          </a:p>
          <a:p>
            <a:pPr marL="686308">
              <a:lnSpc>
                <a:spcPct val="95621"/>
              </a:lnSpc>
              <a:spcBef>
                <a:spcPts val="713"/>
              </a:spcBef>
            </a:pPr>
            <a:r>
              <a:rPr sz="1400" spc="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4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400" spc="22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2.</a:t>
            </a:r>
            <a:r>
              <a:rPr sz="2000" spc="-13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m.</a:t>
            </a:r>
            <a:r>
              <a:rPr sz="2000" spc="-18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Máquina</a:t>
            </a:r>
            <a:r>
              <a:rPr sz="2000" spc="-62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que</a:t>
            </a:r>
            <a:r>
              <a:rPr sz="2000" spc="-27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imita</a:t>
            </a:r>
            <a:r>
              <a:rPr sz="2000" spc="-34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la</a:t>
            </a:r>
            <a:r>
              <a:rPr sz="2000" spc="-32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figura</a:t>
            </a:r>
            <a:r>
              <a:rPr sz="2000" spc="-40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y</a:t>
            </a:r>
            <a:r>
              <a:rPr sz="2000" spc="-8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los</a:t>
            </a:r>
            <a:r>
              <a:rPr sz="2000" spc="-20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movimientos</a:t>
            </a:r>
            <a:r>
              <a:rPr sz="2000" spc="-91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de</a:t>
            </a:r>
            <a:r>
              <a:rPr sz="2000" spc="-18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un</a:t>
            </a:r>
            <a:r>
              <a:rPr sz="2000" spc="-18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ser</a:t>
            </a:r>
            <a:r>
              <a:rPr sz="2000" spc="-22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-8" dirty="0" smtClean="0">
                <a:solidFill>
                  <a:srgbClr val="003365"/>
                </a:solidFill>
                <a:latin typeface="Arial Narrow"/>
                <a:cs typeface="Arial Narrow"/>
              </a:rPr>
              <a:t>animado.</a:t>
            </a:r>
            <a:endParaRPr sz="2000">
              <a:latin typeface="Arial Narrow"/>
              <a:cs typeface="Arial Narrow"/>
            </a:endParaRPr>
          </a:p>
          <a:p>
            <a:pPr marL="872979" marR="194587" indent="-186671">
              <a:lnSpc>
                <a:spcPct val="100020"/>
              </a:lnSpc>
              <a:spcBef>
                <a:spcPts val="819"/>
              </a:spcBef>
              <a:tabLst>
                <a:tab pos="927100" algn="l"/>
              </a:tabLst>
            </a:pPr>
            <a:r>
              <a:rPr sz="14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4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		</a:t>
            </a:r>
            <a:r>
              <a:rPr sz="2000" spc="-5" dirty="0" smtClean="0">
                <a:solidFill>
                  <a:srgbClr val="003365"/>
                </a:solidFill>
                <a:latin typeface="Arial Narrow"/>
                <a:cs typeface="Arial Narrow"/>
              </a:rPr>
              <a:t>3. m. Persona estúpida o excesivamente débil, que se deja dirigir por otra.</a:t>
            </a:r>
            <a:endParaRPr sz="2000">
              <a:latin typeface="Arial Narrow"/>
              <a:cs typeface="Arial Narrow"/>
            </a:endParaRPr>
          </a:p>
          <a:p>
            <a:pPr marL="203200" marR="38061">
              <a:lnSpc>
                <a:spcPct val="95621"/>
              </a:lnSpc>
              <a:spcBef>
                <a:spcPts val="789"/>
              </a:spcBef>
            </a:pPr>
            <a:r>
              <a:rPr sz="12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2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</a:t>
            </a:r>
            <a:r>
              <a:rPr sz="1200" spc="155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Automatización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,</a:t>
            </a:r>
            <a:r>
              <a:rPr sz="2400" spc="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par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</a:t>
            </a:r>
            <a:r>
              <a:rPr sz="2400" spc="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est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</a:t>
            </a:r>
            <a:r>
              <a:rPr sz="2400" spc="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asignatura:</a:t>
            </a:r>
            <a:endParaRPr sz="2400">
              <a:latin typeface="Arial Narrow"/>
              <a:cs typeface="Arial Narrow"/>
            </a:endParaRPr>
          </a:p>
          <a:p>
            <a:pPr marL="872998" marR="584297" indent="-186689">
              <a:lnSpc>
                <a:spcPct val="100211"/>
              </a:lnSpc>
              <a:spcBef>
                <a:spcPts val="902"/>
              </a:spcBef>
            </a:pPr>
            <a:r>
              <a:rPr sz="14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400" spc="57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2000" spc="-6" dirty="0" smtClean="0">
                <a:solidFill>
                  <a:srgbClr val="003365"/>
                </a:solidFill>
                <a:latin typeface="Arial Narrow"/>
                <a:cs typeface="Arial Narrow"/>
              </a:rPr>
              <a:t>Sistema capaz de ejecutar acciones previamente establecidas en espacio y tiempo sin necesidad de intervención humana.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570091" y="6836966"/>
            <a:ext cx="1244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7635" y="1681733"/>
            <a:ext cx="166878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93881" y="692594"/>
            <a:ext cx="2019249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Introducción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3733" y="1601403"/>
            <a:ext cx="7264339" cy="4630358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 marR="45720">
              <a:lnSpc>
                <a:spcPts val="2980"/>
              </a:lnSpc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¿Para qué y por qué automatizar?</a:t>
            </a:r>
            <a:endParaRPr sz="2800">
              <a:latin typeface="Arial Narrow"/>
              <a:cs typeface="Arial Narrow"/>
            </a:endParaRPr>
          </a:p>
          <a:p>
            <a:pPr marL="203200" marR="45720">
              <a:lnSpc>
                <a:spcPct val="95621"/>
              </a:lnSpc>
            </a:pPr>
            <a:r>
              <a:rPr sz="12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2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</a:t>
            </a:r>
            <a:r>
              <a:rPr sz="1200" spc="155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Mejora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r 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rendimient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o 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e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n 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proceso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s 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repetitivos</a:t>
            </a:r>
            <a:endParaRPr sz="2400">
              <a:latin typeface="Arial Narrow"/>
              <a:cs typeface="Arial Narrow"/>
            </a:endParaRPr>
          </a:p>
          <a:p>
            <a:pPr marL="686307" marR="45720">
              <a:lnSpc>
                <a:spcPct val="95621"/>
              </a:lnSpc>
              <a:spcBef>
                <a:spcPts val="662"/>
              </a:spcBef>
            </a:pPr>
            <a:r>
              <a:rPr sz="14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400" spc="57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2000" spc="-5" dirty="0" smtClean="0">
                <a:solidFill>
                  <a:srgbClr val="003365"/>
                </a:solidFill>
                <a:latin typeface="Arial Narrow"/>
                <a:cs typeface="Arial Narrow"/>
              </a:rPr>
              <a:t>Semáforos, apertura de puertas, clasificación de objetos,…</a:t>
            </a:r>
            <a:endParaRPr sz="2000">
              <a:latin typeface="Arial Narrow"/>
              <a:cs typeface="Arial Narrow"/>
            </a:endParaRPr>
          </a:p>
          <a:p>
            <a:pPr marL="203200" marR="45720">
              <a:lnSpc>
                <a:spcPct val="95621"/>
              </a:lnSpc>
              <a:spcBef>
                <a:spcPts val="618"/>
              </a:spcBef>
            </a:pPr>
            <a:r>
              <a:rPr sz="12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2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</a:t>
            </a:r>
            <a:r>
              <a:rPr sz="1200" spc="155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Mejora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r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 l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 cadenci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y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 contro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l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 d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e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 l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 producción</a:t>
            </a:r>
            <a:endParaRPr sz="2400">
              <a:latin typeface="Arial Narrow"/>
              <a:cs typeface="Arial Narrow"/>
            </a:endParaRPr>
          </a:p>
          <a:p>
            <a:pPr marL="686308" marR="45720">
              <a:lnSpc>
                <a:spcPct val="95621"/>
              </a:lnSpc>
              <a:spcBef>
                <a:spcPts val="656"/>
              </a:spcBef>
            </a:pPr>
            <a:r>
              <a:rPr sz="14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400" spc="57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2000" spc="-5" dirty="0" smtClean="0">
                <a:solidFill>
                  <a:srgbClr val="003365"/>
                </a:solidFill>
                <a:latin typeface="Arial Narrow"/>
                <a:cs typeface="Arial Narrow"/>
              </a:rPr>
              <a:t>Mayor velocidad y control de calidad</a:t>
            </a:r>
            <a:endParaRPr sz="2000">
              <a:latin typeface="Arial Narrow"/>
              <a:cs typeface="Arial Narrow"/>
            </a:endParaRPr>
          </a:p>
          <a:p>
            <a:pPr marL="686308" marR="45720">
              <a:lnSpc>
                <a:spcPct val="95621"/>
              </a:lnSpc>
              <a:spcBef>
                <a:spcPts val="579"/>
              </a:spcBef>
            </a:pPr>
            <a:r>
              <a:rPr sz="14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400" spc="57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2000" spc="-3" dirty="0" smtClean="0">
                <a:solidFill>
                  <a:srgbClr val="003365"/>
                </a:solidFill>
                <a:latin typeface="Arial Narrow"/>
                <a:cs typeface="Arial Narrow"/>
              </a:rPr>
              <a:t>Producción continuada</a:t>
            </a:r>
            <a:endParaRPr sz="2000">
              <a:latin typeface="Arial Narrow"/>
              <a:cs typeface="Arial Narrow"/>
            </a:endParaRPr>
          </a:p>
          <a:p>
            <a:pPr marL="203200" marR="45720">
              <a:lnSpc>
                <a:spcPct val="95621"/>
              </a:lnSpc>
              <a:spcBef>
                <a:spcPts val="618"/>
              </a:spcBef>
            </a:pPr>
            <a:r>
              <a:rPr sz="12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2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</a:t>
            </a:r>
            <a:r>
              <a:rPr sz="1200" spc="155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Mejora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r 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l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 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calida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d 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e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n 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e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l 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trabaj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o 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industria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l y 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l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 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vid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 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cotidiana</a:t>
            </a:r>
            <a:endParaRPr sz="2400">
              <a:latin typeface="Arial Narrow"/>
              <a:cs typeface="Arial Narrow"/>
            </a:endParaRPr>
          </a:p>
          <a:p>
            <a:pPr marL="686308" marR="45720">
              <a:lnSpc>
                <a:spcPct val="95621"/>
              </a:lnSpc>
              <a:spcBef>
                <a:spcPts val="656"/>
              </a:spcBef>
            </a:pPr>
            <a:r>
              <a:rPr sz="14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400" spc="57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2000" spc="-5" dirty="0" smtClean="0">
                <a:solidFill>
                  <a:srgbClr val="003365"/>
                </a:solidFill>
                <a:latin typeface="Arial Narrow"/>
                <a:cs typeface="Arial Narrow"/>
              </a:rPr>
              <a:t>Frente a ambientes agresivos y hostiles para el ser humano</a:t>
            </a:r>
            <a:endParaRPr sz="2000">
              <a:latin typeface="Arial Narrow"/>
              <a:cs typeface="Arial Narrow"/>
            </a:endParaRPr>
          </a:p>
          <a:p>
            <a:pPr marL="686308" marR="45720">
              <a:lnSpc>
                <a:spcPct val="95621"/>
              </a:lnSpc>
              <a:spcBef>
                <a:spcPts val="579"/>
              </a:spcBef>
            </a:pPr>
            <a:r>
              <a:rPr sz="14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400" spc="57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20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Frente a tareas repetitivas y poco estimuladoras</a:t>
            </a:r>
            <a:endParaRPr sz="2000">
              <a:latin typeface="Arial Narrow"/>
              <a:cs typeface="Arial Narrow"/>
            </a:endParaRPr>
          </a:p>
          <a:p>
            <a:pPr marL="686308" marR="45720">
              <a:lnSpc>
                <a:spcPct val="95621"/>
              </a:lnSpc>
              <a:spcBef>
                <a:spcPts val="579"/>
              </a:spcBef>
            </a:pPr>
            <a:r>
              <a:rPr sz="14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400" spc="57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2000" spc="-5" dirty="0" smtClean="0">
                <a:solidFill>
                  <a:srgbClr val="003365"/>
                </a:solidFill>
                <a:latin typeface="Arial Narrow"/>
                <a:cs typeface="Arial Narrow"/>
              </a:rPr>
              <a:t>Frente a tareas que implican desgaste físico importante</a:t>
            </a:r>
            <a:endParaRPr sz="2000">
              <a:latin typeface="Arial Narrow"/>
              <a:cs typeface="Arial Narrow"/>
            </a:endParaRPr>
          </a:p>
          <a:p>
            <a:pPr marL="203200">
              <a:lnSpc>
                <a:spcPct val="95621"/>
              </a:lnSpc>
              <a:spcBef>
                <a:spcPts val="618"/>
              </a:spcBef>
            </a:pPr>
            <a:r>
              <a:rPr sz="12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2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</a:t>
            </a:r>
            <a:r>
              <a:rPr sz="1200" spc="155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Realiza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r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 proceso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s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 difícilment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e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 controlable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s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 d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e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 form</a:t>
            </a:r>
            <a:r>
              <a:rPr sz="24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a</a:t>
            </a: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 manual</a:t>
            </a:r>
            <a:endParaRPr sz="2400">
              <a:latin typeface="Arial Narrow"/>
              <a:cs typeface="Arial Narrow"/>
            </a:endParaRPr>
          </a:p>
          <a:p>
            <a:pPr marL="686308" marR="45720">
              <a:lnSpc>
                <a:spcPct val="95621"/>
              </a:lnSpc>
              <a:spcBef>
                <a:spcPts val="662"/>
              </a:spcBef>
            </a:pPr>
            <a:r>
              <a:rPr sz="14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400" spc="57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2000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Procesos muy rápidos y complejos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570091" y="6836966"/>
            <a:ext cx="1244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93881" y="692594"/>
            <a:ext cx="1704603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spc="4" dirty="0" smtClean="0">
                <a:solidFill>
                  <a:srgbClr val="003365"/>
                </a:solidFill>
                <a:latin typeface="Arial"/>
                <a:cs typeface="Arial"/>
              </a:rPr>
              <a:t>Contenido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94337" y="1637217"/>
            <a:ext cx="3714892" cy="1981453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 marR="61205">
              <a:lnSpc>
                <a:spcPts val="2980"/>
              </a:lnSpc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Introducción</a:t>
            </a:r>
            <a:endParaRPr sz="2800">
              <a:latin typeface="Arial Narrow"/>
              <a:cs typeface="Arial Narrow"/>
            </a:endParaRPr>
          </a:p>
          <a:p>
            <a:pPr marL="12700" marR="61205">
              <a:lnSpc>
                <a:spcPct val="95621"/>
              </a:lnSpc>
              <a:spcBef>
                <a:spcPts val="850"/>
              </a:spcBef>
            </a:pPr>
            <a:r>
              <a:rPr sz="2800" b="1" i="1" spc="-4" dirty="0" smtClean="0">
                <a:solidFill>
                  <a:srgbClr val="003365"/>
                </a:solidFill>
                <a:latin typeface="Arial Narrow"/>
                <a:cs typeface="Arial Narrow"/>
              </a:rPr>
              <a:t>Evolución histórica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975"/>
              </a:spcBef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Arquitectura y componentes</a:t>
            </a:r>
            <a:endParaRPr sz="2800">
              <a:latin typeface="Arial Narrow"/>
              <a:cs typeface="Arial Narrow"/>
            </a:endParaRPr>
          </a:p>
          <a:p>
            <a:pPr marL="12700" marR="61205">
              <a:lnSpc>
                <a:spcPct val="95621"/>
              </a:lnSpc>
              <a:spcBef>
                <a:spcPts val="987"/>
              </a:spcBef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Tipos de control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0937" y="1709906"/>
            <a:ext cx="248414" cy="292100"/>
          </a:xfrm>
          <a:prstGeom prst="rect">
            <a:avLst/>
          </a:prstGeom>
        </p:spPr>
        <p:txBody>
          <a:bodyPr wrap="square" lIns="0" tIns="14319" rIns="0" bIns="0" rtlCol="0">
            <a:noAutofit/>
          </a:bodyPr>
          <a:lstStyle/>
          <a:p>
            <a:pPr marL="12700">
              <a:lnSpc>
                <a:spcPts val="2255"/>
              </a:lnSpc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1.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0937" y="2244830"/>
            <a:ext cx="248414" cy="2424175"/>
          </a:xfrm>
          <a:prstGeom prst="rect">
            <a:avLst/>
          </a:prstGeom>
        </p:spPr>
        <p:txBody>
          <a:bodyPr wrap="square" lIns="0" tIns="14319" rIns="0" bIns="0" rtlCol="0">
            <a:noAutofit/>
          </a:bodyPr>
          <a:lstStyle/>
          <a:p>
            <a:pPr marL="12700" marR="0">
              <a:lnSpc>
                <a:spcPts val="2255"/>
              </a:lnSpc>
            </a:pPr>
            <a:r>
              <a:rPr sz="2100" b="1" i="1" dirty="0" smtClean="0">
                <a:solidFill>
                  <a:srgbClr val="003365"/>
                </a:solidFill>
                <a:latin typeface="Arial Narrow"/>
                <a:cs typeface="Arial Narrow"/>
              </a:rPr>
              <a:t>2.</a:t>
            </a:r>
            <a:endParaRPr sz="21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665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3.</a:t>
            </a:r>
            <a:endParaRPr sz="21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790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4.</a:t>
            </a:r>
            <a:endParaRPr sz="21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790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5.</a:t>
            </a:r>
            <a:endParaRPr sz="21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790"/>
              </a:spcBef>
            </a:pPr>
            <a:r>
              <a:rPr sz="2100" dirty="0" smtClean="0">
                <a:solidFill>
                  <a:srgbClr val="003365"/>
                </a:solidFill>
                <a:latin typeface="Arial Narrow"/>
                <a:cs typeface="Arial Narrow"/>
              </a:rPr>
              <a:t>6.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4337" y="3770817"/>
            <a:ext cx="1391737" cy="914654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>
              <a:lnSpc>
                <a:spcPts val="2980"/>
              </a:lnSpc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Etapas en</a:t>
            </a:r>
            <a:endParaRPr sz="2800">
              <a:latin typeface="Arial Narrow"/>
              <a:cs typeface="Arial Narrow"/>
            </a:endParaRPr>
          </a:p>
          <a:p>
            <a:pPr marL="12700" marR="53378">
              <a:lnSpc>
                <a:spcPct val="95621"/>
              </a:lnSpc>
              <a:spcBef>
                <a:spcPts val="838"/>
              </a:spcBef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Ejemplos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88075" y="3770817"/>
            <a:ext cx="305599" cy="381253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>
              <a:lnSpc>
                <a:spcPts val="2980"/>
              </a:lnSpc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la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5675" y="3770817"/>
            <a:ext cx="2039818" cy="381253"/>
          </a:xfrm>
          <a:prstGeom prst="rect">
            <a:avLst/>
          </a:prstGeom>
        </p:spPr>
        <p:txBody>
          <a:bodyPr wrap="square" lIns="0" tIns="18923" rIns="0" bIns="0" rtlCol="0">
            <a:noAutofit/>
          </a:bodyPr>
          <a:lstStyle/>
          <a:p>
            <a:pPr marL="12700">
              <a:lnSpc>
                <a:spcPts val="2980"/>
              </a:lnSpc>
            </a:pPr>
            <a:r>
              <a:rPr sz="2800" dirty="0" smtClean="0">
                <a:solidFill>
                  <a:srgbClr val="003365"/>
                </a:solidFill>
                <a:latin typeface="Arial Narrow"/>
                <a:cs typeface="Arial Narrow"/>
              </a:rPr>
              <a:t>automatización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570091" y="6836966"/>
            <a:ext cx="1244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57635" y="1699259"/>
            <a:ext cx="144780" cy="165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02209" y="2841497"/>
            <a:ext cx="3816095" cy="3714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93881" y="692594"/>
            <a:ext cx="3047917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Evolución histórica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3733" y="1628550"/>
            <a:ext cx="7351900" cy="102935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3429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Automatización en la antigüedad:</a:t>
            </a:r>
            <a:endParaRPr sz="2400">
              <a:latin typeface="Arial Narrow"/>
              <a:cs typeface="Arial Narrow"/>
            </a:endParaRPr>
          </a:p>
          <a:p>
            <a:pPr marL="203200" marR="34290">
              <a:lnSpc>
                <a:spcPct val="95621"/>
              </a:lnSpc>
              <a:spcBef>
                <a:spcPts val="206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  </a:t>
            </a:r>
            <a:r>
              <a:rPr sz="1000" spc="4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Tecnologías</a:t>
            </a:r>
            <a:r>
              <a:rPr sz="2000" spc="-8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mecánicas:</a:t>
            </a:r>
            <a:endParaRPr sz="2000">
              <a:latin typeface="Arial Narrow"/>
              <a:cs typeface="Arial Narrow"/>
            </a:endParaRPr>
          </a:p>
          <a:p>
            <a:pPr marL="686307">
              <a:lnSpc>
                <a:spcPct val="95621"/>
              </a:lnSpc>
              <a:spcBef>
                <a:spcPts val="790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Mecanismo para la apertura automática de las puertas del templo Herón, s. I.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570091" y="6836966"/>
            <a:ext cx="1244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840871" y="1321308"/>
            <a:ext cx="8080247" cy="1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44103" y="1333118"/>
            <a:ext cx="8174735" cy="0"/>
          </a:xfrm>
          <a:custGeom>
            <a:avLst/>
            <a:gdLst/>
            <a:ahLst/>
            <a:cxnLst/>
            <a:rect l="l" t="t" r="r" b="b"/>
            <a:pathLst>
              <a:path w="8174735">
                <a:moveTo>
                  <a:pt x="8174735" y="0"/>
                </a:moveTo>
                <a:lnTo>
                  <a:pt x="0" y="0"/>
                </a:lnTo>
              </a:path>
            </a:pathLst>
          </a:custGeom>
          <a:ln w="23367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56239" y="6713982"/>
            <a:ext cx="5333999" cy="0"/>
          </a:xfrm>
          <a:custGeom>
            <a:avLst/>
            <a:gdLst/>
            <a:ahLst/>
            <a:cxnLst/>
            <a:rect l="l" t="t" r="r" b="b"/>
            <a:pathLst>
              <a:path w="5333999">
                <a:moveTo>
                  <a:pt x="5333999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01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50833" y="2699004"/>
            <a:ext cx="2376677" cy="19514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0761" y="2727197"/>
            <a:ext cx="4895087" cy="38878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6137" y="4498847"/>
            <a:ext cx="2042921" cy="2495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4755" y="4354067"/>
            <a:ext cx="1143000" cy="14744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7635" y="1699259"/>
            <a:ext cx="144780" cy="1653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93881" y="692594"/>
            <a:ext cx="3047917" cy="381254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 smtClean="0">
                <a:solidFill>
                  <a:srgbClr val="003365"/>
                </a:solidFill>
                <a:latin typeface="Arial"/>
                <a:cs typeface="Arial"/>
              </a:rPr>
              <a:t>Evolución histórica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3733" y="1628550"/>
            <a:ext cx="6588605" cy="102935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34290">
              <a:lnSpc>
                <a:spcPts val="2565"/>
              </a:lnSpc>
            </a:pPr>
            <a:r>
              <a:rPr sz="2400" spc="4" dirty="0" smtClean="0">
                <a:solidFill>
                  <a:srgbClr val="003365"/>
                </a:solidFill>
                <a:latin typeface="Arial Narrow"/>
                <a:cs typeface="Arial Narrow"/>
              </a:rPr>
              <a:t>Automatización en la antigüedad:</a:t>
            </a:r>
            <a:endParaRPr sz="2400" dirty="0">
              <a:latin typeface="Arial Narrow"/>
              <a:cs typeface="Arial Narrow"/>
            </a:endParaRPr>
          </a:p>
          <a:p>
            <a:pPr marL="203200" marR="34290">
              <a:lnSpc>
                <a:spcPct val="95621"/>
              </a:lnSpc>
              <a:spcBef>
                <a:spcPts val="206"/>
              </a:spcBef>
            </a:pPr>
            <a:r>
              <a:rPr sz="1000" spc="0" dirty="0" smtClean="0">
                <a:solidFill>
                  <a:srgbClr val="003365"/>
                </a:solidFill>
                <a:latin typeface="Wingdings"/>
                <a:cs typeface="Wingdings"/>
              </a:rPr>
              <a:t></a:t>
            </a:r>
            <a:r>
              <a:rPr sz="1000" spc="0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   </a:t>
            </a:r>
            <a:r>
              <a:rPr sz="1000" spc="4" dirty="0" smtClean="0">
                <a:solidFill>
                  <a:srgbClr val="00336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Tecnologías</a:t>
            </a:r>
            <a:r>
              <a:rPr sz="2000" spc="-89" dirty="0" smtClean="0">
                <a:solidFill>
                  <a:srgbClr val="003365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mecánicas:</a:t>
            </a:r>
            <a:endParaRPr sz="2000" dirty="0">
              <a:latin typeface="Arial Narrow"/>
              <a:cs typeface="Arial Narrow"/>
            </a:endParaRPr>
          </a:p>
          <a:p>
            <a:pPr marL="686307">
              <a:lnSpc>
                <a:spcPct val="95621"/>
              </a:lnSpc>
              <a:spcBef>
                <a:spcPts val="790"/>
              </a:spcBef>
            </a:pPr>
            <a:r>
              <a:rPr sz="1300" dirty="0" smtClean="0">
                <a:solidFill>
                  <a:srgbClr val="003365"/>
                </a:solidFill>
                <a:latin typeface="Wingdings"/>
                <a:cs typeface="Wingdings"/>
              </a:rPr>
              <a:t></a:t>
            </a:r>
            <a:r>
              <a:rPr sz="1300" spc="112" dirty="0" smtClean="0">
                <a:solidFill>
                  <a:srgbClr val="003365"/>
                </a:solidFill>
                <a:latin typeface="Times New Roman"/>
                <a:cs typeface="Times New Roman"/>
              </a:rPr>
              <a:t>  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Molinos de viento, Herón s. I., Persas s.VII, La Mancha (</a:t>
            </a:r>
            <a:r>
              <a:rPr sz="1800" spc="0" dirty="0" smtClean="0">
                <a:solidFill>
                  <a:srgbClr val="003365"/>
                </a:solidFill>
                <a:latin typeface="Arial Narrow"/>
                <a:cs typeface="Arial Narrow"/>
              </a:rPr>
              <a:t>1575-…),…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6615" y="6836966"/>
            <a:ext cx="16627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lang="es-MX" sz="1200" spc="1" dirty="0" smtClean="0">
                <a:solidFill>
                  <a:srgbClr val="003365"/>
                </a:solidFill>
                <a:latin typeface="Times New Roman"/>
                <a:cs typeface="Times New Roman"/>
              </a:rPr>
              <a:t>Automatización, A. Peña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570091" y="6836966"/>
            <a:ext cx="1244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dirty="0" smtClean="0">
                <a:solidFill>
                  <a:srgbClr val="003365"/>
                </a:solidFill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6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1243</Words>
  <Application>Microsoft Office PowerPoint</Application>
  <PresentationFormat>Personalizado</PresentationFormat>
  <Paragraphs>367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Administrador</cp:lastModifiedBy>
  <cp:revision>21</cp:revision>
  <dcterms:modified xsi:type="dcterms:W3CDTF">2019-01-15T15:11:46Z</dcterms:modified>
</cp:coreProperties>
</file>