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6" r:id="rId1"/>
  </p:sldMasterIdLst>
  <p:sldIdLst>
    <p:sldId id="256" r:id="rId2"/>
    <p:sldId id="257" r:id="rId3"/>
    <p:sldId id="260" r:id="rId4"/>
    <p:sldId id="261" r:id="rId5"/>
    <p:sldId id="258" r:id="rId6"/>
    <p:sldId id="262" r:id="rId7"/>
    <p:sldId id="263" r:id="rId8"/>
    <p:sldId id="259" r:id="rId9"/>
    <p:sldId id="264" r:id="rId10"/>
    <p:sldId id="267" r:id="rId11"/>
    <p:sldId id="265" r:id="rId12"/>
    <p:sldId id="268" r:id="rId13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671" autoAdjust="0"/>
  </p:normalViewPr>
  <p:slideViewPr>
    <p:cSldViewPr>
      <p:cViewPr>
        <p:scale>
          <a:sx n="60" d="100"/>
          <a:sy n="60" d="100"/>
        </p:scale>
        <p:origin x="-1656" y="-29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470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12/08/2018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472895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12/08/2018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5797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12/08/2018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662829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77875"/>
            <a:ext cx="8229600" cy="1143000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503437"/>
            <a:ext cx="8229600" cy="452596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12/08/2018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2068575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12/08/2018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1377928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12/08/2018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187209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12/08/2018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589422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12/08/2018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6951132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12/08/2018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8623260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12/08/2018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955291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8D15C-CCBB-4F36-9275-14AB80232BB5}" type="datetimeFigureOut">
              <a:rPr lang="es-MX" smtClean="0"/>
              <a:t>12/08/2018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36300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8D15C-CCBB-4F36-9275-14AB80232BB5}" type="datetimeFigureOut">
              <a:rPr lang="es-MX" smtClean="0"/>
              <a:t>12/08/2018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2B65B4-8E11-4A3B-9C8F-A2E4CB7B95E9}" type="slidenum">
              <a:rPr lang="es-MX" smtClean="0"/>
              <a:t>‹Nº›</a:t>
            </a:fld>
            <a:endParaRPr lang="es-MX"/>
          </a:p>
        </p:txBody>
      </p:sp>
      <p:pic>
        <p:nvPicPr>
          <p:cNvPr id="7" name="6 Imagen"/>
          <p:cNvPicPr>
            <a:picLocks noChangeAspect="1"/>
          </p:cNvPicPr>
          <p:nvPr userDrawn="1"/>
        </p:nvPicPr>
        <p:blipFill>
          <a:blip r:embed="rId1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9144000" cy="13761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5540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Métodos Numéricos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MX" dirty="0" smtClean="0">
                <a:latin typeface="Arial Narrow" pitchFamily="34" charset="0"/>
              </a:rPr>
              <a:t>Antecedentes, Definiciones y Aplicaciones.  </a:t>
            </a:r>
          </a:p>
          <a:p>
            <a:endParaRPr lang="es-MX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Aplicaciones.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0" y="2060848"/>
            <a:ext cx="7933588" cy="4187552"/>
          </a:xfrm>
        </p:spPr>
        <p:txBody>
          <a:bodyPr>
            <a:noAutofit/>
          </a:bodyPr>
          <a:lstStyle/>
          <a:p>
            <a:r>
              <a:rPr lang="es-MX" sz="2000" dirty="0" smtClean="0">
                <a:latin typeface="Arial Narrow" pitchFamily="34" charset="0"/>
              </a:rPr>
              <a:t>Integración y diferenciación numérica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Integración para determinar la cantidad total de calor (Ingeniería química/bioingeniería)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Fuerza efectiva sobre el mástil de un bote de vela de carreras (Ingeniería civil/ambiental)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Raíz media cuadrática de la corriente mediante integración numérica (Ingeniería eléctrica)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Integración numérica para calcular el trabajo (Ingeniería mecánica/aeronáutica)</a:t>
            </a:r>
          </a:p>
          <a:p>
            <a:endParaRPr lang="es-MX" sz="2000" dirty="0" smtClean="0">
              <a:latin typeface="Arial Narrow" pitchFamily="34" charset="0"/>
            </a:endParaRPr>
          </a:p>
          <a:p>
            <a:r>
              <a:rPr lang="es-MX" sz="2000" dirty="0" smtClean="0">
                <a:latin typeface="Arial Narrow" pitchFamily="34" charset="0"/>
              </a:rPr>
              <a:t>Ecuaciones diferenciales ordinarias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Uso de las EDO para analizar la respuesta transitoria de un reactor (Ingeniería química/bioingeniería)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Modelos depredador-presa y caos (Ingeniería civil/ambiental)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Simulación de la corriente transitoria en un circuito eléctrico (Ingeniería eléctrica)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El péndulo oscilante (Ingeniería mecánica/aeronáutica)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Aplicaciones.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0" y="2060848"/>
            <a:ext cx="7933588" cy="4187552"/>
          </a:xfrm>
        </p:spPr>
        <p:txBody>
          <a:bodyPr>
            <a:normAutofit/>
          </a:bodyPr>
          <a:lstStyle/>
          <a:p>
            <a:r>
              <a:rPr lang="es-MX" sz="2000" dirty="0" smtClean="0">
                <a:latin typeface="Arial Narrow" pitchFamily="34" charset="0"/>
              </a:rPr>
              <a:t>Ecuaciones diferenciales parciales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Balance de masa unidimensional de un reactor (Ingeniería química/bioingeniería)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Deflexiones de una palanca (Ingeniería civil/ambiental)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Problemas de campo electrostático bidimensional (Ingeniería eléctrica)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Solución por elemento finito de una serie de resortes (Ingeniería mecánica/aeronáutica)</a:t>
            </a:r>
          </a:p>
          <a:p>
            <a:endParaRPr lang="es-MX" sz="20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Bibliografía.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000" dirty="0" smtClean="0">
                <a:latin typeface="Arial Narrow" pitchFamily="34" charset="0"/>
              </a:rPr>
              <a:t>Métodos Numéricos para Ingenieros (5ta edición) Steven C. </a:t>
            </a:r>
            <a:r>
              <a:rPr lang="es-MX" sz="2000" dirty="0" err="1" smtClean="0">
                <a:latin typeface="Arial Narrow" pitchFamily="34" charset="0"/>
              </a:rPr>
              <a:t>Chapra</a:t>
            </a:r>
            <a:r>
              <a:rPr lang="es-MX" sz="2000" dirty="0" smtClean="0">
                <a:latin typeface="Arial Narrow" pitchFamily="34" charset="0"/>
              </a:rPr>
              <a:t>, Raymond P. </a:t>
            </a:r>
            <a:r>
              <a:rPr lang="es-MX" sz="2000" dirty="0" err="1" smtClean="0">
                <a:latin typeface="Arial Narrow" pitchFamily="34" charset="0"/>
              </a:rPr>
              <a:t>Canale</a:t>
            </a:r>
            <a:r>
              <a:rPr lang="es-MX" sz="2000" dirty="0" smtClean="0">
                <a:latin typeface="Arial Narrow" pitchFamily="34" charset="0"/>
              </a:rPr>
              <a:t>. </a:t>
            </a:r>
            <a:r>
              <a:rPr lang="es-MX" sz="2000" dirty="0" err="1" smtClean="0">
                <a:latin typeface="Arial Narrow" pitchFamily="34" charset="0"/>
              </a:rPr>
              <a:t>Mc.</a:t>
            </a:r>
            <a:r>
              <a:rPr lang="es-MX" sz="2000" dirty="0" smtClean="0">
                <a:latin typeface="Arial Narrow" pitchFamily="34" charset="0"/>
              </a:rPr>
              <a:t> </a:t>
            </a:r>
            <a:r>
              <a:rPr lang="es-MX" sz="2000" dirty="0" err="1" smtClean="0">
                <a:latin typeface="Arial Narrow" pitchFamily="34" charset="0"/>
              </a:rPr>
              <a:t>Graw</a:t>
            </a:r>
            <a:r>
              <a:rPr lang="es-MX" sz="2000" dirty="0" smtClean="0">
                <a:latin typeface="Arial Narrow" pitchFamily="34" charset="0"/>
              </a:rPr>
              <a:t> Hill</a:t>
            </a:r>
            <a:endParaRPr lang="es-MX" sz="20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Antecedentes.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0" y="2026460"/>
            <a:ext cx="7643866" cy="4714908"/>
          </a:xfrm>
        </p:spPr>
        <p:txBody>
          <a:bodyPr>
            <a:noAutofit/>
          </a:bodyPr>
          <a:lstStyle/>
          <a:p>
            <a:pPr algn="just"/>
            <a:r>
              <a:rPr lang="es-MX" sz="2400" b="1" dirty="0">
                <a:latin typeface="Arial Narrow" pitchFamily="34" charset="0"/>
              </a:rPr>
              <a:t>Métodos sin computadora</a:t>
            </a:r>
          </a:p>
          <a:p>
            <a:pPr algn="just">
              <a:buNone/>
            </a:pPr>
            <a:r>
              <a:rPr lang="es-MX" sz="2000" dirty="0">
                <a:latin typeface="Arial Narrow" pitchFamily="34" charset="0"/>
              </a:rPr>
              <a:t> </a:t>
            </a:r>
          </a:p>
          <a:p>
            <a:pPr algn="just"/>
            <a:r>
              <a:rPr lang="es-MX" sz="2000" dirty="0">
                <a:latin typeface="Arial Narrow" pitchFamily="34" charset="0"/>
              </a:rPr>
              <a:t>Antes de la era de la computadora los ingenieros sólo contaban con tres métodos para la solución de problemas:</a:t>
            </a:r>
          </a:p>
          <a:p>
            <a:pPr lvl="1" algn="just"/>
            <a:r>
              <a:rPr lang="es-MX" sz="1600" u="sng" dirty="0">
                <a:latin typeface="Arial Narrow" pitchFamily="34" charset="0"/>
              </a:rPr>
              <a:t>Se encontraban las soluciones </a:t>
            </a:r>
            <a:r>
              <a:rPr lang="es-MX" sz="1600" dirty="0">
                <a:latin typeface="Arial Narrow" pitchFamily="34" charset="0"/>
              </a:rPr>
              <a:t>de algunos problemas </a:t>
            </a:r>
            <a:r>
              <a:rPr lang="es-MX" sz="1600" u="sng" dirty="0">
                <a:latin typeface="Arial Narrow" pitchFamily="34" charset="0"/>
              </a:rPr>
              <a:t>usando métodos exactos o analíticos.</a:t>
            </a:r>
          </a:p>
          <a:p>
            <a:pPr lvl="1" algn="just"/>
            <a:r>
              <a:rPr lang="es-MX" sz="1600" u="sng" dirty="0">
                <a:latin typeface="Arial Narrow" pitchFamily="34" charset="0"/>
              </a:rPr>
              <a:t>Para analizar el comportamiento de los sistemas se usaban soluciones gráficas</a:t>
            </a:r>
            <a:r>
              <a:rPr lang="es-MX" sz="1600" dirty="0">
                <a:latin typeface="Arial Narrow" pitchFamily="34" charset="0"/>
              </a:rPr>
              <a:t>, las cuales tomaban la forma de gráficas o nomogramas; aunque las técnicas gráficas se utilizan a menudo para resolver problemas complejos, los resultados no son muy precisos. Además, las soluciones gráficas son extremos, tediosos y difíciles de implementar.</a:t>
            </a:r>
          </a:p>
          <a:p>
            <a:pPr lvl="1" algn="just"/>
            <a:r>
              <a:rPr lang="es-MX" sz="1600" dirty="0">
                <a:latin typeface="Arial Narrow" pitchFamily="34" charset="0"/>
              </a:rPr>
              <a:t>Para implementar los métodos numéricos </a:t>
            </a:r>
            <a:r>
              <a:rPr lang="es-MX" sz="1600" u="sng" dirty="0">
                <a:latin typeface="Arial Narrow" pitchFamily="34" charset="0"/>
              </a:rPr>
              <a:t>se utilizaban calculadoras y reglas de cálculo</a:t>
            </a:r>
            <a:r>
              <a:rPr lang="es-MX" sz="1600" dirty="0">
                <a:latin typeface="Arial Narrow" pitchFamily="34" charset="0"/>
              </a:rPr>
              <a:t>. Aunque en teoría dichas aproximaciones deberían ser perfectamente adecuadas para resolver problemas complicados, en la práctica se presentan varias dificultades debido a que los cálculos manuales son lentos y tediosos.</a:t>
            </a:r>
          </a:p>
          <a:p>
            <a:pPr algn="just">
              <a:buNone/>
            </a:pPr>
            <a:r>
              <a:rPr lang="es-MX" sz="2000" dirty="0">
                <a:latin typeface="Arial Narrow" pitchFamily="34" charset="0"/>
              </a:rPr>
              <a:t> </a:t>
            </a:r>
          </a:p>
          <a:p>
            <a:pPr algn="just">
              <a:buNone/>
            </a:pPr>
            <a:endParaRPr lang="es-MX" sz="20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055638"/>
            <a:ext cx="8229600" cy="1143000"/>
          </a:xfrm>
        </p:spPr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Antecedentes.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0" y="2228800"/>
            <a:ext cx="7933588" cy="4800600"/>
          </a:xfrm>
        </p:spPr>
        <p:txBody>
          <a:bodyPr>
            <a:normAutofit fontScale="70000" lnSpcReduction="20000"/>
          </a:bodyPr>
          <a:lstStyle/>
          <a:p>
            <a:pPr algn="just"/>
            <a:r>
              <a:rPr lang="es-MX" dirty="0" smtClean="0">
                <a:latin typeface="Arial Narrow" pitchFamily="34" charset="0"/>
              </a:rPr>
              <a:t>Antes </a:t>
            </a:r>
            <a:r>
              <a:rPr lang="es-MX" dirty="0">
                <a:latin typeface="Arial Narrow" pitchFamily="34" charset="0"/>
              </a:rPr>
              <a:t>del uso de la computadora se gastaba bastante energía en la técnica misma de solución, en lugar de usarla en la definición del problema y su interpretación. Esta situación desafortunada se debía al tiempo y trabajo monótono que se requería para obtener resultados numéricos con técnicas que no utilizaban la computadora.</a:t>
            </a:r>
          </a:p>
          <a:p>
            <a:pPr algn="just"/>
            <a:endParaRPr lang="es-MX" dirty="0">
              <a:latin typeface="Arial Narrow" pitchFamily="34" charset="0"/>
            </a:endParaRPr>
          </a:p>
          <a:p>
            <a:pPr algn="just"/>
            <a:r>
              <a:rPr lang="es-MX" dirty="0">
                <a:latin typeface="Arial Narrow" pitchFamily="34" charset="0"/>
              </a:rPr>
              <a:t>Desde finales de la década de los cuarenta, la amplia disponibilidad de las computadoras digitales han llevado a una verdadera explosión en el uso y desarrollo de los métodos numéricos. Existen diversas razones por las cuales se deben estudiar los métodos numéricos:</a:t>
            </a:r>
          </a:p>
          <a:p>
            <a:pPr algn="just"/>
            <a:endParaRPr lang="es-MX" dirty="0" smtClean="0">
              <a:latin typeface="Arial Narrow" pitchFamily="34" charset="0"/>
            </a:endParaRPr>
          </a:p>
          <a:p>
            <a:pPr algn="just"/>
            <a:r>
              <a:rPr lang="es-MX" dirty="0" smtClean="0">
                <a:latin typeface="Arial Narrow" pitchFamily="34" charset="0"/>
              </a:rPr>
              <a:t>Los </a:t>
            </a:r>
            <a:r>
              <a:rPr lang="es-MX" dirty="0">
                <a:latin typeface="Arial Narrow" pitchFamily="34" charset="0"/>
              </a:rPr>
              <a:t>métodos numéricos son herramientas muy poderosas para la solución de problemas. Son capaces de manipular sistemas de ecuaciones grandes, manejar no linealidades y resolver geometrías complicadas, comunes en la práctica de la ingeniería.</a:t>
            </a:r>
          </a:p>
          <a:p>
            <a:pPr algn="just"/>
            <a:endParaRPr lang="es-MX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980728"/>
            <a:ext cx="8229600" cy="1143000"/>
          </a:xfrm>
        </p:spPr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Antecedentes.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0" y="2060848"/>
            <a:ext cx="7933588" cy="4187552"/>
          </a:xfrm>
        </p:spPr>
        <p:txBody>
          <a:bodyPr>
            <a:noAutofit/>
          </a:bodyPr>
          <a:lstStyle/>
          <a:p>
            <a:pPr algn="just"/>
            <a:r>
              <a:rPr lang="es-MX" sz="2000" dirty="0" smtClean="0">
                <a:latin typeface="Arial Narrow" pitchFamily="34" charset="0"/>
              </a:rPr>
              <a:t>En </a:t>
            </a:r>
            <a:r>
              <a:rPr lang="es-MX" sz="2000" dirty="0">
                <a:latin typeface="Arial Narrow" pitchFamily="34" charset="0"/>
              </a:rPr>
              <a:t>el transcurso de su carrera, es posible que el estudiante tenga la oportunidad de utilizar paquetes disponibles comercialmente, o programas “enlatados” que contengan métodos numéricos.</a:t>
            </a:r>
          </a:p>
          <a:p>
            <a:pPr algn="just"/>
            <a:endParaRPr lang="es-MX" sz="2000" dirty="0" smtClean="0">
              <a:latin typeface="Arial Narrow" pitchFamily="34" charset="0"/>
            </a:endParaRPr>
          </a:p>
          <a:p>
            <a:pPr algn="just"/>
            <a:r>
              <a:rPr lang="es-MX" sz="2000" dirty="0" smtClean="0">
                <a:latin typeface="Arial Narrow" pitchFamily="34" charset="0"/>
              </a:rPr>
              <a:t>Si </a:t>
            </a:r>
            <a:r>
              <a:rPr lang="es-MX" sz="2000" dirty="0">
                <a:latin typeface="Arial Narrow" pitchFamily="34" charset="0"/>
              </a:rPr>
              <a:t>usted es conocedor de los métodos numéricos y es hábil en la programación de computadoras, entonces tiene la capacidad de diseñar sus propios programas para resolver problemas.</a:t>
            </a:r>
          </a:p>
          <a:p>
            <a:pPr algn="just"/>
            <a:endParaRPr lang="es-MX" sz="2000" dirty="0" smtClean="0">
              <a:latin typeface="Arial Narrow" pitchFamily="34" charset="0"/>
            </a:endParaRPr>
          </a:p>
          <a:p>
            <a:pPr algn="just"/>
            <a:r>
              <a:rPr lang="es-MX" sz="2000" dirty="0" smtClean="0">
                <a:latin typeface="Arial Narrow" pitchFamily="34" charset="0"/>
              </a:rPr>
              <a:t>Los </a:t>
            </a:r>
            <a:r>
              <a:rPr lang="es-MX" sz="2000" dirty="0">
                <a:latin typeface="Arial Narrow" pitchFamily="34" charset="0"/>
              </a:rPr>
              <a:t>métodos numéricos son un vehículo eficiente para aprender a servirse de las computadoras.</a:t>
            </a:r>
          </a:p>
          <a:p>
            <a:pPr algn="just"/>
            <a:endParaRPr lang="es-MX" sz="2000" dirty="0" smtClean="0">
              <a:latin typeface="Arial Narrow" pitchFamily="34" charset="0"/>
            </a:endParaRPr>
          </a:p>
          <a:p>
            <a:pPr algn="just"/>
            <a:r>
              <a:rPr lang="es-MX" sz="2000" dirty="0" smtClean="0">
                <a:latin typeface="Arial Narrow" pitchFamily="34" charset="0"/>
              </a:rPr>
              <a:t>Los </a:t>
            </a:r>
            <a:r>
              <a:rPr lang="es-MX" sz="2000" dirty="0">
                <a:latin typeface="Arial Narrow" pitchFamily="34" charset="0"/>
              </a:rPr>
              <a:t>métodos numéricos son un medio para reforzar la comprensión de las matemáticas, ya que una de sus funciones es convertir las matemáticas superiores en operaciones aritméticas básicas.</a:t>
            </a:r>
          </a:p>
          <a:p>
            <a:pPr algn="just"/>
            <a:endParaRPr lang="es-MX" sz="20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Definición.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0" y="2492896"/>
            <a:ext cx="7498080" cy="3736440"/>
          </a:xfrm>
        </p:spPr>
        <p:txBody>
          <a:bodyPr>
            <a:normAutofit/>
          </a:bodyPr>
          <a:lstStyle/>
          <a:p>
            <a:pPr algn="just"/>
            <a:r>
              <a:rPr lang="es-MX" sz="2000" dirty="0" smtClean="0">
                <a:latin typeface="Arial Narrow" pitchFamily="34" charset="0"/>
              </a:rPr>
              <a:t>Los métodos numéricos constituyen técnicas mediante las cuales es posible formular problemas matemáticos, de tal forma que puedan resolverse utilizando operaciones aritméticas.</a:t>
            </a:r>
          </a:p>
          <a:p>
            <a:pPr algn="just">
              <a:buNone/>
            </a:pPr>
            <a:r>
              <a:rPr lang="es-MX" sz="2000" dirty="0" smtClean="0">
                <a:latin typeface="Arial Narrow" pitchFamily="34" charset="0"/>
              </a:rPr>
              <a:t> </a:t>
            </a:r>
          </a:p>
          <a:p>
            <a:pPr algn="just"/>
            <a:r>
              <a:rPr lang="es-MX" sz="2000" dirty="0" smtClean="0">
                <a:latin typeface="Arial Narrow" pitchFamily="34" charset="0"/>
              </a:rPr>
              <a:t>Es la rama de las matemáticas cuyos límites no son del todo precisos, de una forma rigurosa, se puede definir como la disciplina ocupada de describir, analizar y crear algoritmos numéricos que nos permiten resolver problemas matemáticos en los que estén involucrados cantidades numéricas con precisión.</a:t>
            </a:r>
          </a:p>
          <a:p>
            <a:pPr algn="just">
              <a:buNone/>
            </a:pPr>
            <a:endParaRPr lang="es-MX" sz="2000" dirty="0" smtClean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Definición.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0" y="2132856"/>
            <a:ext cx="7933588" cy="4115544"/>
          </a:xfrm>
        </p:spPr>
        <p:txBody>
          <a:bodyPr>
            <a:normAutofit/>
          </a:bodyPr>
          <a:lstStyle/>
          <a:p>
            <a:pPr algn="just"/>
            <a:r>
              <a:rPr lang="es-MX" sz="2000" dirty="0" smtClean="0">
                <a:latin typeface="Arial Narrow" pitchFamily="34" charset="0"/>
              </a:rPr>
              <a:t>Los métodos numéricos son técnicas algorítmicas basadas en operaciones aritméticas simples para la solución de problemas matemáticos. Se podría decir, en general, que:</a:t>
            </a:r>
          </a:p>
          <a:p>
            <a:pPr algn="just">
              <a:buNone/>
            </a:pPr>
            <a:r>
              <a:rPr lang="es-MX" sz="2000" dirty="0" smtClean="0">
                <a:latin typeface="Arial Narrow" pitchFamily="34" charset="0"/>
              </a:rPr>
              <a:t> </a:t>
            </a:r>
          </a:p>
          <a:p>
            <a:pPr algn="ctr">
              <a:buNone/>
            </a:pPr>
            <a:r>
              <a:rPr lang="es-MX" sz="2000" dirty="0" smtClean="0">
                <a:latin typeface="Arial Narrow" pitchFamily="34" charset="0"/>
              </a:rPr>
              <a:t>Métodos numéricos = Matemáticas + Computación</a:t>
            </a:r>
          </a:p>
          <a:p>
            <a:pPr algn="just">
              <a:buNone/>
            </a:pPr>
            <a:r>
              <a:rPr lang="es-MX" sz="2000" dirty="0" smtClean="0">
                <a:latin typeface="Arial Narrow" pitchFamily="34" charset="0"/>
              </a:rPr>
              <a:t> </a:t>
            </a:r>
          </a:p>
          <a:p>
            <a:pPr algn="just"/>
            <a:r>
              <a:rPr lang="es-MX" sz="2000" dirty="0" smtClean="0">
                <a:latin typeface="Arial Narrow" pitchFamily="34" charset="0"/>
              </a:rPr>
              <a:t>El análisis o cálculo numérico es la rama de las matemáticas que se encarga de diseñar algoritmos para, a través de números y reglas matemáticas simples simular procesos matemáticos más complejos aplicados a procesos del mundo real.</a:t>
            </a:r>
          </a:p>
          <a:p>
            <a:pPr algn="just"/>
            <a:endParaRPr lang="es-MX" sz="20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Aplicaciones.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0" y="2204864"/>
            <a:ext cx="7933588" cy="4043536"/>
          </a:xfrm>
        </p:spPr>
        <p:txBody>
          <a:bodyPr>
            <a:noAutofit/>
          </a:bodyPr>
          <a:lstStyle/>
          <a:p>
            <a:pPr lvl="0" algn="just"/>
            <a:r>
              <a:rPr lang="es-MX" sz="2000" dirty="0" smtClean="0">
                <a:latin typeface="Arial Narrow" pitchFamily="34" charset="0"/>
              </a:rPr>
              <a:t>Despejar de manera analítica los parámetros de las ecuaciones de diseño (Raíces de ecuaciones)</a:t>
            </a:r>
          </a:p>
          <a:p>
            <a:pPr lvl="0" algn="just"/>
            <a:r>
              <a:rPr lang="es-MX" sz="2000" dirty="0" smtClean="0">
                <a:latin typeface="Arial Narrow" pitchFamily="34" charset="0"/>
              </a:rPr>
              <a:t>Estructuras, circuitos eléctricos, redes de flujo (Sistemas de ecuaciones algebraicas lineales)</a:t>
            </a:r>
          </a:p>
          <a:p>
            <a:pPr lvl="0" algn="just"/>
            <a:r>
              <a:rPr lang="es-MX" sz="2000" dirty="0" smtClean="0">
                <a:latin typeface="Arial Narrow" pitchFamily="34" charset="0"/>
              </a:rPr>
              <a:t>Datos experimentales (Ajuste de curvas)</a:t>
            </a:r>
          </a:p>
          <a:p>
            <a:pPr lvl="0" algn="just"/>
            <a:r>
              <a:rPr lang="es-MX" sz="2000" dirty="0" smtClean="0">
                <a:latin typeface="Arial Narrow" pitchFamily="34" charset="0"/>
              </a:rPr>
              <a:t>Determinación de los </a:t>
            </a:r>
            <a:r>
              <a:rPr lang="es-MX" sz="2000" dirty="0" err="1" smtClean="0">
                <a:latin typeface="Arial Narrow" pitchFamily="34" charset="0"/>
              </a:rPr>
              <a:t>centroides</a:t>
            </a:r>
            <a:r>
              <a:rPr lang="es-MX" sz="2000" dirty="0" smtClean="0">
                <a:latin typeface="Arial Narrow" pitchFamily="34" charset="0"/>
              </a:rPr>
              <a:t> de objetos con formas extrañas (Integración)</a:t>
            </a:r>
          </a:p>
          <a:p>
            <a:pPr lvl="0" algn="just"/>
            <a:r>
              <a:rPr lang="es-MX" sz="2000" dirty="0" smtClean="0">
                <a:latin typeface="Arial Narrow" pitchFamily="34" charset="0"/>
              </a:rPr>
              <a:t>Modelos de predicción demográfica, aceleración de un cuerpo que cae (Ecuaciones diferenciales ordinarias)</a:t>
            </a:r>
          </a:p>
          <a:p>
            <a:pPr lvl="0" algn="just"/>
            <a:r>
              <a:rPr lang="es-MX" sz="2000" dirty="0" smtClean="0">
                <a:latin typeface="Arial Narrow" pitchFamily="34" charset="0"/>
              </a:rPr>
              <a:t>Distribución de temperatura en estado estacionario sobre una placa caliente, temperatura variable con el tiempo de una barra caliente (Ecuaciones diferenciales parciales)</a:t>
            </a:r>
          </a:p>
          <a:p>
            <a:pPr algn="just"/>
            <a:endParaRPr lang="es-MX" sz="2000" dirty="0" smtClean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Aplicaciones.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0" y="2276872"/>
            <a:ext cx="7933588" cy="4464496"/>
          </a:xfrm>
        </p:spPr>
        <p:txBody>
          <a:bodyPr>
            <a:noAutofit/>
          </a:bodyPr>
          <a:lstStyle/>
          <a:p>
            <a:r>
              <a:rPr lang="es-MX" sz="2000" dirty="0" smtClean="0">
                <a:latin typeface="Arial Narrow" pitchFamily="34" charset="0"/>
              </a:rPr>
              <a:t>Estudio de casos:</a:t>
            </a:r>
          </a:p>
          <a:p>
            <a:pPr>
              <a:buNone/>
            </a:pPr>
            <a:r>
              <a:rPr lang="es-MX" sz="2000" dirty="0" smtClean="0">
                <a:latin typeface="Arial Narrow" pitchFamily="34" charset="0"/>
              </a:rPr>
              <a:t> 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Raíces de ecuaciones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Leyes de los gases ideales y no ideales (Ingeniería química y bioquímica)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Flujo en un canal abierto (Ingeniería civil e ingeniería ambiental)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Diseño de un circuito eléctrico (Ingeniería eléctrica)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Análisis de vibraciones (Ingeniería mecánica e Ingeniería aeronáutica)</a:t>
            </a:r>
          </a:p>
          <a:p>
            <a:pPr>
              <a:buNone/>
            </a:pPr>
            <a:r>
              <a:rPr lang="es-MX" sz="2000" dirty="0" smtClean="0">
                <a:latin typeface="Arial Narrow" pitchFamily="34" charset="0"/>
              </a:rPr>
              <a:t> </a:t>
            </a:r>
          </a:p>
          <a:p>
            <a:r>
              <a:rPr lang="es-MX" sz="2000" dirty="0" smtClean="0">
                <a:latin typeface="Arial Narrow" pitchFamily="34" charset="0"/>
              </a:rPr>
              <a:t>Ecuaciones algebraicas lineales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Análisis en estado estacionario de un sistema de reactores (Ingeniería química/bioingeniería)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Análisis de una armadura estáticamente determinada (Ingeniería civil/ambiental)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Corrientes y voltajes en circuitos con resistores (Ingeniería eléctrica)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Sistemas masa-resorte (Ingeniería mecánica/aeronáutica)</a:t>
            </a:r>
          </a:p>
          <a:p>
            <a:pPr>
              <a:buNone/>
            </a:pPr>
            <a:endParaRPr lang="es-MX" sz="2000" dirty="0" smtClean="0">
              <a:latin typeface="Arial Narrow" pitchFamily="34" charset="0"/>
            </a:endParaRPr>
          </a:p>
          <a:p>
            <a:endParaRPr lang="es-MX" sz="2000" dirty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>
                <a:latin typeface="Arial Narrow" pitchFamily="34" charset="0"/>
              </a:rPr>
              <a:t>Aplicaciones.</a:t>
            </a:r>
            <a:endParaRPr lang="es-MX" dirty="0">
              <a:latin typeface="Arial Narrow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00100" y="2204864"/>
            <a:ext cx="7933588" cy="4043536"/>
          </a:xfrm>
        </p:spPr>
        <p:txBody>
          <a:bodyPr>
            <a:noAutofit/>
          </a:bodyPr>
          <a:lstStyle/>
          <a:p>
            <a:r>
              <a:rPr lang="es-MX" sz="2000" dirty="0" smtClean="0">
                <a:latin typeface="Arial Narrow" pitchFamily="34" charset="0"/>
              </a:rPr>
              <a:t>Optimización	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Diseño de un tanque con el menor costo (Ingeniería química/bioingeniería)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Mínimo costo para el tratamiento de aguas residuales (Ingeniería civil/ambiental)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Máxima transferencia de potencia en un circuito (Ingeniería eléctrica)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Diseño de una bicicleta de montaña (Ingeniería mecánica/aeronáutica)</a:t>
            </a:r>
          </a:p>
          <a:p>
            <a:pPr>
              <a:buNone/>
            </a:pPr>
            <a:r>
              <a:rPr lang="es-MX" sz="2000" dirty="0" smtClean="0">
                <a:latin typeface="Arial Narrow" pitchFamily="34" charset="0"/>
              </a:rPr>
              <a:t> </a:t>
            </a:r>
          </a:p>
          <a:p>
            <a:r>
              <a:rPr lang="es-MX" sz="2000" dirty="0" smtClean="0">
                <a:latin typeface="Arial Narrow" pitchFamily="34" charset="0"/>
              </a:rPr>
              <a:t>Ajuste de curvas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Regresión lineal y modelos de población (Ingeniería química/bioingeniería)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Uso de trazadores para estimar la transferencia de calor (Ingeniería civil/ambiental)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Análisis de Fourier (Ingeniería eléctrica)</a:t>
            </a:r>
          </a:p>
          <a:p>
            <a:pPr lvl="1"/>
            <a:r>
              <a:rPr lang="es-MX" sz="1600" dirty="0" smtClean="0">
                <a:latin typeface="Arial Narrow" pitchFamily="34" charset="0"/>
              </a:rPr>
              <a:t>Análisis de datos experimentales (Ingeniería mecánica/aeronáutica)</a:t>
            </a:r>
          </a:p>
          <a:p>
            <a:pPr>
              <a:buNone/>
            </a:pPr>
            <a:endParaRPr lang="es-MX" sz="2000" dirty="0" smtClean="0">
              <a:latin typeface="Arial Narrow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87</TotalTime>
  <Words>592</Words>
  <Application>Microsoft Office PowerPoint</Application>
  <PresentationFormat>Presentación en pantalla (4:3)</PresentationFormat>
  <Paragraphs>87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3" baseType="lpstr">
      <vt:lpstr>Tema de Office</vt:lpstr>
      <vt:lpstr>Métodos Numéricos</vt:lpstr>
      <vt:lpstr>Antecedentes.</vt:lpstr>
      <vt:lpstr>Antecedentes.</vt:lpstr>
      <vt:lpstr>Antecedentes.</vt:lpstr>
      <vt:lpstr>Definición.</vt:lpstr>
      <vt:lpstr>Definición.</vt:lpstr>
      <vt:lpstr>Aplicaciones.</vt:lpstr>
      <vt:lpstr>Aplicaciones.</vt:lpstr>
      <vt:lpstr>Aplicaciones.</vt:lpstr>
      <vt:lpstr>Aplicaciones.</vt:lpstr>
      <vt:lpstr>Aplicaciones.</vt:lpstr>
      <vt:lpstr>Bibliografía.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Métodos Numéricos</dc:title>
  <dc:creator>.</dc:creator>
  <cp:lastModifiedBy>Administrador</cp:lastModifiedBy>
  <cp:revision>12</cp:revision>
  <dcterms:created xsi:type="dcterms:W3CDTF">2009-05-11T22:15:41Z</dcterms:created>
  <dcterms:modified xsi:type="dcterms:W3CDTF">2018-08-13T02:55:19Z</dcterms:modified>
</cp:coreProperties>
</file>